
<file path=[Content_Types].xml><?xml version="1.0" encoding="utf-8"?>
<Types xmlns="http://schemas.openxmlformats.org/package/2006/content-types">
  <Default Extension="xml" ContentType="application/xml"/>
  <Default Extension="png" ContentType="image/png"/>
  <Default Extension="jpeg" ContentType="image/jpeg"/>
  <Default Extension="fntdata" ContentType="application/x-fontdata"/>
  <Default Extension="rels" ContentType="application/vnd.openxmlformats-package.relationships+xml"/>
  <Default Extension="jpg" ContentType="image/jpeg"/>
  <Default Extension="bmp" ContentType="image/bmp"/>
  <Override PartName="/ppt/presentation.xml" ContentType="application/vnd.openxmlformats-officedocument.presentationml.presentation.main+xml"/>
  <Override PartName="/ppt/slides/slide2.xml" ContentType="application/vnd.openxmlformats-officedocument.presentationml.slide+xml"/>
  <Override PartName="/ppt/slidemasters/slidemaster1.xml" ContentType="application/vnd.openxmlformats-officedocument.presentationml.slideMaster+xml"/>
  <Override PartName="/ppt/slides/slide5.xml" ContentType="application/vnd.openxmlformats-officedocument.presentationml.slide+xml"/>
  <Override PartName="/ppt/slides/slide1.xml" ContentType="application/vnd.openxmlformats-officedocument.presentationml.slide+xml"/>
  <Override PartName="/docprops/core.xml" ContentType="application/vnd.openxmlformats-package.core-properties+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notesslides/notesslide2.xml" ContentType="application/vnd.openxmlformats-officedocument.presentationml.notesSlide+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app.xml" ContentType="application/vnd.openxmlformats-officedocument.extended-properti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
  </p:notesMasterIdLst>
  <p:sldIdLst>
    <p:sldId id="271" r:id="rId3"/>
    <p:sldId id="258" r:id="rId4"/>
    <p:sldId id="259" r:id="rId5"/>
    <p:sldId id="264" r:id="rId6"/>
    <p:sldId id="265" r:id="rId7"/>
    <p:sldId id="266" r:id="rId8"/>
    <p:sldId id="269" r:id="rId9"/>
    <p:sldId id="267" r:id="rId10"/>
    <p:sldId id="270" r:id="rId11"/>
    <p:sldId id="268" r:id="rId12"/>
    <p:sldId id="274" r:id="rId13"/>
    <p:sldId id="272"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1pPr>
    <a:lvl2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2pPr>
    <a:lvl3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3pPr>
    <a:lvl4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4pPr>
    <a:lvl5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5pPr>
    <a:lvl6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6pPr>
    <a:lvl7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7pPr>
    <a:lvl8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8pPr>
    <a:lvl9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399"/>
    <a:srgbClr val="26F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55" autoAdjust="0"/>
  </p:normalViewPr>
  <p:slideViewPr>
    <p:cSldViewPr snapToGrid="0">
      <p:cViewPr varScale="1">
        <p:scale>
          <a:sx n="102" d="100"/>
          <a:sy n="102" d="100"/>
        </p:scale>
        <p:origin x="26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tableStyles" Target="tableStyle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Google Shape;3;n"/>
          <p:cNvSpPr>
            <a:spLocks noGrp="1" noRot="1" noChangeAspect="1" noEditPoints="1"/>
          </p:cNvSpPr>
          <p:nvPr>
            <p:ph type="sldImg" idx="2"/>
          </p:nvPr>
        </p:nvSpPr>
        <p:spPr>
          <a:xfrm>
            <a:off x="381300" y="685800"/>
            <a:ext cx="6096075" cy="3429000"/>
          </a:xfrm>
          <a:custGeom>
            <a:avLst/>
            <a:rect l="l" t="t" r="r" b="b"/>
            <a:pathLst>
              <a:path w="120000" h="12000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p:spPr>
        <p:txBody>
          <a:bodyPr/>
          <a:lstStyle/>
          <a:p/>
        </p:txBody>
      </p:sp>
      <p:sp>
        <p:nvSpPr>
          <p:cNvPr id="4" name="Google Shape;4;n"/>
          <p:cNvSpPr>
            <a:spLocks noGrp="1" noEditPoints="1"/>
          </p:cNvSpPr>
          <p:nvPr>
            <p:ph type="body" idx="1"/>
          </p:nvPr>
        </p:nvSpPr>
        <p:spPr>
          <a:xfrm>
            <a:off x="685800" y="4343400"/>
            <a:ext cx="5486400" cy="4114800"/>
          </a:xfrm>
          <a:prstGeom prst="rect">
            <a:avLst/>
          </a:prstGeom>
          <a:noFill/>
          <a:ln>
            <a:noFill/>
          </a:ln>
        </p:spPr>
        <p:txBody>
          <a:bodyPr wrap="square" lIns="91425" tIns="91425" rIns="91425" bIns="91425" anchor="t">
            <a:noAutofit/>
          </a:bodyPr>
          <a:lstStyle>
            <a:lvl1pPr marL="45720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p>
        </p:txBody>
      </p:sp>
    </p:spTree>
  </p:cSld>
  <p:clrMap bg1="lt1" tx1="dk1" bg2="dk2" tx2="lt2" accent1="accent1" accent2="accent2" accent3="accent3" accent4="accent4" accent5="accent5" accent6="accent6" hlink="hlink" folHlink="folHlink"/>
  <p:hf dt="0" sldNum="0" hdr="0" ftr="0"/>
  <p:notesStyle>
    <a:lvl1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1pPr>
    <a:lvl2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2pPr>
    <a:lvl3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3pPr>
    <a:lvl4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4pPr>
    <a:lvl5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5pPr>
    <a:lvl6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6pPr>
    <a:lvl7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7pPr>
    <a:lvl8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8pPr>
    <a:lvl9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s://docs.google.com/presentation/d/1I8yR2ZVy5DTYRL2LU6x8u6SMIoL468aMmEEJc3rRjfA/edit?usp=drive_lin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https://www.notion.so/intensive2035/e16bcedd0635425083043cee40507eff?pvs=4" TargetMode="External"/><Relationship Id="rId4" Type="http://schemas.openxmlformats.org/officeDocument/2006/relationships/hyperlink" Target="https://www.notion.so/intensive2035/08ff407807a14bdd940722bd2c2f5fe5?pvs=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Google Shape;57;p: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58" name="Google Shape;58;p: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В презентации вы можете использовать любой дизайн, который вам нравится. Шаблон предназначен для копирования!</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На титульном слайде укажите: </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 название вашего проекта</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 ваш вуз (принятую аббревиатуру)</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 тип разработки (он должен быть указан по умолчанию)</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Этот шаблон создан для команд с инициативной разработкой. Это значит, что шаблон подходит для команд, которые придумали свою проектную идею самостоятельно. Если ваша команда работает над заказной задачей, воспользуйтесь другим шаблоном </a:t>
            </a:r>
            <a:r>
              <a:rPr lang="ru" u="sng">
                <a:solidFill>
                  <a:srgbClr val="1155CC"/>
                </a:solidFill>
                <a:hlinkClick r:id="rId3"/>
              </a:rPr>
              <a:t>Шаблон К1 Заказная</a:t>
            </a:r>
            <a:endParaRPr>
              <a:solidFill>
                <a:schemeClr val="dk1"/>
              </a:solidFill>
              <a:latin typeface="Nunito"/>
              <a:ea typeface="Nunito"/>
              <a:cs typeface="Nunito"/>
              <a:sym typeface="Nunito"/>
            </a:endParaRPr>
          </a:p>
          <a:p>
            <a:pPr mar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337" y="685800"/>
            <a:ext cx="6096000" cy="3429000"/>
          </a:xfrm>
          <a:prstGeom prst="rect">
            <a:avLst/>
          </a:prstGeom>
        </p:spPr>
        <p:txBody>
          <a:bodyPr/>
          <a:lstStyle/>
          <a:p/>
        </p:txBody>
      </p:sp>
      <p:sp>
        <p:nvSpPr>
          <p:cNvPr id="3" name="Заполнитель текста 2"/>
          <p:cNvSpPr>
            <a:spLocks noGrp="1" noEditPoints="1"/>
          </p:cNvSpPr>
          <p:nvPr>
            <p:ph type="body" idx="1"/>
          </p:nvPr>
        </p:nvSpPr>
        <p:spPr>
          <a:prstGeom prst="rect">
            <a:avLst/>
          </a:prstGeo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 name="Google Shape;82;g25b67986b4d_0_15: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83" name="Google Shape;83;g25b67986b4d_0_1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Насколько актуальна проблема, которую вы решаете?</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кто несёт ущерб и в чём он выражается? (время, деньги, здоровье и т.д.)</a:t>
            </a:r>
            <a:endParaRPr>
              <a:solidFill>
                <a:schemeClr val="dk1"/>
              </a:solidFill>
              <a:latin typeface="Nunito"/>
              <a:ea typeface="Nunito"/>
              <a:cs typeface="Nunito"/>
              <a:sym typeface="Nunito"/>
            </a:endParaRPr>
          </a:p>
          <a:p>
            <a:pPr marL="914400" indent="-298450" algn="l" rtl="0">
              <a:lnSpc>
                <a:spcPct val="115000"/>
              </a:lnSpc>
              <a:spcBef>
                <a:spcPts val="0"/>
              </a:spcBef>
              <a:spcAft>
                <a:spcPts val="0"/>
              </a:spcAft>
              <a:buClr>
                <a:schemeClr val="dk1"/>
              </a:buClr>
              <a:buSzPts val="1100"/>
              <a:buFont typeface="Nunito"/>
              <a:buChar char="-"/>
            </a:pPr>
            <a:r>
              <a:rPr lang="ru">
                <a:solidFill>
                  <a:schemeClr val="dk1"/>
                </a:solidFill>
                <a:latin typeface="Nunito"/>
                <a:ea typeface="Nunito"/>
                <a:cs typeface="Nunito"/>
                <a:sym typeface="Nunito"/>
              </a:rPr>
              <a:t>что будет, если проблему не решать? к каким последствиям это приведёт в ближайшее время и в отдалённой перспективе?</a:t>
            </a: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endParaRPr>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a:solidFill>
                  <a:schemeClr val="dk1"/>
                </a:solidFill>
                <a:latin typeface="Nunito"/>
                <a:ea typeface="Nunito"/>
                <a:cs typeface="Nunito"/>
                <a:sym typeface="Nunito"/>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a:solidFill>
                <a:schemeClr val="dk1"/>
              </a:solidFill>
              <a:latin typeface="Nunito"/>
              <a:ea typeface="Nunito"/>
              <a:cs typeface="Nunito"/>
              <a:sym typeface="Nunito"/>
            </a:endParaRPr>
          </a:p>
          <a:p>
            <a:pPr mar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 name="Google Shape;88;g25b67986b4d_0_20: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89" name="Google Shape;89;g25b67986b4d_0_20: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Слайд с командой — это ваш способ представиться и показать, что вы способны справиться с поставленной задачей.</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Обычно здесь размещают фотографии, указывают, как кого зовут, должность в проекте</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Уместно рассказать о каких-то компетенциях и достижениях (если они у вас есть). Главное, чтобы эти они имели отношение к тому, что вы делаете. </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i="1" dirty="0">
                <a:solidFill>
                  <a:schemeClr val="dk1"/>
                </a:solidFill>
                <a:latin typeface="Nunito"/>
                <a:ea typeface="Nunito"/>
                <a:cs typeface="Nunito"/>
                <a:sym typeface="Nunito"/>
              </a:rPr>
              <a:t>Например, в вашей команде есть участник, который помимо прочего работает фитнес-тренером. Если ваш проект связан, например, со спортивным питанием или мобильным приложением для спортсменов, то это большой плюс. Если же проект связан с компьютерным зрением или вы разрабатываете компьютерную игру — это не имеет значение и лучше этот факт опустить.   </a:t>
            </a:r>
            <a:endParaRPr i="1"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Но ни в коем случае ничего не придумывайте и не вводите ваших зрителей в заблуждение!</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Google Shape;64;g25b67986b4d_0_0: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65" name="Google Shape;65;g25b67986b4d_0_0: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highlight>
                  <a:srgbClr val="FFFF00"/>
                </a:highlight>
                <a:latin typeface="Nunito"/>
                <a:ea typeface="Nunito"/>
                <a:cs typeface="Nunito"/>
                <a:sym typeface="Nunito"/>
              </a:rPr>
              <a:t>Перед заполнением слайда обратите внимание на статьи о заполнении паспорта проектной идеи и об ошибках при его заполнении</a:t>
            </a:r>
            <a:endParaRPr dirty="0">
              <a:solidFill>
                <a:schemeClr val="dk1"/>
              </a:solidFill>
              <a:highlight>
                <a:srgbClr val="FFFF00"/>
              </a:highlight>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Как заполнять паспорт проекта </a:t>
            </a:r>
            <a:r>
              <a:rPr lang="ru" u="sng" dirty="0">
                <a:solidFill>
                  <a:srgbClr val="1155CC"/>
                </a:solidFill>
                <a:latin typeface="Nunito"/>
                <a:ea typeface="Nunito"/>
                <a:cs typeface="Nunito"/>
                <a:sym typeface="Nunito"/>
                <a:hlinkClick r:id="rId3"/>
              </a:rPr>
              <a:t>https://www.notion.so/intensive2035/e16bcedd0635425083043cee40507eff?pvs=4</a:t>
            </a:r>
            <a:r>
              <a:rPr lang="ru" dirty="0">
                <a:solidFill>
                  <a:schemeClr val="dk1"/>
                </a:solidFill>
                <a:latin typeface="Nunito"/>
                <a:ea typeface="Nunito"/>
                <a:cs typeface="Nunito"/>
                <a:sym typeface="Nunito"/>
              </a:rPr>
              <a:t> </a:t>
            </a:r>
            <a:endParaRPr dirty="0">
              <a:solidFill>
                <a:schemeClr val="dk1"/>
              </a:solidFill>
              <a:latin typeface="Nunito"/>
              <a:ea typeface="Nunito"/>
              <a:cs typeface="Nunito"/>
              <a:sym typeface="Nunito"/>
            </a:endParaRPr>
          </a:p>
          <a:p>
            <a:pPr marL="457200" indent="0" algn="l" rtl="0">
              <a:lnSpc>
                <a:spcPct val="115000"/>
              </a:lnSpc>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Ошибки при заполнении паспорта проекта </a:t>
            </a:r>
            <a:r>
              <a:rPr lang="ru" u="sng" dirty="0">
                <a:solidFill>
                  <a:srgbClr val="1155CC"/>
                </a:solidFill>
                <a:latin typeface="Nunito"/>
                <a:ea typeface="Nunito"/>
                <a:cs typeface="Nunito"/>
                <a:sym typeface="Nunito"/>
                <a:hlinkClick r:id="rId4"/>
              </a:rPr>
              <a:t>https://www.notion.so/intensive2035/08ff407807a14bdd940722bd2c2f5fe5?pvs=4</a:t>
            </a:r>
            <a:r>
              <a:rPr lang="ru" dirty="0">
                <a:solidFill>
                  <a:schemeClr val="dk1"/>
                </a:solidFill>
                <a:latin typeface="Nunito"/>
                <a:ea typeface="Nunito"/>
                <a:cs typeface="Nunito"/>
                <a:sym typeface="Nunito"/>
              </a:rPr>
              <a:t> </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Проблема, которую вы решаете, не существует в вакууме.</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Должен быть кто-то, кто от неё страдает, иначе это не проблема. В качестве пользователя мы предлагаем выбрать группу людей, для которых эта проблема актуальна. Например, в группу могут входить люди определенной профессии или рода деятельности, жители района или города, потребители какого-то товара или услуги, владельцы какой-то собственности и так далее.</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Проблема возникает не на пустом месте.</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А тогда, когда пользователь совершает некоторые действия, чтобы прийти к желаемому результату. Масштабы действия могут быть разные: от продажи квартиры и выбора учебного заведения до заполнения формы на сайте или выброса мусора.</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Так или иначе, при совершении этого действия что-то идёт не так, пользователь сталкивается с каким-то неудобством, барьером, которое либо вообще не даёт совершить это действие, либо затрудняет его, делает неприятным.</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Хороший индикатор: пользователь вынужден тратить дополнительное время, деньги, нервы, здоровье, чтобы решить свою первоначальную задачу.</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120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Обратите внимание, что задача часто всё же решается, хоть и не самым оптимальным способом. Как раз в этом месте вы можете предложить более оптимальное решение, то есть, менее затратное по деньгам, времени или нервам. Именно решение вам и предстоит разработать в ходе интенсива.</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 name="Google Shape;70;g25b67986b4d_0_5:notes"/>
          <p:cNvSpPr>
            <a:spLocks noGrp="1" noRot="1" noChangeAspect="1" noEditPoints="1"/>
          </p:cNvSpPr>
          <p:nvPr>
            <p:ph type="sldImg" idx="2"/>
          </p:nvPr>
        </p:nvSpPr>
        <p:spPr>
          <a:xfrm>
            <a:off x="381000" y="685800"/>
            <a:ext cx="6096000" cy="3429000"/>
          </a:xfrm>
          <a:custGeom>
            <a:avLst/>
            <a:rect l="l" t="t" r="r" b="b"/>
            <a:pathLst>
              <a:path w="120000" h="120000">
                <a:moveTo>
                  <a:pt x="0" y="0"/>
                </a:moveTo>
                <a:lnTo>
                  <a:pt x="120000" y="0"/>
                </a:lnTo>
                <a:lnTo>
                  <a:pt x="120000" y="120000"/>
                </a:lnTo>
                <a:lnTo>
                  <a:pt x="0" y="120000"/>
                </a:lnTo>
                <a:lnTo>
                  <a:pt x="0" y="0"/>
                </a:lnTo>
                <a:close/>
              </a:path>
            </a:pathLst>
          </a:custGeom>
        </p:spPr>
        <p:txBody>
          <a:bodyPr/>
          <a:lstStyle/>
          <a:p/>
        </p:txBody>
      </p:sp>
      <p:sp>
        <p:nvSpPr>
          <p:cNvPr id="71" name="Google Shape;71;g25b67986b4d_0_5:notes"/>
          <p:cNvSpPr>
            <a:spLocks noGrp="1" noEditPoints="1"/>
          </p:cNvSpPr>
          <p:nvPr>
            <p:ph type="body" idx="1"/>
          </p:nvPr>
        </p:nvSpPr>
        <p:spPr>
          <a:xfrm>
            <a:off x="685800" y="4343400"/>
            <a:ext cx="5486400" cy="4114800"/>
          </a:xfrm>
          <a:prstGeom prst="rect">
            <a:avLst/>
          </a:prstGeom>
        </p:spPr>
        <p:txBody>
          <a:bodyPr wrap="square" lIns="91425" tIns="91425" rIns="91425" bIns="91425" anchor="t">
            <a:noAutofit/>
          </a:bodyPr>
          <a:lstStyle/>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Поиск аналогов своего продукта/услуги помогает команде позаимствовать чужие удачные решения для внедрения в собственный продукт, а также даёт базовое представление о рынке и о том, что сейчас на нём востребовано.</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Аналоги продукта бываю полными (прямые конкуренты) и частичными (косвенные конкуренты).</a:t>
            </a: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endParaRPr dirty="0">
              <a:solidFill>
                <a:schemeClr val="dk1"/>
              </a:solidFill>
              <a:latin typeface="Nunito"/>
              <a:ea typeface="Nunito"/>
              <a:cs typeface="Nunito"/>
              <a:sym typeface="Nunito"/>
            </a:endParaRPr>
          </a:p>
          <a:p>
            <a:pPr marL="457200" indent="0" algn="l" rtl="0">
              <a:spcBef>
                <a:spcPts val="0"/>
              </a:spcBef>
              <a:spcAft>
                <a:spcPts val="0"/>
              </a:spcAft>
              <a:buClr>
                <a:schemeClr val="dk1"/>
              </a:buClr>
              <a:buSzPts val="1100"/>
              <a:buFont typeface="Arial" pitchFamily="34" charset="0" panose="020B0604020202020204"/>
              <a:buNone/>
            </a:pPr>
            <a:r>
              <a:rPr lang="ru" b="1" dirty="0">
                <a:solidFill>
                  <a:schemeClr val="dk1"/>
                </a:solidFill>
                <a:latin typeface="Nunito"/>
                <a:ea typeface="Nunito"/>
                <a:cs typeface="Nunito"/>
                <a:sym typeface="Nunito"/>
              </a:rPr>
              <a:t>Полные аналоги</a:t>
            </a:r>
            <a:r>
              <a:rPr lang="ru" dirty="0">
                <a:solidFill>
                  <a:schemeClr val="dk1"/>
                </a:solidFill>
                <a:latin typeface="Nunito"/>
                <a:ea typeface="Nunito"/>
                <a:cs typeface="Nunito"/>
                <a:sym typeface="Nunito"/>
              </a:rPr>
              <a:t> (прямые конкуренты) — это продукты, которые похожи на ваш, ориентированы на ту же аудиторию и решают те же задачи, что и ваш продукт. Например, полными аналогами машины марки Kia будут машины Skoda и Volkswagen.</a:t>
            </a:r>
            <a:endParaRPr dirty="0">
              <a:solidFill>
                <a:schemeClr val="dk1"/>
              </a:solidFill>
              <a:latin typeface="Nunito"/>
              <a:ea typeface="Nunito"/>
              <a:cs typeface="Nunito"/>
              <a:sym typeface="Nunito"/>
            </a:endParaRPr>
          </a:p>
          <a:p>
            <a:pPr marL="457200" indent="0" algn="l" rtl="0">
              <a:lnSpc>
                <a:spcPct val="115000"/>
              </a:lnSpc>
              <a:spcBef>
                <a:spcPts val="1200"/>
              </a:spcBef>
              <a:spcAft>
                <a:spcPts val="0"/>
              </a:spcAft>
              <a:buClr>
                <a:schemeClr val="dk1"/>
              </a:buClr>
              <a:buSzPts val="1100"/>
              <a:buFont typeface="Arial" pitchFamily="34" charset="0" panose="020B0604020202020204"/>
              <a:buNone/>
            </a:pPr>
            <a:r>
              <a:rPr lang="ru" b="1" dirty="0">
                <a:solidFill>
                  <a:schemeClr val="dk1"/>
                </a:solidFill>
                <a:latin typeface="Nunito"/>
                <a:ea typeface="Nunito"/>
                <a:cs typeface="Nunito"/>
                <a:sym typeface="Nunito"/>
              </a:rPr>
              <a:t>Частичными аналогами</a:t>
            </a:r>
            <a:r>
              <a:rPr lang="ru" dirty="0">
                <a:solidFill>
                  <a:schemeClr val="dk1"/>
                </a:solidFill>
                <a:latin typeface="Nunito"/>
                <a:ea typeface="Nunito"/>
                <a:cs typeface="Nunito"/>
                <a:sym typeface="Nunito"/>
              </a:rPr>
              <a:t> (косвенными конкурентами) могут быть либо продукты, которые не похожи на ваш, но решают ту же проблему клиентов, либо схожие с вашим продукты, ориентированные на другую целевую аудиторию. Например, энергетические напитки — это частичные аналоги кофе, потому что они решают ту же задачу сохранения бодрости. Магазины профессиональной косметики — косвенные конкуренты салонов красоты, так как они вынуждают клиентов проводить себе процедуры самостоятельно, но при этом экономят им деньги. Косвенными конкурентами так же стоит считать иностранные продукты или услуги, не представленные в России, то есть ориентированные на другую целевую аудиторию. Важно посмотреть и их, так как они показывают перспективы развития технологического направления в России в дальнейшем.</a:t>
            </a:r>
            <a:endParaRPr dirty="0">
              <a:solidFill>
                <a:schemeClr val="dk1"/>
              </a:solidFill>
              <a:latin typeface="Nunito"/>
              <a:ea typeface="Nunito"/>
              <a:cs typeface="Nunito"/>
              <a:sym typeface="Nunito"/>
            </a:endParaRPr>
          </a:p>
          <a:p>
            <a:pPr marL="457200" indent="0" algn="l" rtl="0">
              <a:spcBef>
                <a:spcPts val="1200"/>
              </a:spcBef>
              <a:spcAft>
                <a:spcPts val="0"/>
              </a:spcAft>
              <a:buClr>
                <a:schemeClr val="dk1"/>
              </a:buClr>
              <a:buSzPts val="1100"/>
              <a:buFont typeface="Arial" pitchFamily="34" charset="0" panose="020B0604020202020204"/>
              <a:buNone/>
            </a:pPr>
            <a:r>
              <a:rPr lang="ru" dirty="0">
                <a:solidFill>
                  <a:schemeClr val="dk1"/>
                </a:solidFill>
                <a:latin typeface="Nunito"/>
                <a:ea typeface="Nunito"/>
                <a:cs typeface="Nunito"/>
                <a:sym typeface="Nunito"/>
              </a:rPr>
              <a:t>Как и с остальными слайдами, мы не ограничиваем вас в шаблоне. Вы можете изложить результаты в виде сравнительной таблицы, где ваш проект сравнивается с аналогичными по каким-то параметрам или свойствам. Главное, чтобы было понятно, </a:t>
            </a:r>
            <a:r>
              <a:rPr lang="ru" b="1" dirty="0">
                <a:solidFill>
                  <a:schemeClr val="dk1"/>
                </a:solidFill>
                <a:latin typeface="Nunito"/>
                <a:ea typeface="Nunito"/>
                <a:cs typeface="Nunito"/>
                <a:sym typeface="Nunito"/>
              </a:rPr>
              <a:t>чем ваш проект отличается от аналогов, в чем превосходит их и как это помогает решать заявленную проблему.</a:t>
            </a:r>
            <a:endParaRPr dirty="0">
              <a:solidFill>
                <a:schemeClr val="dk1"/>
              </a:solidFill>
              <a:latin typeface="Nunito"/>
              <a:ea typeface="Nunito"/>
              <a:cs typeface="Nunito"/>
              <a:sym typeface="Nunito"/>
            </a:endParaRPr>
          </a:p>
          <a:p>
            <a:pPr mar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337" y="685800"/>
            <a:ext cx="6096000" cy="3429000"/>
          </a:xfrm>
          <a:prstGeom prst="rect">
            <a:avLst/>
          </a:prstGeom>
        </p:spPr>
        <p:txBody>
          <a:bodyPr/>
          <a:lstStyle/>
          <a:p/>
        </p:txBody>
      </p:sp>
      <p:sp>
        <p:nvSpPr>
          <p:cNvPr id="3" name="Заполнитель текста 2"/>
          <p:cNvSpPr>
            <a:spLocks noGrp="1" noEditPoints="1"/>
          </p:cNvSpPr>
          <p:nvPr>
            <p:ph type="body" idx="1"/>
          </p:nvPr>
        </p:nvSpPr>
        <p:spPr>
          <a:prstGeom prst="rect">
            <a:avLst/>
          </a:prstGeo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337" y="685800"/>
            <a:ext cx="6096000" cy="3429000"/>
          </a:xfrm>
          <a:prstGeom prst="rect">
            <a:avLst/>
          </a:prstGeom>
        </p:spPr>
        <p:txBody>
          <a:bodyPr/>
          <a:lstStyle/>
          <a:p/>
        </p:txBody>
      </p:sp>
      <p:sp>
        <p:nvSpPr>
          <p:cNvPr id="3" name="Заполнитель текста 2"/>
          <p:cNvSpPr>
            <a:spLocks noGrp="1" noEditPoints="1"/>
          </p:cNvSpPr>
          <p:nvPr>
            <p:ph type="body" idx="1"/>
          </p:nvPr>
        </p:nvSpPr>
        <p:spPr>
          <a:prstGeom prst="rect">
            <a:avLst/>
          </a:prstGeo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337" y="685800"/>
            <a:ext cx="6096000" cy="3429000"/>
          </a:xfrm>
          <a:prstGeom prst="rect">
            <a:avLst/>
          </a:prstGeom>
        </p:spPr>
        <p:txBody>
          <a:bodyPr/>
          <a:lstStyle/>
          <a:p/>
        </p:txBody>
      </p:sp>
      <p:sp>
        <p:nvSpPr>
          <p:cNvPr id="3" name="Заполнитель текста 2"/>
          <p:cNvSpPr>
            <a:spLocks noGrp="1" noEditPoints="1"/>
          </p:cNvSpPr>
          <p:nvPr>
            <p:ph type="body" idx="1"/>
          </p:nvPr>
        </p:nvSpPr>
        <p:spPr>
          <a:prstGeom prst="rect">
            <a:avLst/>
          </a:prstGeo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337" y="685800"/>
            <a:ext cx="6096000" cy="3429000"/>
          </a:xfrm>
          <a:prstGeom prst="rect">
            <a:avLst/>
          </a:prstGeom>
        </p:spPr>
        <p:txBody>
          <a:bodyPr/>
          <a:lstStyle/>
          <a:p/>
        </p:txBody>
      </p:sp>
      <p:sp>
        <p:nvSpPr>
          <p:cNvPr id="3" name="Заполнитель текста 2"/>
          <p:cNvSpPr>
            <a:spLocks noGrp="1" noEditPoints="1"/>
          </p:cNvSpPr>
          <p:nvPr>
            <p:ph type="body" idx="1"/>
          </p:nvPr>
        </p:nvSpPr>
        <p:spPr>
          <a:prstGeom prst="rect">
            <a:avLst/>
          </a:prstGeo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337" y="685800"/>
            <a:ext cx="6096000" cy="3429000"/>
          </a:xfrm>
          <a:prstGeom prst="rect">
            <a:avLst/>
          </a:prstGeom>
        </p:spPr>
        <p:txBody>
          <a:bodyPr/>
          <a:lstStyle/>
          <a:p/>
        </p:txBody>
      </p:sp>
      <p:sp>
        <p:nvSpPr>
          <p:cNvPr id="3" name="Заполнитель текста 2"/>
          <p:cNvSpPr>
            <a:spLocks noGrp="1" noEditPoints="1"/>
          </p:cNvSpPr>
          <p:nvPr>
            <p:ph type="body" idx="1"/>
          </p:nvPr>
        </p:nvSpPr>
        <p:spPr>
          <a:prstGeom prst="rect">
            <a:avLst/>
          </a:prstGeo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337" y="685800"/>
            <a:ext cx="6096000" cy="3429000"/>
          </a:xfrm>
          <a:prstGeom prst="rect">
            <a:avLst/>
          </a:prstGeom>
        </p:spPr>
        <p:txBody>
          <a:bodyPr/>
          <a:lstStyle/>
          <a:p/>
        </p:txBody>
      </p:sp>
      <p:sp>
        <p:nvSpPr>
          <p:cNvPr id="3" name="Заполнитель текста 2"/>
          <p:cNvSpPr>
            <a:spLocks noGrp="1" noEditPoints="1"/>
          </p:cNvSpPr>
          <p:nvPr>
            <p:ph type="body" idx="1"/>
          </p:nvPr>
        </p:nvSpPr>
        <p:spPr>
          <a:prstGeom prst="rect">
            <a:avLst/>
          </a:prstGeo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0" name="Google Shape;10;p2"/>
          <p:cNvSpPr>
            <a:spLocks noGrp="1" noEditPoints="1"/>
          </p:cNvSpPr>
          <p:nvPr>
            <p:ph type="ctrTitle"/>
          </p:nvPr>
        </p:nvSpPr>
        <p:spPr>
          <a:xfrm>
            <a:off x="311708" y="744575"/>
            <a:ext cx="8520600" cy="2052600"/>
          </a:xfrm>
          <a:prstGeom prst="rect">
            <a:avLst/>
          </a:prstGeom>
        </p:spPr>
        <p:txBody>
          <a:bodyPr wrap="square" lIns="91425" tIns="91425" rIns="91425" bIns="91425" anchor="b">
            <a:normAutofit/>
          </a:bodyPr>
          <a:lstStyle>
            <a:lvl1pPr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a:spLocks noGrp="1" noEditPoints="1"/>
          </p:cNvSpPr>
          <p:nvPr>
            <p:ph type="subTitle" idx="1"/>
          </p:nvPr>
        </p:nvSpPr>
        <p:spPr>
          <a:xfrm>
            <a:off x="311700" y="2834125"/>
            <a:ext cx="8520600" cy="792600"/>
          </a:xfrm>
          <a:prstGeom prst="rect">
            <a:avLst/>
          </a:prstGeom>
        </p:spPr>
        <p:txBody>
          <a:bodyPr wrap="square" lIns="91425" tIns="91425" rIns="91425" bIns="91425" anchor="t">
            <a:normAutofit/>
          </a:bodyPr>
          <a:lstStyle>
            <a:lvl1pPr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pPr lvl="0"/>
          </a:p>
        </p:txBody>
      </p:sp>
      <p:sp>
        <p:nvSpPr>
          <p:cNvPr id="12" name="Google Shape;12;p2"/>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_NUMBER">
    <p:spTree>
      <p:nvGrpSpPr>
        <p:cNvPr id="1" name=""/>
        <p:cNvGrpSpPr/>
        <p:nvPr/>
      </p:nvGrpSpPr>
      <p:grpSpPr>
        <a:xfrm>
          <a:off x="0" y="0"/>
          <a:ext cx="0" cy="0"/>
          <a:chOff x="0" y="0"/>
          <a:chExt cx="0" cy="0"/>
        </a:xfrm>
      </p:grpSpPr>
      <p:sp>
        <p:nvSpPr>
          <p:cNvPr id="45" name="Google Shape;45;p11"/>
          <p:cNvSpPr>
            <a:spLocks noGrp="1" noEditPoints="1"/>
          </p:cNvSpPr>
          <p:nvPr>
            <p:ph type="title" hasCustomPrompt="1"/>
          </p:nvPr>
        </p:nvSpPr>
        <p:spPr>
          <a:xfrm>
            <a:off x="311700" y="1106125"/>
            <a:ext cx="8520600" cy="1963500"/>
          </a:xfrm>
          <a:prstGeom prst="rect">
            <a:avLst/>
          </a:prstGeom>
        </p:spPr>
        <p:txBody>
          <a:bodyPr wrap="square" lIns="91425" tIns="91425" rIns="91425" bIns="91425" anchor="b">
            <a:normAutofit/>
          </a:bodyPr>
          <a:lstStyle>
            <a:lvl1pPr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a:spLocks noGrp="1" noEditPoints="1"/>
          </p:cNvSpPr>
          <p:nvPr>
            <p:ph type="body" idx="1"/>
          </p:nvPr>
        </p:nvSpPr>
        <p:spPr>
          <a:xfrm>
            <a:off x="311700" y="3152225"/>
            <a:ext cx="8520600" cy="1300800"/>
          </a:xfrm>
          <a:prstGeom prst="rect">
            <a:avLst/>
          </a:prstGeom>
        </p:spPr>
        <p:txBody>
          <a:bodyPr wrap="square" lIns="91425" tIns="91425" rIns="91425" bIns="91425" anchor="t">
            <a:normAutofit/>
          </a:bodyPr>
          <a:lstStyle>
            <a:lvl1pPr marL="457200" indent="-342900" algn="ctr">
              <a:spcBef>
                <a:spcPts val="0"/>
              </a:spcBef>
              <a:spcAft>
                <a:spcPts val="0"/>
              </a:spcAft>
              <a:buSzPts val="1800"/>
              <a:buChar char="●"/>
            </a:lvl1pPr>
            <a:lvl2pPr marL="914400" lvl="1" indent="-317500" algn="ctr">
              <a:spcBef>
                <a:spcPts val="0"/>
              </a:spcBef>
              <a:spcAft>
                <a:spcPts val="0"/>
              </a:spcAft>
              <a:buSzPts val="1400"/>
              <a:buChar char="○"/>
            </a:lvl2pPr>
            <a:lvl3pPr marL="1371600" lvl="2" indent="-317500" algn="ctr">
              <a:spcBef>
                <a:spcPts val="0"/>
              </a:spcBef>
              <a:spcAft>
                <a:spcPts val="0"/>
              </a:spcAft>
              <a:buSzPts val="1400"/>
              <a:buChar char="■"/>
            </a:lvl3pPr>
            <a:lvl4pPr marL="1828800" lvl="3" indent="-317500" algn="ctr">
              <a:spcBef>
                <a:spcPts val="0"/>
              </a:spcBef>
              <a:spcAft>
                <a:spcPts val="0"/>
              </a:spcAft>
              <a:buSzPts val="1400"/>
              <a:buChar char="●"/>
            </a:lvl4pPr>
            <a:lvl5pPr marL="2286000" lvl="4" indent="-317500" algn="ctr">
              <a:spcBef>
                <a:spcPts val="0"/>
              </a:spcBef>
              <a:spcAft>
                <a:spcPts val="0"/>
              </a:spcAft>
              <a:buSzPts val="1400"/>
              <a:buChar char="○"/>
            </a:lvl5pPr>
            <a:lvl6pPr marL="2743200" lvl="5" indent="-317500" algn="ctr">
              <a:spcBef>
                <a:spcPts val="0"/>
              </a:spcBef>
              <a:spcAft>
                <a:spcPts val="0"/>
              </a:spcAft>
              <a:buSzPts val="1400"/>
              <a:buChar char="■"/>
            </a:lvl6pPr>
            <a:lvl7pPr marL="3200400" lvl="6" indent="-317500" algn="ctr">
              <a:spcBef>
                <a:spcPts val="0"/>
              </a:spcBef>
              <a:spcAft>
                <a:spcPts val="0"/>
              </a:spcAft>
              <a:buSzPts val="1400"/>
              <a:buChar char="●"/>
            </a:lvl7pPr>
            <a:lvl8pPr marL="3657600" lvl="7" indent="-317500" algn="ctr">
              <a:spcBef>
                <a:spcPts val="0"/>
              </a:spcBef>
              <a:spcAft>
                <a:spcPts val="0"/>
              </a:spcAft>
              <a:buSzPts val="1400"/>
              <a:buChar char="○"/>
            </a:lvl8pPr>
            <a:lvl9pPr marL="4114800" lvl="8" indent="-317500" algn="ctr">
              <a:spcBef>
                <a:spcPts val="0"/>
              </a:spcBef>
              <a:spcAft>
                <a:spcPts val="0"/>
              </a:spcAft>
              <a:buSzPts val="1400"/>
              <a:buChar char="■"/>
            </a:lvl9pPr>
          </a:lstStyle>
          <a:p>
            <a:pPr lvl="0"/>
          </a:p>
        </p:txBody>
      </p:sp>
      <p:sp>
        <p:nvSpPr>
          <p:cNvPr id="47" name="Google Shape;47;p11"/>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9" name="Google Shape;49;p12"/>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
        <p:cNvGrpSpPr/>
        <p:nvPr/>
      </p:nvGrpSpPr>
      <p:grpSpPr>
        <a:xfrm>
          <a:off x="0" y="0"/>
          <a:ext cx="0" cy="0"/>
          <a:chOff x="0" y="0"/>
          <a:chExt cx="0" cy="0"/>
        </a:xfrm>
      </p:grpSpPr>
      <p:sp>
        <p:nvSpPr>
          <p:cNvPr id="14" name="Google Shape;14;p3"/>
          <p:cNvSpPr>
            <a:spLocks noGrp="1" noEditPoints="1"/>
          </p:cNvSpPr>
          <p:nvPr>
            <p:ph type="title"/>
          </p:nvPr>
        </p:nvSpPr>
        <p:spPr>
          <a:xfrm>
            <a:off x="311700" y="2150850"/>
            <a:ext cx="8520600" cy="841800"/>
          </a:xfrm>
          <a:prstGeom prst="rect">
            <a:avLst/>
          </a:prstGeom>
        </p:spPr>
        <p:txBody>
          <a:bodyPr wrap="square" lIns="91425" tIns="91425" rIns="91425" bIns="91425" anchor="ctr">
            <a:normAutofit/>
          </a:bodyPr>
          <a:lstStyle>
            <a:lvl1pPr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7" name="Google Shape;17;p4"/>
          <p:cNvSpPr>
            <a:spLocks noGrp="1" noEditPoints="1"/>
          </p:cNvSpPr>
          <p:nvPr>
            <p:ph type="title"/>
          </p:nvPr>
        </p:nvSpPr>
        <p:spPr>
          <a:xfrm>
            <a:off x="311700" y="445025"/>
            <a:ext cx="8520600" cy="572700"/>
          </a:xfrm>
          <a:prstGeom prst="rect">
            <a:avLst/>
          </a:prstGeom>
        </p:spPr>
        <p:txBody>
          <a:bodyPr wrap="square" lIns="91425" tIns="91425" rIns="91425" bIns="91425" anchor="t">
            <a:normAutofit/>
          </a:bodyPr>
          <a:lstStyle>
            <a:lvl1pPr>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p:txBody>
      </p:sp>
      <p:sp>
        <p:nvSpPr>
          <p:cNvPr id="18" name="Google Shape;18;p4"/>
          <p:cNvSpPr>
            <a:spLocks noGrp="1" noEditPoints="1"/>
          </p:cNvSpPr>
          <p:nvPr>
            <p:ph type="body" idx="1"/>
          </p:nvPr>
        </p:nvSpPr>
        <p:spPr>
          <a:xfrm>
            <a:off x="311700" y="1152475"/>
            <a:ext cx="8520600" cy="3416400"/>
          </a:xfrm>
          <a:prstGeom prst="rect">
            <a:avLst/>
          </a:prstGeom>
        </p:spPr>
        <p:txBody>
          <a:bodyPr wrap="square" lIns="91425" tIns="91425" rIns="91425" bIns="91425" anchor="t">
            <a:normAutofit/>
          </a:bodyPr>
          <a:lstStyle>
            <a:lvl1pPr marL="457200" indent="-342900">
              <a:spcBef>
                <a:spcPts val="0"/>
              </a:spcBef>
              <a:spcAft>
                <a:spcPts val="0"/>
              </a:spcAft>
              <a:buSzPts val="1800"/>
              <a:buChar char="●"/>
            </a:lvl1pPr>
            <a:lvl2pPr marL="914400" lvl="1" indent="-317500">
              <a:spcBef>
                <a:spcPts val="0"/>
              </a:spcBef>
              <a:spcAft>
                <a:spcPts val="0"/>
              </a:spcAft>
              <a:buSzPts val="1400"/>
              <a:buChar char="○"/>
            </a:lvl2pPr>
            <a:lvl3pPr marL="1371600" lvl="2" indent="-317500">
              <a:spcBef>
                <a:spcPts val="0"/>
              </a:spcBef>
              <a:spcAft>
                <a:spcPts val="0"/>
              </a:spcAft>
              <a:buSzPts val="1400"/>
              <a:buChar char="■"/>
            </a:lvl3pPr>
            <a:lvl4pPr marL="1828800" lvl="3" indent="-317500">
              <a:spcBef>
                <a:spcPts val="0"/>
              </a:spcBef>
              <a:spcAft>
                <a:spcPts val="0"/>
              </a:spcAft>
              <a:buSzPts val="1400"/>
              <a:buChar char="●"/>
            </a:lvl4pPr>
            <a:lvl5pPr marL="2286000" lvl="4" indent="-317500">
              <a:spcBef>
                <a:spcPts val="0"/>
              </a:spcBef>
              <a:spcAft>
                <a:spcPts val="0"/>
              </a:spcAft>
              <a:buSzPts val="1400"/>
              <a:buChar char="○"/>
            </a:lvl5pPr>
            <a:lvl6pPr marL="2743200" lvl="5" indent="-317500">
              <a:spcBef>
                <a:spcPts val="0"/>
              </a:spcBef>
              <a:spcAft>
                <a:spcPts val="0"/>
              </a:spcAft>
              <a:buSzPts val="1400"/>
              <a:buChar char="■"/>
            </a:lvl6pPr>
            <a:lvl7pPr marL="3200400" lvl="6" indent="-317500">
              <a:spcBef>
                <a:spcPts val="0"/>
              </a:spcBef>
              <a:spcAft>
                <a:spcPts val="0"/>
              </a:spcAft>
              <a:buSzPts val="1400"/>
              <a:buChar char="●"/>
            </a:lvl7pPr>
            <a:lvl8pPr marL="3657600" lvl="7" indent="-317500">
              <a:spcBef>
                <a:spcPts val="0"/>
              </a:spcBef>
              <a:spcAft>
                <a:spcPts val="0"/>
              </a:spcAft>
              <a:buSzPts val="1400"/>
              <a:buChar char="○"/>
            </a:lvl8pPr>
            <a:lvl9pPr marL="4114800" lvl="8" indent="-317500">
              <a:spcBef>
                <a:spcPts val="0"/>
              </a:spcBef>
              <a:spcAft>
                <a:spcPts val="0"/>
              </a:spcAft>
              <a:buSzPts val="1400"/>
              <a:buChar char="■"/>
            </a:lvl9pPr>
          </a:lstStyle>
          <a:p>
            <a:pPr lvl="0"/>
          </a:p>
        </p:txBody>
      </p:sp>
      <p:sp>
        <p:nvSpPr>
          <p:cNvPr id="19" name="Google Shape;19;p4"/>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_AND_TWO_COLUMNS">
    <p:spTree>
      <p:nvGrpSpPr>
        <p:cNvPr id="1" name=""/>
        <p:cNvGrpSpPr/>
        <p:nvPr/>
      </p:nvGrpSpPr>
      <p:grpSpPr>
        <a:xfrm>
          <a:off x="0" y="0"/>
          <a:ext cx="0" cy="0"/>
          <a:chOff x="0" y="0"/>
          <a:chExt cx="0" cy="0"/>
        </a:xfrm>
      </p:grpSpPr>
      <p:sp>
        <p:nvSpPr>
          <p:cNvPr id="21" name="Google Shape;21;p5"/>
          <p:cNvSpPr>
            <a:spLocks noGrp="1" noEditPoints="1"/>
          </p:cNvSpPr>
          <p:nvPr>
            <p:ph type="title"/>
          </p:nvPr>
        </p:nvSpPr>
        <p:spPr>
          <a:xfrm>
            <a:off x="311700" y="445025"/>
            <a:ext cx="8520600" cy="572700"/>
          </a:xfrm>
          <a:prstGeom prst="rect">
            <a:avLst/>
          </a:prstGeom>
        </p:spPr>
        <p:txBody>
          <a:bodyPr wrap="square" lIns="91425" tIns="91425" rIns="91425" bIns="91425" anchor="t">
            <a:normAutofit/>
          </a:bodyPr>
          <a:lstStyle>
            <a:lvl1pPr>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p:txBody>
      </p:sp>
      <p:sp>
        <p:nvSpPr>
          <p:cNvPr id="22" name="Google Shape;22;p5"/>
          <p:cNvSpPr>
            <a:spLocks noGrp="1" noEditPoints="1"/>
          </p:cNvSpPr>
          <p:nvPr>
            <p:ph type="body" idx="1"/>
          </p:nvPr>
        </p:nvSpPr>
        <p:spPr>
          <a:xfrm>
            <a:off x="311700" y="1152475"/>
            <a:ext cx="3999900" cy="3416400"/>
          </a:xfrm>
          <a:prstGeom prst="rect">
            <a:avLst/>
          </a:prstGeom>
        </p:spPr>
        <p:txBody>
          <a:bodyPr wrap="square" lIns="91425" tIns="91425" rIns="91425" bIns="91425" anchor="t">
            <a:normAutofit/>
          </a:bodyPr>
          <a:lstStyle>
            <a:lvl1pPr marL="45720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p>
        </p:txBody>
      </p:sp>
      <p:sp>
        <p:nvSpPr>
          <p:cNvPr id="23" name="Google Shape;23;p5"/>
          <p:cNvSpPr>
            <a:spLocks noGrp="1" noEditPoints="1"/>
          </p:cNvSpPr>
          <p:nvPr>
            <p:ph type="body" idx="2"/>
          </p:nvPr>
        </p:nvSpPr>
        <p:spPr>
          <a:xfrm>
            <a:off x="4832400" y="1152475"/>
            <a:ext cx="3999900" cy="3416400"/>
          </a:xfrm>
          <a:prstGeom prst="rect">
            <a:avLst/>
          </a:prstGeom>
        </p:spPr>
        <p:txBody>
          <a:bodyPr wrap="square" lIns="91425" tIns="91425" rIns="91425" bIns="91425" anchor="t">
            <a:normAutofit/>
          </a:bodyPr>
          <a:lstStyle>
            <a:lvl1pPr marL="45720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p>
        </p:txBody>
      </p:sp>
      <p:sp>
        <p:nvSpPr>
          <p:cNvPr id="24" name="Google Shape;24;p5"/>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6" name="Google Shape;26;p6"/>
          <p:cNvSpPr>
            <a:spLocks noGrp="1" noEditPoints="1"/>
          </p:cNvSpPr>
          <p:nvPr>
            <p:ph type="title"/>
          </p:nvPr>
        </p:nvSpPr>
        <p:spPr>
          <a:xfrm>
            <a:off x="311700" y="445025"/>
            <a:ext cx="8520600" cy="572700"/>
          </a:xfrm>
          <a:prstGeom prst="rect">
            <a:avLst/>
          </a:prstGeom>
        </p:spPr>
        <p:txBody>
          <a:bodyPr wrap="square" lIns="91425" tIns="91425" rIns="91425" bIns="91425" anchor="t">
            <a:normAutofit/>
          </a:bodyPr>
          <a:lstStyle>
            <a:lvl1pPr>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p:txBody>
      </p:sp>
      <p:sp>
        <p:nvSpPr>
          <p:cNvPr id="27" name="Google Shape;27;p6"/>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_COLUMN_TEXT">
    <p:spTree>
      <p:nvGrpSpPr>
        <p:cNvPr id="1" name=""/>
        <p:cNvGrpSpPr/>
        <p:nvPr/>
      </p:nvGrpSpPr>
      <p:grpSpPr>
        <a:xfrm>
          <a:off x="0" y="0"/>
          <a:ext cx="0" cy="0"/>
          <a:chOff x="0" y="0"/>
          <a:chExt cx="0" cy="0"/>
        </a:xfrm>
      </p:grpSpPr>
      <p:sp>
        <p:nvSpPr>
          <p:cNvPr id="29" name="Google Shape;29;p7"/>
          <p:cNvSpPr>
            <a:spLocks noGrp="1" noEditPoints="1"/>
          </p:cNvSpPr>
          <p:nvPr>
            <p:ph type="title"/>
          </p:nvPr>
        </p:nvSpPr>
        <p:spPr>
          <a:xfrm>
            <a:off x="311700" y="555600"/>
            <a:ext cx="2808000" cy="755700"/>
          </a:xfrm>
          <a:prstGeom prst="rect">
            <a:avLst/>
          </a:prstGeom>
        </p:spPr>
        <p:txBody>
          <a:bodyPr wrap="square" lIns="91425" tIns="91425" rIns="91425" bIns="91425" anchor="b">
            <a:normAutofit/>
          </a:bodyPr>
          <a:lstStyle>
            <a:lvl1pP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a:spLocks noGrp="1" noEditPoints="1"/>
          </p:cNvSpPr>
          <p:nvPr>
            <p:ph type="body" idx="1"/>
          </p:nvPr>
        </p:nvSpPr>
        <p:spPr>
          <a:xfrm>
            <a:off x="311700" y="1389600"/>
            <a:ext cx="2808000" cy="3179400"/>
          </a:xfrm>
          <a:prstGeom prst="rect">
            <a:avLst/>
          </a:prstGeom>
        </p:spPr>
        <p:txBody>
          <a:bodyPr wrap="square" lIns="91425" tIns="91425" rIns="91425" bIns="91425" anchor="t">
            <a:normAutofit/>
          </a:bodyPr>
          <a:lstStyle>
            <a:lvl1pPr marL="45720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p>
        </p:txBody>
      </p:sp>
      <p:sp>
        <p:nvSpPr>
          <p:cNvPr id="31" name="Google Shape;31;p7"/>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_POINT">
    <p:spTree>
      <p:nvGrpSpPr>
        <p:cNvPr id="1" name=""/>
        <p:cNvGrpSpPr/>
        <p:nvPr/>
      </p:nvGrpSpPr>
      <p:grpSpPr>
        <a:xfrm>
          <a:off x="0" y="0"/>
          <a:ext cx="0" cy="0"/>
          <a:chOff x="0" y="0"/>
          <a:chExt cx="0" cy="0"/>
        </a:xfrm>
      </p:grpSpPr>
      <p:sp>
        <p:nvSpPr>
          <p:cNvPr id="33" name="Google Shape;33;p8"/>
          <p:cNvSpPr>
            <a:spLocks noGrp="1" noEditPoints="1"/>
          </p:cNvSpPr>
          <p:nvPr>
            <p:ph type="title"/>
          </p:nvPr>
        </p:nvSpPr>
        <p:spPr>
          <a:xfrm>
            <a:off x="490250" y="450150"/>
            <a:ext cx="6367800" cy="4090800"/>
          </a:xfrm>
          <a:prstGeom prst="rect">
            <a:avLst/>
          </a:prstGeom>
        </p:spPr>
        <p:txBody>
          <a:bodyPr wrap="square" lIns="91425" tIns="91425" rIns="91425" bIns="91425" anchor="ctr">
            <a:normAutofit/>
          </a:bodyPr>
          <a:lstStyle>
            <a:lvl1pP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_TITLE_AND_DESCRIPTION">
    <p:spTree>
      <p:nvGrpSpPr>
        <p:cNvPr id="1" name=""/>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wrap="square" lIns="91425" tIns="91425" rIns="91425" bIns="91425" anchor="ctr">
            <a:noAutofit/>
          </a:bodyPr>
          <a:lstStyle/>
          <a:p>
            <a:pPr marL="0" indent="0" algn="l" rtl="0">
              <a:spcBef>
                <a:spcPts val="0"/>
              </a:spcBef>
              <a:spcAft>
                <a:spcPts val="0"/>
              </a:spcAft>
              <a:buNone/>
            </a:pPr>
          </a:p>
        </p:txBody>
      </p:sp>
      <p:sp>
        <p:nvSpPr>
          <p:cNvPr id="37" name="Google Shape;37;p9"/>
          <p:cNvSpPr>
            <a:spLocks noGrp="1" noEditPoints="1"/>
          </p:cNvSpPr>
          <p:nvPr>
            <p:ph type="title"/>
          </p:nvPr>
        </p:nvSpPr>
        <p:spPr>
          <a:xfrm>
            <a:off x="265500" y="1233175"/>
            <a:ext cx="4045200" cy="1482300"/>
          </a:xfrm>
          <a:prstGeom prst="rect">
            <a:avLst/>
          </a:prstGeom>
        </p:spPr>
        <p:txBody>
          <a:bodyPr wrap="square" lIns="91425" tIns="91425" rIns="91425" bIns="91425" anchor="b">
            <a:normAutofit/>
          </a:bodyPr>
          <a:lstStyle>
            <a:lvl1pPr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a:spLocks noGrp="1" noEditPoints="1"/>
          </p:cNvSpPr>
          <p:nvPr>
            <p:ph type="subTitle" idx="1"/>
          </p:nvPr>
        </p:nvSpPr>
        <p:spPr>
          <a:xfrm>
            <a:off x="265500" y="2803075"/>
            <a:ext cx="4045200" cy="1235100"/>
          </a:xfrm>
          <a:prstGeom prst="rect">
            <a:avLst/>
          </a:prstGeom>
        </p:spPr>
        <p:txBody>
          <a:bodyPr wrap="square" lIns="91425" tIns="91425" rIns="91425" bIns="91425" anchor="t">
            <a:normAutofit/>
          </a:bodyPr>
          <a:lstStyle>
            <a:lvl1pPr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pPr lvl="0"/>
          </a:p>
        </p:txBody>
      </p:sp>
      <p:sp>
        <p:nvSpPr>
          <p:cNvPr id="39" name="Google Shape;39;p9"/>
          <p:cNvSpPr>
            <a:spLocks noGrp="1" noEditPoints="1"/>
          </p:cNvSpPr>
          <p:nvPr>
            <p:ph type="body" idx="2"/>
          </p:nvPr>
        </p:nvSpPr>
        <p:spPr>
          <a:xfrm>
            <a:off x="4939500" y="724075"/>
            <a:ext cx="3837000" cy="3695100"/>
          </a:xfrm>
          <a:prstGeom prst="rect">
            <a:avLst/>
          </a:prstGeom>
        </p:spPr>
        <p:txBody>
          <a:bodyPr wrap="square" lIns="91425" tIns="91425" rIns="91425" bIns="91425" anchor="ctr">
            <a:normAutofit/>
          </a:bodyPr>
          <a:lstStyle>
            <a:lvl1pPr marL="457200" indent="-342900">
              <a:spcBef>
                <a:spcPts val="0"/>
              </a:spcBef>
              <a:spcAft>
                <a:spcPts val="0"/>
              </a:spcAft>
              <a:buSzPts val="1800"/>
              <a:buChar char="●"/>
            </a:lvl1pPr>
            <a:lvl2pPr marL="914400" lvl="1" indent="-317500">
              <a:spcBef>
                <a:spcPts val="0"/>
              </a:spcBef>
              <a:spcAft>
                <a:spcPts val="0"/>
              </a:spcAft>
              <a:buSzPts val="1400"/>
              <a:buChar char="○"/>
            </a:lvl2pPr>
            <a:lvl3pPr marL="1371600" lvl="2" indent="-317500">
              <a:spcBef>
                <a:spcPts val="0"/>
              </a:spcBef>
              <a:spcAft>
                <a:spcPts val="0"/>
              </a:spcAft>
              <a:buSzPts val="1400"/>
              <a:buChar char="■"/>
            </a:lvl3pPr>
            <a:lvl4pPr marL="1828800" lvl="3" indent="-317500">
              <a:spcBef>
                <a:spcPts val="0"/>
              </a:spcBef>
              <a:spcAft>
                <a:spcPts val="0"/>
              </a:spcAft>
              <a:buSzPts val="1400"/>
              <a:buChar char="●"/>
            </a:lvl4pPr>
            <a:lvl5pPr marL="2286000" lvl="4" indent="-317500">
              <a:spcBef>
                <a:spcPts val="0"/>
              </a:spcBef>
              <a:spcAft>
                <a:spcPts val="0"/>
              </a:spcAft>
              <a:buSzPts val="1400"/>
              <a:buChar char="○"/>
            </a:lvl5pPr>
            <a:lvl6pPr marL="2743200" lvl="5" indent="-317500">
              <a:spcBef>
                <a:spcPts val="0"/>
              </a:spcBef>
              <a:spcAft>
                <a:spcPts val="0"/>
              </a:spcAft>
              <a:buSzPts val="1400"/>
              <a:buChar char="■"/>
            </a:lvl6pPr>
            <a:lvl7pPr marL="3200400" lvl="6" indent="-317500">
              <a:spcBef>
                <a:spcPts val="0"/>
              </a:spcBef>
              <a:spcAft>
                <a:spcPts val="0"/>
              </a:spcAft>
              <a:buSzPts val="1400"/>
              <a:buChar char="●"/>
            </a:lvl7pPr>
            <a:lvl8pPr marL="3657600" lvl="7" indent="-317500">
              <a:spcBef>
                <a:spcPts val="0"/>
              </a:spcBef>
              <a:spcAft>
                <a:spcPts val="0"/>
              </a:spcAft>
              <a:buSzPts val="1400"/>
              <a:buChar char="○"/>
            </a:lvl8pPr>
            <a:lvl9pPr marL="4114800" lvl="8" indent="-317500">
              <a:spcBef>
                <a:spcPts val="0"/>
              </a:spcBef>
              <a:spcAft>
                <a:spcPts val="0"/>
              </a:spcAft>
              <a:buSzPts val="1400"/>
              <a:buChar char="■"/>
            </a:lvl9pPr>
          </a:lstStyle>
          <a:p>
            <a:pPr lvl="0"/>
          </a:p>
        </p:txBody>
      </p:sp>
      <p:sp>
        <p:nvSpPr>
          <p:cNvPr id="40" name="Google Shape;40;p9"/>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_ONLY">
    <p:spTree>
      <p:nvGrpSpPr>
        <p:cNvPr id="1" name=""/>
        <p:cNvGrpSpPr/>
        <p:nvPr/>
      </p:nvGrpSpPr>
      <p:grpSpPr>
        <a:xfrm>
          <a:off x="0" y="0"/>
          <a:ext cx="0" cy="0"/>
          <a:chOff x="0" y="0"/>
          <a:chExt cx="0" cy="0"/>
        </a:xfrm>
      </p:grpSpPr>
      <p:sp>
        <p:nvSpPr>
          <p:cNvPr id="42" name="Google Shape;42;p10"/>
          <p:cNvSpPr>
            <a:spLocks noGrp="1" noEditPoints="1"/>
          </p:cNvSpPr>
          <p:nvPr>
            <p:ph type="body" idx="1"/>
          </p:nvPr>
        </p:nvSpPr>
        <p:spPr>
          <a:xfrm>
            <a:off x="311700" y="4230575"/>
            <a:ext cx="5998800" cy="605100"/>
          </a:xfrm>
          <a:prstGeom prst="rect">
            <a:avLst/>
          </a:prstGeom>
        </p:spPr>
        <p:txBody>
          <a:bodyPr wrap="square" lIns="91425" tIns="91425" rIns="91425" bIns="91425" anchor="ctr">
            <a:normAutofit/>
          </a:bodyPr>
          <a:lstStyle>
            <a:lvl1pPr marL="457200" indent="-228600">
              <a:lnSpc>
                <a:spcPct val="100000"/>
              </a:lnSpc>
              <a:spcBef>
                <a:spcPts val="0"/>
              </a:spcBef>
              <a:spcAft>
                <a:spcPts val="0"/>
              </a:spcAft>
              <a:buSzPts val="1800"/>
              <a:buNone/>
            </a:lvl1pPr>
          </a:lstStyle>
          <a:p>
            <a:pPr lvl="0"/>
          </a:p>
        </p:txBody>
      </p:sp>
      <p:sp>
        <p:nvSpPr>
          <p:cNvPr id="43" name="Google Shape;43;p10"/>
          <p:cNvSpPr>
            <a:spLocks noGrp="1" noEditPoints="1"/>
          </p:cNvSpPr>
          <p:nvPr>
            <p:ph type="sldNum" idx="12"/>
          </p:nvPr>
        </p:nvSpPr>
        <p:spPr>
          <a:xfrm>
            <a:off x="8472458" y="4663217"/>
            <a:ext cx="548700" cy="393600"/>
          </a:xfrm>
          <a:prstGeom prst="rect">
            <a:avLst/>
          </a:prstGeom>
        </p:spPr>
        <p:txBody>
          <a:bodyPr wrap="square" lIns="91425" tIns="91425" rIns="91425" bIns="91425" anchor="ctr">
            <a:normAutofit/>
          </a:bodyPr>
          <a:lstStyle>
            <a:lvl1pPr>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indent="0" algn="r" rtl="0">
              <a:spcBef>
                <a:spcPts val="0"/>
              </a:spcBef>
              <a:spcAft>
                <a:spcPts val="0"/>
              </a:spcAft>
              <a:buNone/>
            </a:pPr>
            <a:fld id="{00000000-1234-1234-1234-123412341234}" type="slidenum">
              <a:rPr lang="ru"/>
              <a:t>‹#›</a:t>
            </a:fld>
            <a:endParaRPr lang="ru"/>
          </a:p>
        </p:txBody>
      </p:sp>
    </p:spTree>
  </p:cSld>
  <p:clrMapOvr>
    <a:masterClrMapping/>
  </p:clrMapOvr>
  <p:hf dt="0" sldNum="0" hdr="0" ftr="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p:bgPr>
    </p:bg>
    <p:spTree>
      <p:nvGrpSpPr>
        <p:cNvPr id="1" name=""/>
        <p:cNvGrpSpPr/>
        <p:nvPr/>
      </p:nvGrpSpPr>
      <p:grpSpPr>
        <a:xfrm>
          <a:off x="0" y="0"/>
          <a:ext cx="0" cy="0"/>
          <a:chOff x="0" y="0"/>
          <a:chExt cx="0" cy="0"/>
        </a:xfrm>
      </p:grpSpPr>
      <p:sp>
        <p:nvSpPr>
          <p:cNvPr id="6" name="Google Shape;6;p1"/>
          <p:cNvSpPr>
            <a:spLocks noGrp="1" noEditPoints="1"/>
          </p:cNvSpPr>
          <p:nvPr>
            <p:ph type="title"/>
          </p:nvPr>
        </p:nvSpPr>
        <p:spPr>
          <a:xfrm>
            <a:off x="311700" y="445025"/>
            <a:ext cx="8520600" cy="572700"/>
          </a:xfrm>
          <a:prstGeom prst="rect">
            <a:avLst/>
          </a:prstGeom>
          <a:noFill/>
          <a:ln>
            <a:noFill/>
          </a:ln>
        </p:spPr>
        <p:txBody>
          <a:bodyPr wrap="square" lIns="91425" tIns="91425" rIns="91425" bIns="91425" anchor="t">
            <a:normAutofit/>
          </a:bodyPr>
          <a:lstStyle>
            <a:lvl1pPr>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a:spLocks noGrp="1" noEditPoints="1"/>
          </p:cNvSpPr>
          <p:nvPr>
            <p:ph type="body" idx="1"/>
          </p:nvPr>
        </p:nvSpPr>
        <p:spPr>
          <a:xfrm>
            <a:off x="311700" y="1152475"/>
            <a:ext cx="8520600" cy="3416400"/>
          </a:xfrm>
          <a:prstGeom prst="rect">
            <a:avLst/>
          </a:prstGeom>
          <a:noFill/>
          <a:ln>
            <a:noFill/>
          </a:ln>
        </p:spPr>
        <p:txBody>
          <a:bodyPr wrap="square" lIns="91425" tIns="91425" rIns="91425" bIns="91425" anchor="t">
            <a:normAutofit/>
          </a:bodyPr>
          <a:lstStyle>
            <a:lvl1pPr marL="45720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pPr lvl="0"/>
          </a:p>
        </p:txBody>
      </p:sp>
      <p:sp>
        <p:nvSpPr>
          <p:cNvPr id="8" name="Google Shape;8;p1"/>
          <p:cNvSpPr>
            <a:spLocks noGrp="1" noEditPoints="1"/>
          </p:cNvSpPr>
          <p:nvPr>
            <p:ph type="sldNum" idx="12"/>
          </p:nvPr>
        </p:nvSpPr>
        <p:spPr>
          <a:xfrm>
            <a:off x="8472458" y="4663217"/>
            <a:ext cx="548700" cy="393600"/>
          </a:xfrm>
          <a:prstGeom prst="rect">
            <a:avLst/>
          </a:prstGeom>
          <a:noFill/>
          <a:ln>
            <a:noFill/>
          </a:ln>
        </p:spPr>
        <p:txBody>
          <a:bodyPr wrap="square" lIns="91425" tIns="91425" rIns="91425" bIns="91425" anchor="ctr">
            <a:normAutofit/>
          </a:bodyPr>
          <a:lstStyle>
            <a:lvl1pPr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indent="0" algn="r" rtl="0">
              <a:spcBef>
                <a:spcPts val="0"/>
              </a:spcBef>
              <a:spcAft>
                <a:spcPts val="0"/>
              </a:spcAft>
              <a:buNone/>
            </a:pPr>
            <a:fld id="{00000000-1234-1234-1234-123412341234}" type="slidenum">
              <a:rPr lang="ru"/>
              <a:t>‹#›</a:t>
            </a:fld>
            <a:endParaRPr lang="ru"/>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sldNum="0" hdr="0" ftr="0"/>
  <p:txStyles>
    <p:titleStyle>
      <a:lvl1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1pPr>
      <a:lvl2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2pPr>
      <a:lvl3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3pPr>
      <a:lvl4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4pPr>
      <a:lvl5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5pPr>
      <a:lvl6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6pPr>
      <a:lvl7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7pPr>
      <a:lvl8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8pPr>
      <a:lvl9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9pPr>
    </p:titleStyle>
    <p:bodyStyle>
      <a:lvl1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1pPr>
      <a:lvl2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2pPr>
      <a:lvl3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3pPr>
      <a:lvl4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4pPr>
      <a:lvl5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5pPr>
      <a:lvl6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6pPr>
      <a:lvl7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7pPr>
      <a:lvl8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8pPr>
      <a:lvl9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1pPr>
      <a:lvl2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2pPr>
      <a:lvl3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3pPr>
      <a:lvl4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4pPr>
      <a:lvl5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5pPr>
      <a:lvl6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6pPr>
      <a:lvl7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7pPr>
      <a:lvl8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8pPr>
      <a:lvl9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jpeg"/><Relationship Id="rId6" Type="http://schemas.openxmlformats.org/officeDocument/2006/relationships/image" Target="../media/image11.bmp"/><Relationship Id="rId7" Type="http://schemas.openxmlformats.org/officeDocument/2006/relationships/slideLayout" Target="../slideLayouts/slideLayout3.xml"/><Relationship Id="rId8"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4E23"/>
        </a:solidFill>
      </p:bgPr>
    </p:bg>
    <p:spTree>
      <p:nvGrpSpPr>
        <p:cNvPr id="1" name=""/>
        <p:cNvGrpSpPr/>
        <p:nvPr/>
      </p:nvGrpSpPr>
      <p:grpSpPr>
        <a:xfrm>
          <a:off x="0" y="0"/>
          <a:ext cx="0" cy="0"/>
          <a:chOff x="0" y="0"/>
          <a:chExt cx="0" cy="0"/>
        </a:xfrm>
      </p:grpSpPr>
      <p:sp>
        <p:nvSpPr>
          <p:cNvPr id="2" name="Заголовок 1"/>
          <p:cNvSpPr>
            <a:spLocks noGrp="1" noEditPoints="1"/>
          </p:cNvSpPr>
          <p:nvPr>
            <p:ph type="ctrTitle"/>
          </p:nvPr>
        </p:nvSpPr>
        <p:spPr>
          <a:xfrm>
            <a:off x="434336" y="1789272"/>
            <a:ext cx="8434033" cy="1030658"/>
          </a:xfrm>
        </p:spPr>
        <p:txBody>
          <a:bodyPr>
            <a:normAutofit/>
          </a:bodyPr>
          <a:lstStyle/>
          <a:p>
            <a:endParaRPr lang="ru-RU" sz="3600" b="1" dirty="0" err="1">
              <a:latin typeface="Times New Roman" pitchFamily="18" charset="0" panose="02020603050405020304"/>
              <a:cs typeface="Times New Roman" pitchFamily="18" charset="0" panose="02020603050405020304"/>
            </a:endParaRPr>
          </a:p>
          <a:p>
            <a:endParaRPr lang="ru-RU" sz="3600" b="1" dirty="0" err="1">
              <a:latin typeface="Times New Roman" pitchFamily="18" charset="0" panose="02020603050405020304"/>
              <a:cs typeface="Times New Roman" pitchFamily="18" charset="0" panose="02020603050405020304"/>
            </a:endParaRPr>
          </a:p>
          <a:p>
            <a:endParaRPr lang="ru-RU" sz="3600" b="1" dirty="0" err="1">
              <a:latin typeface="Times New Roman" pitchFamily="18" charset="0" panose="02020603050405020304"/>
              <a:cs typeface="Times New Roman" pitchFamily="18" charset="0" panose="02020603050405020304"/>
            </a:endParaRPr>
          </a:p>
          <a:p>
            <a:endParaRPr lang="ru-RU" sz="3600" b="1" dirty="0" err="1">
              <a:latin typeface="Times New Roman" pitchFamily="18" charset="0" panose="02020603050405020304"/>
              <a:cs typeface="Times New Roman" pitchFamily="18" charset="0" panose="02020603050405020304"/>
            </a:endParaRPr>
          </a:p>
          <a:p>
            <a:endParaRPr lang="ru-RU" sz="3600" b="1" dirty="0" err="1">
              <a:latin typeface="Times New Roman" pitchFamily="18" charset="0" panose="02020603050405020304"/>
              <a:cs typeface="Times New Roman" pitchFamily="18" charset="0" panose="02020603050405020304"/>
            </a:endParaRPr>
          </a:p>
          <a:p>
            <a:r>
              <a:rPr lang="ru-RU" sz="3600" b="1" dirty="0" err="1">
                <a:solidFill>
                  <a:schemeClr val="bg1"/>
                </a:solidFill>
                <a:latin typeface="Times New Roman" pitchFamily="18" charset="0" panose="02020603050405020304"/>
                <a:cs typeface="Times New Roman" pitchFamily="18" charset="0" panose="02020603050405020304"/>
              </a:rPr>
              <a:t>ЭКОБРЕНДИНГ РЕСПУБЛИКИ АДЫГЕЯ</a:t>
            </a:r>
            <a:endParaRPr lang="ru-RU" sz="3600" b="1" dirty="0">
              <a:solidFill>
                <a:schemeClr val="bg1"/>
              </a:solidFill>
              <a:latin typeface="Times New Roman" pitchFamily="18" charset="0" panose="02020603050405020304"/>
              <a:cs typeface="Times New Roman" pitchFamily="18" charset="0" panose="02020603050405020304"/>
            </a:endParaRPr>
          </a:p>
        </p:txBody>
      </p:sp>
      <p:sp>
        <p:nvSpPr>
          <p:cNvPr id="61" name="Google Shape;61;p14"/>
          <p:cNvSpPr>
            <a:spLocks noGrp="1" noEditPoints="1"/>
          </p:cNvSpPr>
          <p:nvPr>
            <p:ph type="subTitle" idx="1"/>
          </p:nvPr>
        </p:nvSpPr>
        <p:spPr>
          <a:xfrm>
            <a:off x="1439304" y="158129"/>
            <a:ext cx="7573343" cy="1100828"/>
          </a:xfrm>
          <a:prstGeom prst="rect">
            <a:avLst/>
          </a:prstGeom>
        </p:spPr>
        <p:txBody>
          <a:bodyPr wrap="square" lIns="91425" tIns="91425" rIns="91425" bIns="91425" anchor="ctr">
            <a:normAutofit fontScale="92500" lnSpcReduction="10000"/>
          </a:bodyPr>
          <a:lstStyle/>
          <a:p>
            <a:pPr marL="0" indent="0"/>
            <a:r>
              <a:rPr lang="ru-RU" b="1" dirty="0">
                <a:solidFill>
                  <a:schemeClr val="bg1"/>
                </a:solidFill>
                <a:latin typeface="Times New Roman" pitchFamily="18" charset="0" panose="02020603050405020304"/>
                <a:cs typeface="Times New Roman" pitchFamily="18" charset="0" panose="02020603050405020304"/>
              </a:rPr>
              <a:t>Филиал ФГБОУ ВО «Майкопский государственный технологический университет» в поселке Яблоновском</a:t>
            </a:r>
            <a:endParaRPr b="1" dirty="0">
              <a:solidFill>
                <a:schemeClr val="bg1"/>
              </a:solidFill>
              <a:latin typeface="Times New Roman" pitchFamily="18" charset="0" panose="02020603050405020304"/>
              <a:cs typeface="Times New Roman" pitchFamily="18" charset="0" panose="02020603050405020304"/>
            </a:endParaRPr>
          </a:p>
        </p:txBody>
      </p:sp>
      <p:sp>
        <p:nvSpPr>
          <p:cNvPr id="62" name="Google Shape;62;p14"/>
          <p:cNvSpPr>
            <a:spLocks noGrp="1" noEditPoints="1"/>
          </p:cNvSpPr>
          <p:nvPr>
            <p:ph type="subTitle"/>
          </p:nvPr>
        </p:nvSpPr>
        <p:spPr>
          <a:xfrm>
            <a:off x="2784203" y="4454249"/>
            <a:ext cx="2768938" cy="496399"/>
          </a:xfrm>
          <a:prstGeom prst="rect">
            <a:avLst/>
          </a:prstGeom>
        </p:spPr>
        <p:txBody>
          <a:bodyPr wrap="square" lIns="91425" tIns="91425" rIns="91425" bIns="91425" anchor="ctr">
            <a:noAutofit/>
          </a:bodyPr>
          <a:lstStyle/>
          <a:p>
            <a:pPr marL="0" indent="0" algn="ctr" rtl="0">
              <a:spcBef>
                <a:spcPts val="0"/>
              </a:spcBef>
              <a:spcAft>
                <a:spcPts val="0"/>
              </a:spcAft>
              <a:buNone/>
            </a:pPr>
            <a:r>
              <a:rPr lang="ru-RU" sz="1600" dirty="0">
                <a:solidFill>
                  <a:schemeClr val="bg1"/>
                </a:solidFill>
                <a:latin typeface="Times New Roman" pitchFamily="18" charset="0" panose="02020603050405020304"/>
                <a:cs typeface="Times New Roman" pitchFamily="18" charset="0" panose="02020603050405020304"/>
              </a:rPr>
              <a:t>2025 </a:t>
            </a:r>
            <a:endParaRPr sz="1600" dirty="0">
              <a:solidFill>
                <a:schemeClr val="bg1"/>
              </a:solidFill>
              <a:latin typeface="Times New Roman" pitchFamily="18" charset="0" panose="02020603050405020304"/>
              <a:cs typeface="Times New Roman" pitchFamily="18" charset="0" panose="02020603050405020304"/>
            </a:endParaRPr>
          </a:p>
        </p:txBody>
      </p:sp>
      <p:pic>
        <p:nvPicPr>
          <p:cNvPr id="3" name="Рисунок 2"/>
          <p:cNvPicPr>
            <a:picLocks noChangeAspect="1"/>
          </p:cNvPicPr>
          <p:nvPr/>
        </p:nvPicPr>
        <p:blipFill>
          <a:blip r:embed="rId1"/>
          <a:srcRect/>
          <a:stretch>
            <a:fillRect/>
          </a:stretch>
        </p:blipFill>
        <p:spPr>
          <a:xfrm>
            <a:off x="0" y="0"/>
            <a:ext cx="1258957" cy="1258957"/>
          </a:xfrm>
          <a:prstGeom prst="rect">
            <a:avLst/>
          </a:prstGeom>
        </p:spPr>
      </p:pic>
      <p:sp>
        <p:nvSpPr>
          <p:cNvPr id="63" name="Текст. поле 62"/>
          <p:cNvSpPr txBox="1"/>
          <p:nvPr/>
        </p:nvSpPr>
        <p:spPr>
          <a:xfrm>
            <a:off x="3447283" y="2983607"/>
            <a:ext cx="5565364" cy="1306966"/>
          </a:xfrm>
          <a:prstGeom prst="rect">
            <a:avLst/>
          </a:prstGeom>
          <a:noFill/>
        </p:spPr>
        <p:txBody>
          <a:bodyPr wrap="square" rtlCol="0">
            <a:spAutoFit/>
          </a:bodyPr>
          <a:lstStyle/>
          <a:p>
            <a:pPr algn="r"/>
            <a:r>
              <a:rPr lang="ru-RU" sz="1600" b="1" i="1" dirty="0" smtClean="0">
                <a:solidFill>
                  <a:schemeClr val="bg1"/>
                </a:solidFill>
                <a:latin typeface="Times New Roman" pitchFamily="18" charset="0" panose="02020603050405020304"/>
                <a:cs typeface="Times New Roman" pitchFamily="18" charset="0" panose="02020603050405020304"/>
              </a:rPr>
              <a:t>Архипов П., Пхиденко Д., </a:t>
            </a:r>
            <a:r>
              <a:rPr lang="ru-RU" sz="1600" b="1" i="1" dirty="0">
                <a:solidFill>
                  <a:schemeClr val="bg1"/>
                </a:solidFill>
                <a:latin typeface="Times New Roman" pitchFamily="18" charset="0" panose="02020603050405020304"/>
                <a:cs typeface="Times New Roman" pitchFamily="18" charset="0" panose="02020603050405020304"/>
              </a:rPr>
              <a:t>Абаев А., Насонова Л. студенты</a:t>
            </a:r>
            <a:endParaRPr lang="ru-RU" sz="1600" dirty="0">
              <a:solidFill>
                <a:schemeClr val="bg1"/>
              </a:solidFill>
              <a:latin typeface="Times New Roman" pitchFamily="18" charset="0" panose="02020603050405020304"/>
              <a:cs typeface="Times New Roman" pitchFamily="18" charset="0" panose="02020603050405020304"/>
            </a:endParaRPr>
          </a:p>
          <a:p>
            <a:pPr algn="r"/>
            <a:r>
              <a:rPr lang="ru-RU" sz="1600" b="1" i="1" dirty="0">
                <a:solidFill>
                  <a:schemeClr val="bg1"/>
                </a:solidFill>
                <a:latin typeface="Times New Roman" pitchFamily="18" charset="0" panose="02020603050405020304"/>
                <a:cs typeface="Times New Roman" pitchFamily="18" charset="0" panose="02020603050405020304"/>
              </a:rPr>
              <a:t>Научные руководители: </a:t>
            </a:r>
            <a:endParaRPr lang="ru-RU" sz="1600" dirty="0">
              <a:solidFill>
                <a:schemeClr val="bg1"/>
              </a:solidFill>
              <a:latin typeface="Times New Roman" pitchFamily="18" charset="0" panose="02020603050405020304"/>
              <a:cs typeface="Times New Roman" pitchFamily="18" charset="0" panose="02020603050405020304"/>
            </a:endParaRPr>
          </a:p>
          <a:p>
            <a:pPr algn="r"/>
            <a:r>
              <a:rPr lang="ru-RU" sz="1600" b="1" i="1" dirty="0">
                <a:solidFill>
                  <a:schemeClr val="bg1"/>
                </a:solidFill>
                <a:latin typeface="Times New Roman" pitchFamily="18" charset="0" panose="02020603050405020304"/>
                <a:cs typeface="Times New Roman" pitchFamily="18" charset="0" panose="02020603050405020304"/>
              </a:rPr>
              <a:t>доктор с.-х. наук, проф. Морозов А.В.,</a:t>
            </a:r>
            <a:endParaRPr lang="ru-RU" sz="1600" dirty="0">
              <a:solidFill>
                <a:schemeClr val="bg1"/>
              </a:solidFill>
              <a:latin typeface="Times New Roman" pitchFamily="18" charset="0" panose="02020603050405020304"/>
              <a:cs typeface="Times New Roman" pitchFamily="18" charset="0" panose="02020603050405020304"/>
            </a:endParaRPr>
          </a:p>
          <a:p>
            <a:pPr algn="r"/>
            <a:r>
              <a:rPr lang="ru-RU" sz="1600" b="1" i="1" dirty="0">
                <a:solidFill>
                  <a:schemeClr val="bg1"/>
                </a:solidFill>
                <a:latin typeface="Times New Roman" pitchFamily="18" charset="0" panose="02020603050405020304"/>
                <a:cs typeface="Times New Roman" pitchFamily="18" charset="0" panose="02020603050405020304"/>
              </a:rPr>
              <a:t>кандидат эк. наук, доцент, Морозова Е.С.</a:t>
            </a:r>
            <a:endParaRPr lang="ru-RU" sz="1600" dirty="0">
              <a:solidFill>
                <a:schemeClr val="bg1"/>
              </a:solidFill>
              <a:latin typeface="Times New Roman" pitchFamily="18" charset="0" panose="02020603050405020304"/>
              <a:cs typeface="Times New Roman" pitchFamily="18" charset="0" panose="02020603050405020304"/>
            </a:endParaRPr>
          </a:p>
          <a:p>
            <a:pPr algn="r"/>
            <a:r>
              <a:rPr lang="ru-RU" sz="1600" b="1" i="1" dirty="0">
                <a:solidFill>
                  <a:schemeClr val="bg1"/>
                </a:solidFill>
                <a:latin typeface="Times New Roman" pitchFamily="18" charset="0" panose="02020603050405020304"/>
                <a:cs typeface="Times New Roman" pitchFamily="18" charset="0" panose="02020603050405020304"/>
              </a:rPr>
              <a:t>филиал ФГБОУ ВО «МГТУ» в поселке Яблоновском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EditPoints="1" noChangeArrowheads="1"/>
          </p:cNvSpPr>
          <p:nvPr>
            <p:ph type="title" idx="4294967295"/>
          </p:nvPr>
        </p:nvSpPr>
        <p:spPr bwMode="auto">
          <a:xfrm>
            <a:off x="1988344" y="0"/>
            <a:ext cx="5844779" cy="518474"/>
          </a:xfrm>
          <a:prstGeom prst="rect">
            <a:avLst/>
          </a:prstGeom>
          <a:noFill/>
        </p:spPr>
        <p:txBody>
          <a:bodyPr anchor="b">
            <a:normAutofit fontScale="90000"/>
          </a:bodyPr>
          <a:lstStyle/>
          <a:p>
            <a:pPr algn="ctr" eaLnBrk="1" hangingPunct="1"/>
            <a:r>
              <a:rPr lang="ru-RU" altLang="ru-RU" dirty="0" smtClean="0">
                <a:solidFill>
                  <a:srgbClr val="00B050"/>
                </a:solidFill>
                <a:latin typeface="Times New Roman" pitchFamily="18" charset="0" panose="02020603050405020304"/>
                <a:cs typeface="Times New Roman" pitchFamily="18" charset="0" panose="02020603050405020304"/>
              </a:rPr>
              <a:t>План дальнейшего развития</a:t>
            </a:r>
          </a:p>
        </p:txBody>
      </p:sp>
      <p:sp>
        <p:nvSpPr>
          <p:cNvPr id="16387" name="TextBox 3"/>
          <p:cNvSpPr txBox="1">
            <a:spLocks noChangeArrowheads="1"/>
          </p:cNvSpPr>
          <p:nvPr/>
        </p:nvSpPr>
        <p:spPr bwMode="auto">
          <a:xfrm>
            <a:off x="179109" y="604604"/>
            <a:ext cx="8719794" cy="4401205"/>
          </a:xfrm>
          <a:prstGeom prst="rect">
            <a:avLst/>
          </a:prstGeom>
          <a:noFill/>
          <a:ln w="25400">
            <a:solidFill>
              <a:srgbClr val="00B050"/>
            </a:solidFill>
            <a:miter lim="800000"/>
          </a:ln>
        </p:spPr>
        <p:txBody>
          <a:bodyPr wrap="square">
            <a:spAutoFit/>
          </a:bodyPr>
          <a:lstStyle>
            <a:lvl1pPr>
              <a:defRPr>
                <a:solidFill>
                  <a:schemeClr val="tx1"/>
                </a:solidFill>
                <a:latin typeface="Tahoma" pitchFamily="34" charset="0" panose="020B0604030504040204"/>
                <a:cs typeface="Arial" pitchFamily="34" charset="0" panose="020B0604020202020204"/>
              </a:defRPr>
            </a:lvl1pPr>
            <a:lvl2pPr marL="742950" indent="-285750">
              <a:defRPr>
                <a:solidFill>
                  <a:schemeClr val="tx1"/>
                </a:solidFill>
                <a:latin typeface="Tahoma" pitchFamily="34" charset="0" panose="020B0604030504040204"/>
                <a:cs typeface="Arial" pitchFamily="34" charset="0" panose="020B0604020202020204"/>
              </a:defRPr>
            </a:lvl2pPr>
            <a:lvl3pPr marL="1143000" indent="-228600">
              <a:defRPr>
                <a:solidFill>
                  <a:schemeClr val="tx1"/>
                </a:solidFill>
                <a:latin typeface="Tahoma" pitchFamily="34" charset="0" panose="020B0604030504040204"/>
                <a:cs typeface="Arial" pitchFamily="34" charset="0" panose="020B0604020202020204"/>
              </a:defRPr>
            </a:lvl3pPr>
            <a:lvl4pPr marL="1600200" indent="-228600">
              <a:defRPr>
                <a:solidFill>
                  <a:schemeClr val="tx1"/>
                </a:solidFill>
                <a:latin typeface="Tahoma" pitchFamily="34" charset="0" panose="020B0604030504040204"/>
                <a:cs typeface="Arial" pitchFamily="34" charset="0" panose="020B0604020202020204"/>
              </a:defRPr>
            </a:lvl4pPr>
            <a:lvl5pPr marL="2057400" indent="-228600">
              <a:defRPr>
                <a:solidFill>
                  <a:schemeClr val="tx1"/>
                </a:solidFill>
                <a:latin typeface="Tahoma" pitchFamily="34" charset="0" panose="020B0604030504040204"/>
                <a:cs typeface="Arial" pitchFamily="34" charset="0" panose="020B0604020202020204"/>
              </a:defRPr>
            </a:lvl5pPr>
            <a:lvl6pPr marL="25146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6pPr>
            <a:lvl7pPr marL="29718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7pPr>
            <a:lvl8pPr marL="34290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8pPr>
            <a:lvl9pPr marL="38862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9pPr>
          </a:lstStyle>
          <a:p>
            <a:pPr algn="just"/>
            <a:r>
              <a:rPr lang="ru-RU" altLang="ru-RU" sz="2000" b="1" dirty="0">
                <a:latin typeface="Times New Roman" pitchFamily="18" charset="0" panose="02020603050405020304"/>
                <a:cs typeface="Times New Roman" pitchFamily="18" charset="0" panose="02020603050405020304"/>
              </a:rPr>
              <a:t>Существующие социальные партнеры:  </a:t>
            </a:r>
          </a:p>
          <a:p>
            <a:pPr algn="just"/>
            <a:r>
              <a:rPr lang="ru-RU" altLang="ru-RU" sz="2000" dirty="0">
                <a:latin typeface="Times New Roman" pitchFamily="18" charset="0" panose="02020603050405020304"/>
                <a:cs typeface="Times New Roman" pitchFamily="18" charset="0" panose="02020603050405020304"/>
              </a:rPr>
              <a:t>- федеральные и региональные органы власти; </a:t>
            </a:r>
          </a:p>
          <a:p>
            <a:pPr algn="just"/>
            <a:r>
              <a:rPr lang="ru-RU" altLang="ru-RU" sz="2000" dirty="0">
                <a:latin typeface="Times New Roman" pitchFamily="18" charset="0" panose="02020603050405020304"/>
                <a:cs typeface="Times New Roman" pitchFamily="18" charset="0" panose="02020603050405020304"/>
              </a:rPr>
              <a:t>- государственные и муниципальные учреждения, предприятия, корпорации;</a:t>
            </a:r>
          </a:p>
          <a:p>
            <a:pPr algn="just"/>
            <a:r>
              <a:rPr lang="ru-RU" altLang="ru-RU" sz="2000" dirty="0">
                <a:latin typeface="Times New Roman" pitchFamily="18" charset="0" panose="02020603050405020304"/>
                <a:cs typeface="Times New Roman" pitchFamily="18" charset="0" panose="02020603050405020304"/>
              </a:rPr>
              <a:t>- социальные предприниматели и бизнес, реализующий программы корпоративной социальной ответственности и устойчивого развития; </a:t>
            </a:r>
          </a:p>
          <a:p>
            <a:pPr algn="just"/>
            <a:r>
              <a:rPr lang="ru-RU" altLang="ru-RU" sz="2000" dirty="0">
                <a:latin typeface="Times New Roman" pitchFamily="18" charset="0" panose="02020603050405020304"/>
                <a:cs typeface="Times New Roman" pitchFamily="18" charset="0" panose="02020603050405020304"/>
              </a:rPr>
              <a:t>- образовательные организации; </a:t>
            </a:r>
          </a:p>
          <a:p>
            <a:pPr algn="just">
              <a:buFontTx/>
              <a:buChar char="-"/>
            </a:pPr>
            <a:r>
              <a:rPr lang="ru-RU" altLang="ru-RU" sz="2000" dirty="0">
                <a:latin typeface="Times New Roman" pitchFamily="18" charset="0" panose="02020603050405020304"/>
                <a:cs typeface="Times New Roman" pitchFamily="18" charset="0" panose="02020603050405020304"/>
              </a:rPr>
              <a:t>некоммерческие организации.</a:t>
            </a:r>
          </a:p>
          <a:p>
            <a:pPr algn="just"/>
            <a:r>
              <a:rPr lang="ru-RU" altLang="ru-RU" sz="2000" b="1" dirty="0">
                <a:latin typeface="Times New Roman" pitchFamily="18" charset="0" panose="02020603050405020304"/>
                <a:cs typeface="Times New Roman" pitchFamily="18" charset="0" panose="02020603050405020304"/>
              </a:rPr>
              <a:t>План развития предусматривает работу с новой целевой аудиторией - </a:t>
            </a:r>
            <a:r>
              <a:rPr lang="ru-RU" altLang="ru-RU" sz="2000" dirty="0">
                <a:latin typeface="Times New Roman" pitchFamily="18" charset="0" panose="02020603050405020304"/>
                <a:cs typeface="Times New Roman" pitchFamily="18" charset="0" panose="02020603050405020304"/>
              </a:rPr>
              <a:t> инвесторами (</a:t>
            </a:r>
            <a:r>
              <a:rPr lang="ru-RU" altLang="ru-RU" sz="2000" dirty="0" err="1">
                <a:latin typeface="Times New Roman" pitchFamily="18" charset="0" panose="02020603050405020304"/>
                <a:cs typeface="Times New Roman" pitchFamily="18" charset="0" panose="02020603050405020304"/>
              </a:rPr>
              <a:t>экобренд</a:t>
            </a:r>
            <a:r>
              <a:rPr lang="ru-RU" altLang="ru-RU" sz="2000" dirty="0">
                <a:latin typeface="Times New Roman" pitchFamily="18" charset="0" panose="02020603050405020304"/>
                <a:cs typeface="Times New Roman" pitchFamily="18" charset="0" panose="02020603050405020304"/>
              </a:rPr>
              <a:t> Республики Адыгея дает понимание экономического, экологического, географического  потенциала развития территории).</a:t>
            </a:r>
          </a:p>
          <a:p>
            <a:pPr algn="just"/>
            <a:r>
              <a:rPr lang="ru-RU" altLang="ru-RU" sz="2000" b="1" dirty="0">
                <a:latin typeface="Times New Roman" pitchFamily="18" charset="0" panose="02020603050405020304"/>
                <a:cs typeface="Times New Roman" pitchFamily="18" charset="0" panose="02020603050405020304"/>
              </a:rPr>
              <a:t>Результат: </a:t>
            </a:r>
          </a:p>
          <a:p>
            <a:pPr algn="just"/>
            <a:r>
              <a:rPr lang="ru-RU" altLang="ru-RU" sz="2000" dirty="0">
                <a:latin typeface="Times New Roman" pitchFamily="18" charset="0" panose="02020603050405020304"/>
                <a:cs typeface="Times New Roman" pitchFamily="18" charset="0" panose="02020603050405020304"/>
              </a:rPr>
              <a:t>- новые инвестиции в туризм, сельское хозяйства, переработку сельскохозяйственной продукции, логистику, транспортную инфраструктуру и т.д.</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4E23"/>
        </a:solidFill>
      </p:bgPr>
    </p:bg>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1"/>
          <a:srcRect/>
          <a:stretch>
            <a:fillRect/>
          </a:stretch>
        </p:blipFill>
        <p:spPr>
          <a:xfrm>
            <a:off x="0" y="0"/>
            <a:ext cx="1258957" cy="1258957"/>
          </a:xfrm>
          <a:prstGeom prst="rect">
            <a:avLst/>
          </a:prstGeom>
        </p:spPr>
      </p:pic>
      <p:cxnSp>
        <p:nvCxnSpPr>
          <p:cNvPr id="20" name="Прямая со стрелкой 19"/>
          <p:cNvCxnSpPr/>
          <p:nvPr/>
        </p:nvCxnSpPr>
        <p:spPr>
          <a:xfrm flipV="1">
            <a:off x="242611" y="4201806"/>
            <a:ext cx="313566" cy="5695"/>
          </a:xfrm>
          <a:prstGeom prst="straightConnector1">
            <a:avLst/>
          </a:prstGeom>
          <a:ln w="25400">
            <a:solidFill>
              <a:srgbClr val="00EB6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273373" y="3735465"/>
            <a:ext cx="282804" cy="2906"/>
          </a:xfrm>
          <a:prstGeom prst="straightConnector1">
            <a:avLst/>
          </a:prstGeom>
          <a:ln w="25400">
            <a:solidFill>
              <a:srgbClr val="00EB6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276099" y="3093644"/>
            <a:ext cx="282804" cy="2906"/>
          </a:xfrm>
          <a:prstGeom prst="straightConnector1">
            <a:avLst/>
          </a:prstGeom>
          <a:ln w="25400">
            <a:solidFill>
              <a:srgbClr val="00EB6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273377" y="2471703"/>
            <a:ext cx="282804" cy="2906"/>
          </a:xfrm>
          <a:prstGeom prst="straightConnector1">
            <a:avLst/>
          </a:prstGeom>
          <a:ln w="25400">
            <a:solidFill>
              <a:srgbClr val="00EB6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273377" y="1829763"/>
            <a:ext cx="282804" cy="2906"/>
          </a:xfrm>
          <a:prstGeom prst="straightConnector1">
            <a:avLst/>
          </a:prstGeom>
          <a:ln w="25400">
            <a:solidFill>
              <a:srgbClr val="00EB6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273377" y="1227221"/>
            <a:ext cx="816631" cy="0"/>
          </a:xfrm>
          <a:prstGeom prst="straightConnector1">
            <a:avLst/>
          </a:prstGeom>
          <a:ln w="25400">
            <a:solidFill>
              <a:srgbClr val="00EB62"/>
            </a:solidFill>
            <a:tailEnd type="triangle"/>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flipH="1">
            <a:off x="254524" y="914400"/>
            <a:ext cx="18853" cy="3289955"/>
          </a:xfrm>
          <a:prstGeom prst="line">
            <a:avLst/>
          </a:prstGeom>
          <a:ln w="25400">
            <a:solidFill>
              <a:srgbClr val="00EB6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58957" y="448665"/>
            <a:ext cx="7773531" cy="391647"/>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ru-RU" sz="2000" b="1" dirty="0">
                <a:solidFill>
                  <a:schemeClr val="bg1"/>
                </a:solidFill>
                <a:latin typeface="Times New Roman" pitchFamily="18" charset="0" panose="02020603050405020304"/>
                <a:cs typeface="Times New Roman" pitchFamily="18" charset="0" panose="02020603050405020304"/>
              </a:rPr>
              <a:t>Реализация проекта позволяет решить следующие задачи:</a:t>
            </a:r>
            <a:endParaRPr lang="ru-RU" sz="2000" dirty="0">
              <a:solidFill>
                <a:schemeClr val="bg1"/>
              </a:solidFill>
              <a:latin typeface="Times New Roman" pitchFamily="18" charset="0" panose="02020603050405020304"/>
              <a:cs typeface="Times New Roman" pitchFamily="18" charset="0" panose="02020603050405020304"/>
            </a:endParaRPr>
          </a:p>
        </p:txBody>
      </p:sp>
      <p:sp>
        <p:nvSpPr>
          <p:cNvPr id="6" name="TextBox 5"/>
          <p:cNvSpPr txBox="1"/>
          <p:nvPr/>
        </p:nvSpPr>
        <p:spPr>
          <a:xfrm>
            <a:off x="1183789" y="1055038"/>
            <a:ext cx="7848699" cy="36162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indent="180000" algn="just"/>
            <a:r>
              <a:rPr lang="ru-RU" sz="1800" dirty="0">
                <a:solidFill>
                  <a:schemeClr val="bg1"/>
                </a:solidFill>
                <a:latin typeface="Times New Roman" pitchFamily="18" charset="0" panose="02020603050405020304"/>
                <a:cs typeface="Times New Roman" pitchFamily="18" charset="0" panose="02020603050405020304"/>
              </a:rPr>
              <a:t>-  экологическое благополучие региона;</a:t>
            </a:r>
          </a:p>
        </p:txBody>
      </p:sp>
      <p:sp>
        <p:nvSpPr>
          <p:cNvPr id="7" name="TextBox 6"/>
          <p:cNvSpPr txBox="1"/>
          <p:nvPr/>
        </p:nvSpPr>
        <p:spPr>
          <a:xfrm>
            <a:off x="556180" y="1537376"/>
            <a:ext cx="8476307" cy="63594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indent="180000" algn="just"/>
            <a:r>
              <a:rPr lang="ru-RU" sz="1800" dirty="0">
                <a:solidFill>
                  <a:schemeClr val="bg1"/>
                </a:solidFill>
                <a:latin typeface="Times New Roman" pitchFamily="18" charset="0" panose="02020603050405020304"/>
                <a:cs typeface="Times New Roman" pitchFamily="18" charset="0" panose="02020603050405020304"/>
              </a:rPr>
              <a:t>-  развитие устойчивой  и динамической  экономики (туризм, сельское хозяйство, образование и т.д.), привлечение инвестиций;</a:t>
            </a:r>
          </a:p>
        </p:txBody>
      </p:sp>
      <p:sp>
        <p:nvSpPr>
          <p:cNvPr id="8" name="TextBox 7"/>
          <p:cNvSpPr txBox="1"/>
          <p:nvPr/>
        </p:nvSpPr>
        <p:spPr>
          <a:xfrm>
            <a:off x="556179" y="2269437"/>
            <a:ext cx="8476307" cy="36162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indent="180000" algn="just"/>
            <a:r>
              <a:rPr lang="ru-RU" sz="1800" dirty="0">
                <a:solidFill>
                  <a:schemeClr val="bg1"/>
                </a:solidFill>
                <a:latin typeface="Times New Roman" pitchFamily="18" charset="0" panose="02020603050405020304"/>
                <a:cs typeface="Times New Roman" pitchFamily="18" charset="0" panose="02020603050405020304"/>
              </a:rPr>
              <a:t>- комфортная и безопасная среда для жизни;</a:t>
            </a:r>
          </a:p>
        </p:txBody>
      </p:sp>
      <p:sp>
        <p:nvSpPr>
          <p:cNvPr id="9" name="TextBox 8"/>
          <p:cNvSpPr txBox="1"/>
          <p:nvPr/>
        </p:nvSpPr>
        <p:spPr>
          <a:xfrm>
            <a:off x="556179" y="2828719"/>
            <a:ext cx="8476307" cy="63594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indent="180000" algn="just"/>
            <a:r>
              <a:rPr lang="ru-RU" sz="1800" dirty="0">
                <a:solidFill>
                  <a:schemeClr val="bg1"/>
                </a:solidFill>
                <a:latin typeface="Times New Roman" pitchFamily="18" charset="0" panose="02020603050405020304"/>
                <a:cs typeface="Times New Roman" pitchFamily="18" charset="0" panose="02020603050405020304"/>
              </a:rPr>
              <a:t>- сохранение населения, укрепление здоровья и повышение благополучия людей, поддержка семьи;</a:t>
            </a:r>
          </a:p>
        </p:txBody>
      </p:sp>
      <p:sp>
        <p:nvSpPr>
          <p:cNvPr id="10" name="TextBox 9"/>
          <p:cNvSpPr txBox="1"/>
          <p:nvPr/>
        </p:nvSpPr>
        <p:spPr>
          <a:xfrm>
            <a:off x="556178" y="3565580"/>
            <a:ext cx="8476307" cy="36162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indent="180000" algn="just"/>
            <a:r>
              <a:rPr lang="ru-RU" sz="1800" dirty="0">
                <a:solidFill>
                  <a:schemeClr val="bg1"/>
                </a:solidFill>
                <a:latin typeface="Times New Roman" pitchFamily="18" charset="0" panose="02020603050405020304"/>
                <a:cs typeface="Times New Roman" pitchFamily="18" charset="0" panose="02020603050405020304"/>
              </a:rPr>
              <a:t>- экологическое воспитание,  формирование  социально ответственной молодежи; </a:t>
            </a:r>
          </a:p>
        </p:txBody>
      </p:sp>
      <p:sp>
        <p:nvSpPr>
          <p:cNvPr id="11" name="TextBox 10"/>
          <p:cNvSpPr txBox="1"/>
          <p:nvPr/>
        </p:nvSpPr>
        <p:spPr>
          <a:xfrm>
            <a:off x="556177" y="4032529"/>
            <a:ext cx="8476307" cy="36162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indent="180000" algn="just"/>
            <a:r>
              <a:rPr lang="ru-RU" sz="1800" dirty="0">
                <a:solidFill>
                  <a:schemeClr val="bg1"/>
                </a:solidFill>
                <a:latin typeface="Times New Roman" pitchFamily="18" charset="0" panose="02020603050405020304"/>
                <a:cs typeface="Times New Roman" pitchFamily="18" charset="0" panose="02020603050405020304"/>
              </a:rPr>
              <a:t>- экологическое </a:t>
            </a:r>
            <a:r>
              <a:rPr lang="ru-RU" sz="1800" dirty="0" smtClean="0">
                <a:solidFill>
                  <a:schemeClr val="bg1"/>
                </a:solidFill>
                <a:latin typeface="Times New Roman" pitchFamily="18" charset="0" panose="02020603050405020304"/>
                <a:cs typeface="Times New Roman" pitchFamily="18" charset="0" panose="02020603050405020304"/>
              </a:rPr>
              <a:t>лидерство.</a:t>
            </a:r>
            <a:endParaRPr lang="ru-RU" sz="1800" dirty="0">
              <a:solidFill>
                <a:schemeClr val="bg1"/>
              </a:solidFill>
              <a:latin typeface="Times New Roman" pitchFamily="18" charset="0" panose="02020603050405020304"/>
              <a:cs typeface="Times New Roman" pitchFamily="18" charset="0" panose="02020603050405020304"/>
            </a:endParaRPr>
          </a:p>
        </p:txBody>
      </p:sp>
      <p:sp>
        <p:nvSpPr>
          <p:cNvPr id="22" name="TextBox 21"/>
          <p:cNvSpPr txBox="1"/>
          <p:nvPr/>
        </p:nvSpPr>
        <p:spPr>
          <a:xfrm>
            <a:off x="122659" y="4484342"/>
            <a:ext cx="8909825" cy="575446"/>
          </a:xfrm>
          <a:prstGeom prst="rect">
            <a:avLst/>
          </a:prstGeom>
          <a:gradFill flip="none" rotWithShape="1">
            <a:gsLst>
              <a:gs pos="0">
                <a:srgbClr val="0086F3">
                  <a:shade val="30000"/>
                  <a:satMod val="115000"/>
                </a:srgbClr>
              </a:gs>
              <a:gs pos="50000">
                <a:srgbClr val="0086F3">
                  <a:shade val="67500"/>
                  <a:satMod val="115000"/>
                </a:srgbClr>
              </a:gs>
              <a:gs pos="100000">
                <a:srgbClr val="0086F3">
                  <a:shade val="100000"/>
                  <a:satMod val="115000"/>
                </a:srgbClr>
              </a:gs>
            </a:gsLst>
            <a:path path="circle">
              <a:fillToRect l="50000" t="50000" r="50000" b="50000"/>
            </a:path>
            <a:tileRect/>
          </a:gra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marL="0" algn="ctr">
              <a:buNone/>
            </a:pPr>
            <a:r>
              <a:rPr lang="ru-RU" sz="1600" b="1" dirty="0">
                <a:solidFill>
                  <a:srgbClr val="FF0000"/>
                </a:solidFill>
                <a:latin typeface="Times New Roman" pitchFamily="18" charset="0" panose="02020603050405020304"/>
                <a:cs typeface="Times New Roman" pitchFamily="18" charset="0" panose="02020603050405020304"/>
              </a:rPr>
              <a:t>Таким образом, </a:t>
            </a:r>
            <a:r>
              <a:rPr lang="ru-RU" sz="1600" b="1" dirty="0" err="1">
                <a:solidFill>
                  <a:srgbClr val="FF0000"/>
                </a:solidFill>
                <a:latin typeface="Times New Roman" pitchFamily="18" charset="0" panose="02020603050405020304"/>
                <a:cs typeface="Times New Roman" pitchFamily="18" charset="0" panose="02020603050405020304"/>
              </a:rPr>
              <a:t>экобрендинг</a:t>
            </a:r>
            <a:r>
              <a:rPr lang="ru-RU" sz="1600" b="1" dirty="0">
                <a:solidFill>
                  <a:srgbClr val="FF0000"/>
                </a:solidFill>
                <a:latin typeface="Times New Roman" pitchFamily="18" charset="0" panose="02020603050405020304"/>
                <a:cs typeface="Times New Roman" pitchFamily="18" charset="0" panose="02020603050405020304"/>
              </a:rPr>
              <a:t> выступает фактором устойчивого развития и конкурентоспособности республики.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4E23"/>
        </a:solidFill>
      </p:bgPr>
    </p:bg>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1"/>
          <a:srcRect/>
          <a:stretch>
            <a:fillRect/>
          </a:stretch>
        </p:blipFill>
        <p:spPr>
          <a:xfrm>
            <a:off x="0" y="0"/>
            <a:ext cx="1258957" cy="1258957"/>
          </a:xfrm>
          <a:prstGeom prst="rect">
            <a:avLst/>
          </a:prstGeom>
        </p:spPr>
      </p:pic>
      <p:sp>
        <p:nvSpPr>
          <p:cNvPr id="91" name="Google Shape;91;p19"/>
          <p:cNvSpPr>
            <a:spLocks noGrp="1" noEditPoints="1"/>
          </p:cNvSpPr>
          <p:nvPr>
            <p:ph type="title"/>
          </p:nvPr>
        </p:nvSpPr>
        <p:spPr>
          <a:xfrm>
            <a:off x="1625597" y="142121"/>
            <a:ext cx="6890794" cy="846828"/>
          </a:xfrm>
          <a:prstGeom prst="rect">
            <a:avLst/>
          </a:prstGeom>
        </p:spPr>
        <p:txBody>
          <a:bodyPr wrap="square" lIns="91425" tIns="91425" rIns="91425" bIns="91425" anchor="t">
            <a:normAutofit/>
          </a:bodyPr>
          <a:lstStyle/>
          <a:p>
            <a:pPr marL="0" indent="0" algn="ctr" rtl="0">
              <a:spcBef>
                <a:spcPts val="0"/>
              </a:spcBef>
              <a:spcAft>
                <a:spcPts val="0"/>
              </a:spcAft>
              <a:buNone/>
            </a:pPr>
            <a:r>
              <a:rPr lang="ru" sz="3600" b="1" dirty="0" smtClean="0">
                <a:solidFill>
                  <a:schemeClr val="bg1"/>
                </a:solidFill>
                <a:latin typeface="Times New Roman" pitchFamily="18" charset="0" panose="02020603050405020304"/>
                <a:cs typeface="Times New Roman" pitchFamily="18" charset="0" panose="02020603050405020304"/>
              </a:rPr>
              <a:t>Команда проекта</a:t>
            </a:r>
            <a:endParaRPr sz="3600" b="1" dirty="0">
              <a:solidFill>
                <a:schemeClr val="bg1"/>
              </a:solidFill>
              <a:latin typeface="Times New Roman" pitchFamily="18" charset="0" panose="02020603050405020304"/>
              <a:cs typeface="Times New Roman" pitchFamily="18" charset="0" panose="02020603050405020304"/>
            </a:endParaRPr>
          </a:p>
        </p:txBody>
      </p:sp>
      <p:sp>
        <p:nvSpPr>
          <p:cNvPr id="5" name="Прямоугольник со скругленными углами 153"/>
          <p:cNvSpPr/>
          <p:nvPr/>
        </p:nvSpPr>
        <p:spPr>
          <a:xfrm>
            <a:off x="60154" y="3048330"/>
            <a:ext cx="1565443" cy="1958041"/>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rPr>
              <a:t>Лидер - </a:t>
            </a:r>
            <a:endParaRPr lang="ru-RU" sz="1600"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endParaRPr>
          </a:p>
          <a:p>
            <a:pPr algn="ctr"/>
            <a:r>
              <a:rPr lang="ru-RU" sz="1600" dirty="0">
                <a:solidFill>
                  <a:schemeClr val="tx1"/>
                </a:solidFill>
                <a:latin typeface="Times New Roman" pitchFamily="18" charset="0" panose="02020603050405020304"/>
                <a:cs typeface="Times New Roman" pitchFamily="18" charset="0" panose="02020603050405020304"/>
              </a:rPr>
              <a:t>Архипов Платон </a:t>
            </a:r>
            <a:r>
              <a:rPr lang="ru-RU" sz="1600" dirty="0" smtClean="0">
                <a:solidFill>
                  <a:schemeClr val="tx1"/>
                </a:solidFill>
                <a:latin typeface="Times New Roman" pitchFamily="18" charset="0" panose="02020603050405020304"/>
                <a:cs typeface="Times New Roman" pitchFamily="18" charset="0" panose="02020603050405020304"/>
              </a:rPr>
              <a:t>Николаевич, </a:t>
            </a:r>
          </a:p>
          <a:p>
            <a:pPr algn="ctr"/>
            <a:r>
              <a:rPr lang="ru-RU" sz="1600" dirty="0" smtClean="0">
                <a:solidFill>
                  <a:schemeClr val="tx1"/>
                </a:solidFill>
                <a:latin typeface="Times New Roman" pitchFamily="18" charset="0" panose="02020603050405020304"/>
                <a:cs typeface="Times New Roman" pitchFamily="18" charset="0" panose="02020603050405020304"/>
              </a:rPr>
              <a:t>2 </a:t>
            </a:r>
            <a:r>
              <a:rPr lang="ru-RU" sz="1600" dirty="0">
                <a:solidFill>
                  <a:schemeClr val="tx1"/>
                </a:solidFill>
                <a:latin typeface="Times New Roman" pitchFamily="18" charset="0" panose="02020603050405020304"/>
                <a:cs typeface="Times New Roman" pitchFamily="18" charset="0" panose="02020603050405020304"/>
              </a:rPr>
              <a:t>курс ОФО ТД</a:t>
            </a:r>
            <a:endParaRPr lang="ru-RU" sz="1600" i="1"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endParaRPr>
          </a:p>
        </p:txBody>
      </p:sp>
      <p:pic>
        <p:nvPicPr>
          <p:cNvPr id="6" name="Picture 1"/>
          <p:cNvPicPr>
            <a:picLocks noChangeAspect="1"/>
          </p:cNvPicPr>
          <p:nvPr/>
        </p:nvPicPr>
        <p:blipFill>
          <a:blip r:embed="rId2"/>
          <a:srcRect l="10673" t="21591" r="8131" b="7768"/>
          <a:stretch/>
        </p:blipFill>
        <p:spPr>
          <a:xfrm>
            <a:off x="190136" y="1258957"/>
            <a:ext cx="1234419" cy="1594508"/>
          </a:xfrm>
          <a:prstGeom prst="rect">
            <a:avLst/>
          </a:prstGeom>
          <a:ln w="12700">
            <a:solidFill>
              <a:srgbClr val="164E23"/>
            </a:solidFill>
          </a:ln>
        </p:spPr>
      </p:pic>
      <p:sp>
        <p:nvSpPr>
          <p:cNvPr id="7" name="Прямоугольник со скругленными углами 153"/>
          <p:cNvSpPr/>
          <p:nvPr/>
        </p:nvSpPr>
        <p:spPr>
          <a:xfrm>
            <a:off x="1727540" y="3028367"/>
            <a:ext cx="1857866" cy="1978004"/>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itchFamily="18" charset="0" panose="02020603050405020304"/>
                <a:cs typeface="Times New Roman" pitchFamily="18" charset="0" panose="02020603050405020304"/>
              </a:rPr>
              <a:t> </a:t>
            </a:r>
            <a:r>
              <a:rPr lang="ru-RU" sz="1600" b="1" dirty="0" err="1" smtClean="0">
                <a:solidFill>
                  <a:schemeClr val="tx1"/>
                </a:solidFill>
                <a:latin typeface="Times New Roman" pitchFamily="18" charset="0" panose="02020603050405020304"/>
                <a:cs typeface="Times New Roman" pitchFamily="18" charset="0" panose="02020603050405020304"/>
              </a:rPr>
              <a:t>Информацион-ное</a:t>
            </a:r>
            <a:r>
              <a:rPr lang="ru-RU" sz="1600" b="1" dirty="0" smtClean="0">
                <a:solidFill>
                  <a:schemeClr val="tx1"/>
                </a:solidFill>
                <a:latin typeface="Times New Roman" pitchFamily="18" charset="0" panose="02020603050405020304"/>
                <a:cs typeface="Times New Roman" pitchFamily="18" charset="0" panose="02020603050405020304"/>
              </a:rPr>
              <a:t> </a:t>
            </a:r>
            <a:r>
              <a:rPr lang="ru-RU" sz="1600" b="1" dirty="0">
                <a:solidFill>
                  <a:schemeClr val="tx1"/>
                </a:solidFill>
                <a:latin typeface="Times New Roman" pitchFamily="18" charset="0" panose="02020603050405020304"/>
                <a:cs typeface="Times New Roman" pitchFamily="18" charset="0" panose="02020603050405020304"/>
              </a:rPr>
              <a:t>обеспечение </a:t>
            </a:r>
          </a:p>
          <a:p>
            <a:pPr algn="ctr"/>
            <a:r>
              <a:rPr lang="ru-RU" sz="1600" b="1" dirty="0" smtClean="0">
                <a:solidFill>
                  <a:schemeClr val="tx1"/>
                </a:solidFill>
                <a:latin typeface="Times New Roman" pitchFamily="18" charset="0" panose="02020603050405020304"/>
                <a:cs typeface="Times New Roman" pitchFamily="18" charset="0" panose="02020603050405020304"/>
              </a:rPr>
              <a:t>проекта</a:t>
            </a:r>
            <a:r>
              <a:rPr lang="ru-RU" sz="1600" b="1" i="1" dirty="0" smtClean="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rPr>
              <a:t> </a:t>
            </a:r>
            <a:r>
              <a:rPr lang="ru-RU" sz="1600" b="1" i="1"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rPr>
              <a:t>- </a:t>
            </a:r>
            <a:endParaRPr lang="ru-RU" sz="1600" i="1"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endParaRPr>
          </a:p>
          <a:p>
            <a:pPr algn="ctr"/>
            <a:r>
              <a:rPr lang="ru-RU" sz="1600" dirty="0" err="1">
                <a:solidFill>
                  <a:schemeClr val="tx1"/>
                </a:solidFill>
                <a:latin typeface="Times New Roman" pitchFamily="18" charset="0" panose="02020603050405020304"/>
                <a:cs typeface="Times New Roman" pitchFamily="18" charset="0" panose="02020603050405020304"/>
              </a:rPr>
              <a:t>Пхиденко</a:t>
            </a:r>
            <a:r>
              <a:rPr lang="ru-RU" sz="1600" dirty="0">
                <a:solidFill>
                  <a:schemeClr val="tx1"/>
                </a:solidFill>
                <a:latin typeface="Times New Roman" pitchFamily="18" charset="0" panose="02020603050405020304"/>
                <a:cs typeface="Times New Roman" pitchFamily="18" charset="0" panose="02020603050405020304"/>
              </a:rPr>
              <a:t> Даниил Григорьевич</a:t>
            </a:r>
            <a:r>
              <a:rPr lang="ru-RU" sz="1600" dirty="0" smtClean="0">
                <a:solidFill>
                  <a:schemeClr val="tx1"/>
                </a:solidFill>
                <a:latin typeface="Times New Roman" pitchFamily="18" charset="0" panose="02020603050405020304"/>
                <a:cs typeface="Times New Roman" pitchFamily="18" charset="0" panose="02020603050405020304"/>
              </a:rPr>
              <a:t>, </a:t>
            </a:r>
          </a:p>
          <a:p>
            <a:pPr algn="ctr"/>
            <a:r>
              <a:rPr lang="ru-RU" sz="1600" dirty="0" smtClean="0">
                <a:solidFill>
                  <a:schemeClr val="tx1"/>
                </a:solidFill>
                <a:latin typeface="Times New Roman" pitchFamily="18" charset="0" panose="02020603050405020304"/>
                <a:cs typeface="Times New Roman" pitchFamily="18" charset="0" panose="02020603050405020304"/>
              </a:rPr>
              <a:t>2 </a:t>
            </a:r>
            <a:r>
              <a:rPr lang="ru-RU" sz="1600" dirty="0">
                <a:solidFill>
                  <a:schemeClr val="tx1"/>
                </a:solidFill>
                <a:latin typeface="Times New Roman" pitchFamily="18" charset="0" panose="02020603050405020304"/>
                <a:cs typeface="Times New Roman" pitchFamily="18" charset="0" panose="02020603050405020304"/>
              </a:rPr>
              <a:t>курс ОФО ТД</a:t>
            </a:r>
            <a:endParaRPr lang="ru-RU" sz="1600" i="1"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endParaRPr>
          </a:p>
        </p:txBody>
      </p:sp>
      <p:pic>
        <p:nvPicPr>
          <p:cNvPr id="8" name="Picture 1"/>
          <p:cNvPicPr>
            <a:picLocks noChangeAspect="1"/>
          </p:cNvPicPr>
          <p:nvPr/>
        </p:nvPicPr>
        <p:blipFill>
          <a:blip r:embed="rId3"/>
          <a:srcRect b="15959"/>
          <a:stretch/>
        </p:blipFill>
        <p:spPr>
          <a:xfrm>
            <a:off x="2012854" y="1258957"/>
            <a:ext cx="1204300" cy="1594508"/>
          </a:xfrm>
          <a:prstGeom prst="rect">
            <a:avLst/>
          </a:prstGeom>
          <a:ln w="12700">
            <a:solidFill>
              <a:srgbClr val="164E23"/>
            </a:solidFill>
          </a:ln>
        </p:spPr>
      </p:pic>
      <p:sp>
        <p:nvSpPr>
          <p:cNvPr id="9" name="Прямоугольник со скругленными углами 153"/>
          <p:cNvSpPr/>
          <p:nvPr/>
        </p:nvSpPr>
        <p:spPr>
          <a:xfrm>
            <a:off x="3687349" y="3048330"/>
            <a:ext cx="1816721" cy="1958041"/>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t="100000" r="100000"/>
            </a:path>
            <a:tileRect l="-100000" b="-10000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itchFamily="18" charset="0" panose="02020603050405020304"/>
                <a:cs typeface="Times New Roman" pitchFamily="18" charset="0" panose="02020603050405020304"/>
              </a:rPr>
              <a:t>Экологический менеджер</a:t>
            </a:r>
            <a:r>
              <a:rPr lang="ru-RU" sz="1600" b="1" i="1" dirty="0" smtClean="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rPr>
              <a:t> </a:t>
            </a:r>
            <a:r>
              <a:rPr lang="ru-RU" sz="1600" b="1" i="1"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rPr>
              <a:t>- </a:t>
            </a:r>
            <a:endParaRPr lang="ru-RU" sz="1600" i="1"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endParaRPr>
          </a:p>
          <a:p>
            <a:pPr algn="ctr"/>
            <a:r>
              <a:rPr lang="ru-RU" sz="1600" dirty="0">
                <a:solidFill>
                  <a:schemeClr val="tx1"/>
                </a:solidFill>
                <a:latin typeface="Times New Roman" pitchFamily="18" charset="0" panose="02020603050405020304"/>
                <a:cs typeface="Times New Roman" pitchFamily="18" charset="0" panose="02020603050405020304"/>
              </a:rPr>
              <a:t>Насонова Любовь Александровна</a:t>
            </a:r>
            <a:r>
              <a:rPr lang="ru-RU" sz="1600" dirty="0" smtClean="0">
                <a:solidFill>
                  <a:schemeClr val="tx1"/>
                </a:solidFill>
                <a:latin typeface="Times New Roman" pitchFamily="18" charset="0" panose="02020603050405020304"/>
                <a:cs typeface="Times New Roman" pitchFamily="18" charset="0" panose="02020603050405020304"/>
              </a:rPr>
              <a:t>, </a:t>
            </a:r>
          </a:p>
          <a:p>
            <a:pPr algn="ctr"/>
            <a:r>
              <a:rPr lang="ru-RU" sz="1600" dirty="0">
                <a:solidFill>
                  <a:schemeClr val="tx1"/>
                </a:solidFill>
                <a:latin typeface="Times New Roman" pitchFamily="18" charset="0" panose="02020603050405020304"/>
                <a:cs typeface="Times New Roman" pitchFamily="18" charset="0" panose="02020603050405020304"/>
              </a:rPr>
              <a:t>1 курс ОФО ЗУ</a:t>
            </a:r>
            <a:endParaRPr lang="ru-RU" sz="1600" i="1"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endParaRPr>
          </a:p>
        </p:txBody>
      </p:sp>
      <p:sp>
        <p:nvSpPr>
          <p:cNvPr id="10" name="Прямоугольник со скругленными углами 153"/>
          <p:cNvSpPr/>
          <p:nvPr/>
        </p:nvSpPr>
        <p:spPr>
          <a:xfrm>
            <a:off x="5585903" y="3048330"/>
            <a:ext cx="1792705" cy="1958041"/>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panose="02020603050405020304"/>
                <a:cs typeface="Times New Roman" pitchFamily="18" charset="0" panose="02020603050405020304"/>
              </a:rPr>
              <a:t>Нормативно-правовое и техническое </a:t>
            </a:r>
            <a:r>
              <a:rPr lang="ru-RU" b="1" dirty="0">
                <a:solidFill>
                  <a:schemeClr val="tx1"/>
                </a:solidFill>
                <a:latin typeface="Times New Roman" pitchFamily="18" charset="0" panose="02020603050405020304"/>
                <a:cs typeface="Times New Roman" pitchFamily="18" charset="0" panose="02020603050405020304"/>
              </a:rPr>
              <a:t>обеспечение </a:t>
            </a:r>
            <a:r>
              <a:rPr lang="ru-RU" b="1" dirty="0" smtClean="0">
                <a:solidFill>
                  <a:schemeClr val="tx1"/>
                </a:solidFill>
                <a:latin typeface="Times New Roman" pitchFamily="18" charset="0" panose="02020603050405020304"/>
                <a:cs typeface="Times New Roman" pitchFamily="18" charset="0" panose="02020603050405020304"/>
              </a:rPr>
              <a:t>проекта</a:t>
            </a:r>
            <a:r>
              <a:rPr lang="ru-RU" b="1" i="1" dirty="0" smtClean="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rPr>
              <a:t>- </a:t>
            </a:r>
            <a:endParaRPr lang="ru-RU" b="1" i="1"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endParaRPr>
          </a:p>
          <a:p>
            <a:pPr algn="ctr"/>
            <a:r>
              <a:rPr lang="ru-RU" dirty="0" err="1">
                <a:solidFill>
                  <a:schemeClr val="tx1"/>
                </a:solidFill>
                <a:latin typeface="Times New Roman" pitchFamily="18" charset="0" panose="02020603050405020304"/>
                <a:cs typeface="Times New Roman" pitchFamily="18" charset="0" panose="02020603050405020304"/>
              </a:rPr>
              <a:t>Рудь</a:t>
            </a:r>
            <a:r>
              <a:rPr lang="ru-RU" dirty="0">
                <a:solidFill>
                  <a:schemeClr val="tx1"/>
                </a:solidFill>
                <a:latin typeface="Times New Roman" pitchFamily="18" charset="0" panose="02020603050405020304"/>
                <a:cs typeface="Times New Roman" pitchFamily="18" charset="0" panose="02020603050405020304"/>
              </a:rPr>
              <a:t> Владимир Михайлович</a:t>
            </a:r>
            <a:r>
              <a:rPr lang="ru-RU" dirty="0" smtClean="0">
                <a:solidFill>
                  <a:schemeClr val="tx1"/>
                </a:solidFill>
                <a:latin typeface="Times New Roman" pitchFamily="18" charset="0" panose="02020603050405020304"/>
                <a:cs typeface="Times New Roman" pitchFamily="18" charset="0" panose="02020603050405020304"/>
              </a:rPr>
              <a:t>, </a:t>
            </a:r>
          </a:p>
          <a:p>
            <a:pPr algn="ctr"/>
            <a:r>
              <a:rPr lang="ru-RU" dirty="0">
                <a:solidFill>
                  <a:schemeClr val="tx1"/>
                </a:solidFill>
                <a:latin typeface="Times New Roman" pitchFamily="18" charset="0" panose="02020603050405020304"/>
                <a:cs typeface="Times New Roman" pitchFamily="18" charset="0" panose="02020603050405020304"/>
              </a:rPr>
              <a:t>2 курс ОФО ТД</a:t>
            </a:r>
            <a:endParaRPr lang="ru-RU" i="1"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endParaRPr>
          </a:p>
        </p:txBody>
      </p:sp>
      <p:sp>
        <p:nvSpPr>
          <p:cNvPr id="13" name="Прямоугольник со скругленными углами 153"/>
          <p:cNvSpPr/>
          <p:nvPr/>
        </p:nvSpPr>
        <p:spPr>
          <a:xfrm>
            <a:off x="7504615" y="3048330"/>
            <a:ext cx="1565443" cy="1958041"/>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rPr>
              <a:t>Пиар-менеджер</a:t>
            </a:r>
            <a:r>
              <a:rPr lang="en-US" sz="1600" b="1" dirty="0" smtClean="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rPr>
              <a:t> </a:t>
            </a:r>
            <a:r>
              <a:rPr lang="ru-RU" sz="1600" b="1" dirty="0" smtClean="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rPr>
              <a:t>- </a:t>
            </a:r>
            <a:endParaRPr lang="ru-RU" sz="1600"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endParaRPr>
          </a:p>
          <a:p>
            <a:pPr algn="ctr"/>
            <a:r>
              <a:rPr lang="ru-RU" sz="1600" dirty="0">
                <a:solidFill>
                  <a:schemeClr val="tx1"/>
                </a:solidFill>
                <a:latin typeface="Times New Roman" pitchFamily="18" charset="0" panose="02020603050405020304"/>
                <a:cs typeface="Times New Roman" pitchFamily="18" charset="0" panose="02020603050405020304"/>
              </a:rPr>
              <a:t>Абаев Алан </a:t>
            </a:r>
            <a:r>
              <a:rPr lang="ru-RU" sz="1600" dirty="0" err="1">
                <a:solidFill>
                  <a:schemeClr val="tx1"/>
                </a:solidFill>
                <a:latin typeface="Times New Roman" pitchFamily="18" charset="0" panose="02020603050405020304"/>
                <a:cs typeface="Times New Roman" pitchFamily="18" charset="0" panose="02020603050405020304"/>
              </a:rPr>
              <a:t>Аскерович</a:t>
            </a:r>
            <a:r>
              <a:rPr lang="ru-RU" sz="1600" dirty="0" smtClean="0">
                <a:solidFill>
                  <a:schemeClr val="tx1"/>
                </a:solidFill>
                <a:latin typeface="Times New Roman" pitchFamily="18" charset="0" panose="02020603050405020304"/>
                <a:cs typeface="Times New Roman" pitchFamily="18" charset="0" panose="02020603050405020304"/>
              </a:rPr>
              <a:t>, </a:t>
            </a:r>
          </a:p>
          <a:p>
            <a:pPr algn="ctr"/>
            <a:r>
              <a:rPr lang="ru-RU" sz="1600" dirty="0">
                <a:solidFill>
                  <a:schemeClr val="tx1"/>
                </a:solidFill>
                <a:latin typeface="Times New Roman" pitchFamily="18" charset="0" panose="02020603050405020304"/>
                <a:cs typeface="Times New Roman" pitchFamily="18" charset="0" panose="02020603050405020304"/>
              </a:rPr>
              <a:t>3 курс ОЗФО ЗУ</a:t>
            </a:r>
            <a:endParaRPr lang="ru-RU" sz="1600" i="1" dirty="0">
              <a:solidFill>
                <a:schemeClr val="tx1"/>
              </a:solidFill>
              <a:latin typeface="Times New Roman" pitchFamily="18" charset="0" panose="02020603050405020304"/>
              <a:ea typeface="Times New Roman" pitchFamily="18" charset="0" panose="02020603050405020304"/>
              <a:cs typeface="Times New Roman" pitchFamily="18" charset="0" panose="02020603050405020304"/>
            </a:endParaRPr>
          </a:p>
        </p:txBody>
      </p:sp>
      <p:pic>
        <p:nvPicPr>
          <p:cNvPr id="3" name="Рисунок 2"/>
          <p:cNvPicPr>
            <a:picLocks noChangeAspect="1"/>
          </p:cNvPicPr>
          <p:nvPr/>
        </p:nvPicPr>
        <p:blipFill>
          <a:blip r:embed="rId4"/>
          <a:srcRect/>
          <a:stretch>
            <a:fillRect/>
          </a:stretch>
        </p:blipFill>
        <p:spPr>
          <a:xfrm>
            <a:off x="3687350" y="1270100"/>
            <a:ext cx="1477266" cy="1583365"/>
          </a:xfrm>
          <a:prstGeom prst="rect">
            <a:avLst/>
          </a:prstGeom>
          <a:ln w="12700">
            <a:solidFill>
              <a:srgbClr val="164E23"/>
            </a:solidFill>
          </a:ln>
        </p:spPr>
      </p:pic>
      <p:pic>
        <p:nvPicPr>
          <p:cNvPr id="92" name="Рисунок 4"/>
          <p:cNvPicPr>
            <a:picLocks noChangeAspect="1"/>
          </p:cNvPicPr>
          <p:nvPr/>
        </p:nvPicPr>
        <p:blipFill>
          <a:blip r:embed="rId5"/>
          <a:srcRect/>
          <a:stretch>
            <a:fillRect/>
          </a:stretch>
        </p:blipFill>
        <p:spPr>
          <a:xfrm>
            <a:off x="5504070" y="1258957"/>
            <a:ext cx="1589343" cy="1614930"/>
          </a:xfrm>
          <a:prstGeom prst="rect">
            <a:avLst/>
          </a:prstGeom>
        </p:spPr>
      </p:pic>
      <p:pic>
        <p:nvPicPr>
          <p:cNvPr id="93" name="Изображение 92"/>
          <p:cNvPicPr>
            <a:picLocks noChangeAspect="1"/>
          </p:cNvPicPr>
          <p:nvPr/>
        </p:nvPicPr>
        <p:blipFill>
          <a:blip r:embed="rId6"/>
          <a:srcRect/>
          <a:stretch>
            <a:fillRect/>
          </a:stretch>
        </p:blipFill>
        <p:spPr>
          <a:xfrm>
            <a:off x="7504615" y="1270100"/>
            <a:ext cx="1492029" cy="15833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Google Shape;67;p15"/>
          <p:cNvSpPr>
            <a:spLocks noGrp="1" noEditPoints="1"/>
          </p:cNvSpPr>
          <p:nvPr>
            <p:ph type="title"/>
          </p:nvPr>
        </p:nvSpPr>
        <p:spPr>
          <a:xfrm>
            <a:off x="0" y="0"/>
            <a:ext cx="8520600" cy="572700"/>
          </a:xfrm>
          <a:prstGeom prst="rect">
            <a:avLst/>
          </a:prstGeom>
        </p:spPr>
        <p:txBody>
          <a:bodyPr wrap="square" lIns="91425" tIns="91425" rIns="91425" bIns="91425" anchor="t">
            <a:normAutofit fontScale="90000"/>
          </a:bodyPr>
          <a:lstStyle/>
          <a:p>
            <a:pPr marL="0" indent="0" algn="l" rtl="0">
              <a:spcBef>
                <a:spcPts val="0"/>
              </a:spcBef>
              <a:spcAft>
                <a:spcPts val="0"/>
              </a:spcAft>
              <a:buNone/>
            </a:pPr>
            <a:r>
              <a:rPr lang="ru" dirty="0">
                <a:solidFill>
                  <a:srgbClr val="FF0000"/>
                </a:solidFill>
                <a:latin typeface="Times New Roman" pitchFamily="18" charset="0" panose="02020603050405020304"/>
                <a:cs typeface="Times New Roman" pitchFamily="18" charset="0" panose="02020603050405020304"/>
              </a:rPr>
              <a:t>Пользователь и проблема</a:t>
            </a:r>
            <a:endParaRPr dirty="0">
              <a:solidFill>
                <a:srgbClr val="FF0000"/>
              </a:solidFill>
              <a:latin typeface="Times New Roman" pitchFamily="18" charset="0" panose="02020603050405020304"/>
              <a:cs typeface="Times New Roman" pitchFamily="18" charset="0" panose="02020603050405020304"/>
            </a:endParaRPr>
          </a:p>
        </p:txBody>
      </p:sp>
      <p:sp>
        <p:nvSpPr>
          <p:cNvPr id="2" name="TextBox 1"/>
          <p:cNvSpPr txBox="1"/>
          <p:nvPr/>
        </p:nvSpPr>
        <p:spPr>
          <a:xfrm>
            <a:off x="122663" y="572700"/>
            <a:ext cx="8909825" cy="1077218"/>
          </a:xfrm>
          <a:prstGeom prst="rect">
            <a:avLst/>
          </a:prstGeom>
          <a:noFill/>
          <a:ln w="19050">
            <a:solidFill>
              <a:srgbClr val="00B050"/>
            </a:solidFill>
          </a:ln>
        </p:spPr>
        <p:txBody>
          <a:bodyPr wrap="square" rtlCol="0">
            <a:spAutoFit/>
          </a:bodyPr>
          <a:lstStyle/>
          <a:p>
            <a:pPr algn="just"/>
            <a:r>
              <a:rPr lang="ru-RU" sz="1600" b="1" dirty="0" smtClean="0">
                <a:solidFill>
                  <a:srgbClr val="00B050"/>
                </a:solidFill>
                <a:latin typeface="Times New Roman" pitchFamily="18" charset="0" panose="02020603050405020304"/>
                <a:cs typeface="Times New Roman" pitchFamily="18" charset="0" panose="02020603050405020304"/>
              </a:rPr>
              <a:t>1. </a:t>
            </a:r>
            <a:r>
              <a:rPr lang="ru-RU" sz="1600" b="1" dirty="0" smtClean="0">
                <a:solidFill>
                  <a:schemeClr val="tx1"/>
                </a:solidFill>
                <a:latin typeface="Times New Roman" pitchFamily="18" charset="0" panose="02020603050405020304"/>
                <a:cs typeface="Times New Roman" pitchFamily="18" charset="0" panose="02020603050405020304"/>
              </a:rPr>
              <a:t>Социально-экономическая </a:t>
            </a:r>
            <a:r>
              <a:rPr lang="ru-RU" sz="1600" b="1" dirty="0">
                <a:solidFill>
                  <a:schemeClr val="tx1"/>
                </a:solidFill>
                <a:latin typeface="Times New Roman" pitchFamily="18" charset="0" panose="02020603050405020304"/>
                <a:cs typeface="Times New Roman" pitchFamily="18" charset="0" panose="02020603050405020304"/>
              </a:rPr>
              <a:t>задача (проблема</a:t>
            </a:r>
            <a:r>
              <a:rPr lang="ru-RU" sz="1600" b="1" dirty="0" smtClean="0">
                <a:solidFill>
                  <a:schemeClr val="tx1"/>
                </a:solidFill>
                <a:latin typeface="Times New Roman" pitchFamily="18" charset="0" panose="02020603050405020304"/>
                <a:cs typeface="Times New Roman" pitchFamily="18" charset="0" panose="02020603050405020304"/>
              </a:rPr>
              <a:t>). </a:t>
            </a:r>
            <a:r>
              <a:rPr lang="ru-RU" sz="1600" dirty="0">
                <a:solidFill>
                  <a:schemeClr val="tx1"/>
                </a:solidFill>
                <a:latin typeface="Times New Roman" pitchFamily="18" charset="0" panose="02020603050405020304"/>
                <a:cs typeface="Times New Roman" pitchFamily="18" charset="0" panose="02020603050405020304"/>
              </a:rPr>
              <a:t>Определение путей и способов динамичного развития экономики Республики Адыгея в долгосрочной перспективе, обеспечение повышения благосостояния и качества жизни жителей должно осуществляться на </a:t>
            </a:r>
            <a:r>
              <a:rPr lang="ru-RU" sz="1600" b="1" dirty="0">
                <a:solidFill>
                  <a:schemeClr val="tx1"/>
                </a:solidFill>
                <a:latin typeface="Times New Roman" pitchFamily="18" charset="0" panose="02020603050405020304"/>
                <a:cs typeface="Times New Roman" pitchFamily="18" charset="0" panose="02020603050405020304"/>
              </a:rPr>
              <a:t>устойчивом экологическом развитии</a:t>
            </a:r>
            <a:r>
              <a:rPr lang="ru-RU" sz="1600" dirty="0">
                <a:solidFill>
                  <a:schemeClr val="tx1"/>
                </a:solidFill>
                <a:latin typeface="Times New Roman" pitchFamily="18" charset="0" panose="02020603050405020304"/>
                <a:cs typeface="Times New Roman" pitchFamily="18" charset="0" panose="02020603050405020304"/>
              </a:rPr>
              <a:t> Республики Адыгея.</a:t>
            </a:r>
          </a:p>
        </p:txBody>
      </p:sp>
      <p:sp>
        <p:nvSpPr>
          <p:cNvPr id="5" name="TextBox 4"/>
          <p:cNvSpPr txBox="1"/>
          <p:nvPr/>
        </p:nvSpPr>
        <p:spPr>
          <a:xfrm>
            <a:off x="122663" y="1826556"/>
            <a:ext cx="5002790" cy="1323439"/>
          </a:xfrm>
          <a:prstGeom prst="rect">
            <a:avLst/>
          </a:prstGeom>
          <a:noFill/>
          <a:ln w="19050">
            <a:solidFill>
              <a:srgbClr val="00B050"/>
            </a:solidFill>
          </a:ln>
        </p:spPr>
        <p:txBody>
          <a:bodyPr wrap="square" rtlCol="0">
            <a:spAutoFit/>
          </a:bodyPr>
          <a:lstStyle/>
          <a:p>
            <a:pPr algn="just"/>
            <a:r>
              <a:rPr lang="ru-RU" b="1" dirty="0" smtClean="0">
                <a:solidFill>
                  <a:srgbClr val="00B050"/>
                </a:solidFill>
                <a:latin typeface="Times New Roman" pitchFamily="18" charset="0" panose="02020603050405020304"/>
                <a:cs typeface="Times New Roman" pitchFamily="18" charset="0" panose="02020603050405020304"/>
              </a:rPr>
              <a:t>2. </a:t>
            </a:r>
            <a:r>
              <a:rPr lang="ru-RU" sz="1600" b="1" dirty="0" err="1" smtClean="0">
                <a:latin typeface="Times New Roman" pitchFamily="18" charset="0" panose="02020603050405020304"/>
                <a:cs typeface="Times New Roman" pitchFamily="18" charset="0" panose="02020603050405020304"/>
              </a:rPr>
              <a:t>Экобрендинг</a:t>
            </a:r>
            <a:r>
              <a:rPr lang="ru-RU" sz="1600" dirty="0" smtClean="0">
                <a:latin typeface="Times New Roman" pitchFamily="18" charset="0" panose="02020603050405020304"/>
                <a:cs typeface="Times New Roman" pitchFamily="18" charset="0" panose="02020603050405020304"/>
              </a:rPr>
              <a:t> </a:t>
            </a:r>
            <a:r>
              <a:rPr lang="ru-RU" sz="1600" dirty="0">
                <a:latin typeface="Times New Roman" pitchFamily="18" charset="0" panose="02020603050405020304"/>
                <a:cs typeface="Times New Roman" pitchFamily="18" charset="0" panose="02020603050405020304"/>
              </a:rPr>
              <a:t>в управлении региона - это процесс создания и продвижения бренда экологически чистой территории, который объединяет усилия общественности, бизнеса и государства для устойчивого его развития. </a:t>
            </a:r>
          </a:p>
        </p:txBody>
      </p:sp>
      <p:cxnSp>
        <p:nvCxnSpPr>
          <p:cNvPr id="4" name="Прямая со стрелкой 3"/>
          <p:cNvCxnSpPr/>
          <p:nvPr/>
        </p:nvCxnSpPr>
        <p:spPr>
          <a:xfrm>
            <a:off x="2003991" y="1649917"/>
            <a:ext cx="5283" cy="17663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50305" y="1826555"/>
            <a:ext cx="3582182" cy="1323439"/>
          </a:xfrm>
          <a:prstGeom prst="rect">
            <a:avLst/>
          </a:prstGeom>
          <a:noFill/>
          <a:ln w="19050">
            <a:solidFill>
              <a:srgbClr val="00B050"/>
            </a:solidFill>
          </a:ln>
        </p:spPr>
        <p:txBody>
          <a:bodyPr wrap="square" rtlCol="0">
            <a:spAutoFit/>
          </a:bodyPr>
          <a:lstStyle/>
          <a:p>
            <a:pPr algn="just"/>
            <a:r>
              <a:rPr lang="ru-RU" sz="1600" b="1" dirty="0" smtClean="0">
                <a:solidFill>
                  <a:srgbClr val="00B050"/>
                </a:solidFill>
                <a:latin typeface="Times New Roman" pitchFamily="18" charset="0" panose="02020603050405020304"/>
                <a:cs typeface="Times New Roman" pitchFamily="18" charset="0" panose="02020603050405020304"/>
              </a:rPr>
              <a:t>3. </a:t>
            </a:r>
            <a:r>
              <a:rPr lang="ru-RU" sz="1600" b="1" dirty="0" smtClean="0">
                <a:solidFill>
                  <a:schemeClr val="tx1"/>
                </a:solidFill>
                <a:latin typeface="Times New Roman" pitchFamily="18" charset="0" panose="02020603050405020304"/>
                <a:cs typeface="Times New Roman" pitchFamily="18" charset="0" panose="02020603050405020304"/>
              </a:rPr>
              <a:t>Цель </a:t>
            </a:r>
            <a:r>
              <a:rPr lang="ru-RU" sz="1600" b="1" dirty="0">
                <a:solidFill>
                  <a:schemeClr val="tx1"/>
                </a:solidFill>
                <a:latin typeface="Times New Roman" pitchFamily="18" charset="0" panose="02020603050405020304"/>
                <a:cs typeface="Times New Roman" pitchFamily="18" charset="0" panose="02020603050405020304"/>
              </a:rPr>
              <a:t>проекта - </a:t>
            </a:r>
            <a:r>
              <a:rPr lang="ru-RU" sz="1600" dirty="0">
                <a:solidFill>
                  <a:schemeClr val="tx1"/>
                </a:solidFill>
                <a:latin typeface="Times New Roman" pitchFamily="18" charset="0" panose="02020603050405020304"/>
                <a:cs typeface="Times New Roman" pitchFamily="18" charset="0" panose="02020603050405020304"/>
              </a:rPr>
              <a:t>формирование благоприятного экологического имиджа Республики Адыгея в современных социально-экономических условиях.</a:t>
            </a:r>
          </a:p>
        </p:txBody>
      </p:sp>
      <p:cxnSp>
        <p:nvCxnSpPr>
          <p:cNvPr id="12" name="Прямая со стрелкой 11"/>
          <p:cNvCxnSpPr/>
          <p:nvPr/>
        </p:nvCxnSpPr>
        <p:spPr>
          <a:xfrm flipV="1">
            <a:off x="5125453" y="2334126"/>
            <a:ext cx="324852" cy="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2662" y="3326631"/>
            <a:ext cx="8909825" cy="1077218"/>
          </a:xfrm>
          <a:prstGeom prst="rect">
            <a:avLst/>
          </a:prstGeom>
          <a:noFill/>
          <a:ln w="19050">
            <a:solidFill>
              <a:srgbClr val="00B050"/>
            </a:solidFill>
          </a:ln>
        </p:spPr>
        <p:txBody>
          <a:bodyPr wrap="square" rtlCol="0">
            <a:spAutoFit/>
          </a:bodyPr>
          <a:lstStyle/>
          <a:p>
            <a:pPr algn="just"/>
            <a:r>
              <a:rPr lang="ru-RU" sz="1600" b="1" dirty="0" smtClean="0">
                <a:solidFill>
                  <a:srgbClr val="00B050"/>
                </a:solidFill>
                <a:latin typeface="Times New Roman" pitchFamily="18" charset="0" panose="02020603050405020304"/>
                <a:cs typeface="Times New Roman" pitchFamily="18" charset="0" panose="02020603050405020304"/>
              </a:rPr>
              <a:t>4. </a:t>
            </a:r>
            <a:r>
              <a:rPr lang="ru-RU" sz="1600" b="1" dirty="0">
                <a:solidFill>
                  <a:schemeClr val="tx1"/>
                </a:solidFill>
                <a:latin typeface="Times New Roman" pitchFamily="18" charset="0" panose="02020603050405020304"/>
                <a:cs typeface="Times New Roman" pitchFamily="18" charset="0" panose="02020603050405020304"/>
              </a:rPr>
              <a:t>Тип социального партнера:  </a:t>
            </a:r>
            <a:r>
              <a:rPr lang="ru-RU" sz="1600" dirty="0">
                <a:solidFill>
                  <a:schemeClr val="tx1"/>
                </a:solidFill>
                <a:latin typeface="Times New Roman" pitchFamily="18" charset="0" panose="02020603050405020304"/>
                <a:cs typeface="Times New Roman" pitchFamily="18" charset="0" panose="02020603050405020304"/>
              </a:rPr>
              <a:t>федеральные и региональные органы власти; государственные и муниципальные учреждения, предприятия, корпорации; социальные предприниматели и бизнес, реализующий программы корпоративной социальной ответственности и устойчивого развития; образовательные организации; некоммерческие организации.</a:t>
            </a:r>
          </a:p>
        </p:txBody>
      </p:sp>
      <p:cxnSp>
        <p:nvCxnSpPr>
          <p:cNvPr id="18" name="Прямая со стрелкой 17"/>
          <p:cNvCxnSpPr/>
          <p:nvPr/>
        </p:nvCxnSpPr>
        <p:spPr>
          <a:xfrm flipH="1">
            <a:off x="7483642" y="3164200"/>
            <a:ext cx="1" cy="16243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2661" y="4503283"/>
            <a:ext cx="8909825" cy="584775"/>
          </a:xfrm>
          <a:prstGeom prst="rect">
            <a:avLst/>
          </a:prstGeom>
          <a:noFill/>
          <a:ln w="19050">
            <a:solidFill>
              <a:srgbClr val="00B050"/>
            </a:solidFill>
          </a:ln>
        </p:spPr>
        <p:txBody>
          <a:bodyPr wrap="square" rtlCol="0">
            <a:spAutoFit/>
          </a:bodyPr>
          <a:lstStyle/>
          <a:p>
            <a:pPr algn="just"/>
            <a:r>
              <a:rPr lang="ru-RU" sz="1600" b="1" dirty="0" smtClean="0">
                <a:solidFill>
                  <a:srgbClr val="00B050"/>
                </a:solidFill>
                <a:latin typeface="Times New Roman" pitchFamily="18" charset="0" panose="02020603050405020304"/>
                <a:cs typeface="Times New Roman" pitchFamily="18" charset="0" panose="02020603050405020304"/>
              </a:rPr>
              <a:t>5. </a:t>
            </a:r>
            <a:r>
              <a:rPr lang="ru-RU" sz="1600" b="1" dirty="0">
                <a:solidFill>
                  <a:schemeClr val="tx1"/>
                </a:solidFill>
                <a:latin typeface="Times New Roman" pitchFamily="18" charset="0" panose="02020603050405020304"/>
                <a:cs typeface="Times New Roman" pitchFamily="18" charset="0" panose="02020603050405020304"/>
              </a:rPr>
              <a:t>Количество </a:t>
            </a:r>
            <a:r>
              <a:rPr lang="ru-RU" sz="1600" b="1" dirty="0" err="1">
                <a:solidFill>
                  <a:schemeClr val="tx1"/>
                </a:solidFill>
                <a:latin typeface="Times New Roman" pitchFamily="18" charset="0" panose="02020603050405020304"/>
                <a:cs typeface="Times New Roman" pitchFamily="18" charset="0" panose="02020603050405020304"/>
              </a:rPr>
              <a:t>благополучателей</a:t>
            </a:r>
            <a:r>
              <a:rPr lang="ru-RU" sz="1600" b="1" dirty="0">
                <a:solidFill>
                  <a:schemeClr val="tx1"/>
                </a:solidFill>
                <a:latin typeface="Times New Roman" pitchFamily="18" charset="0" panose="02020603050405020304"/>
                <a:cs typeface="Times New Roman" pitchFamily="18" charset="0" panose="02020603050405020304"/>
              </a:rPr>
              <a:t> проекта </a:t>
            </a:r>
            <a:r>
              <a:rPr lang="ru-RU" sz="1600" b="1" dirty="0" smtClean="0">
                <a:solidFill>
                  <a:schemeClr val="tx1"/>
                </a:solidFill>
                <a:latin typeface="Times New Roman" pitchFamily="18" charset="0" panose="02020603050405020304"/>
                <a:cs typeface="Times New Roman" pitchFamily="18" charset="0" panose="02020603050405020304"/>
              </a:rPr>
              <a:t>– </a:t>
            </a:r>
            <a:r>
              <a:rPr lang="ru-RU" sz="1600" dirty="0" smtClean="0">
                <a:solidFill>
                  <a:schemeClr val="tx1"/>
                </a:solidFill>
                <a:latin typeface="Times New Roman" pitchFamily="18" charset="0" panose="02020603050405020304"/>
                <a:cs typeface="Times New Roman" pitchFamily="18" charset="0" panose="02020603050405020304"/>
              </a:rPr>
              <a:t>жители Республики Адыгея</a:t>
            </a:r>
            <a:r>
              <a:rPr lang="ru-RU" sz="1600" b="1" dirty="0" smtClean="0">
                <a:solidFill>
                  <a:schemeClr val="tx1"/>
                </a:solidFill>
                <a:latin typeface="Times New Roman" pitchFamily="18" charset="0" panose="02020603050405020304"/>
                <a:cs typeface="Times New Roman" pitchFamily="18" charset="0" panose="02020603050405020304"/>
              </a:rPr>
              <a:t> (</a:t>
            </a:r>
            <a:r>
              <a:rPr lang="ru-RU" sz="1600" dirty="0" smtClean="0">
                <a:solidFill>
                  <a:schemeClr val="tx1"/>
                </a:solidFill>
                <a:latin typeface="Times New Roman" pitchFamily="18" charset="0" panose="02020603050405020304"/>
                <a:cs typeface="Times New Roman" pitchFamily="18" charset="0" panose="02020603050405020304"/>
              </a:rPr>
              <a:t>более </a:t>
            </a:r>
            <a:r>
              <a:rPr lang="ru-RU" sz="1600" dirty="0">
                <a:solidFill>
                  <a:schemeClr val="tx1"/>
                </a:solidFill>
                <a:latin typeface="Times New Roman" pitchFamily="18" charset="0" panose="02020603050405020304"/>
                <a:cs typeface="Times New Roman" pitchFamily="18" charset="0" panose="02020603050405020304"/>
              </a:rPr>
              <a:t>500 тыс. жителей республики </a:t>
            </a:r>
            <a:r>
              <a:rPr lang="ru-RU" sz="1600" dirty="0" smtClean="0">
                <a:solidFill>
                  <a:schemeClr val="tx1"/>
                </a:solidFill>
                <a:latin typeface="Times New Roman" pitchFamily="18" charset="0" panose="02020603050405020304"/>
                <a:cs typeface="Times New Roman" pitchFamily="18" charset="0" panose="02020603050405020304"/>
              </a:rPr>
              <a:t>Адыгея); гости, потенциальные инвесторы.</a:t>
            </a:r>
            <a:endParaRPr lang="ru-RU" sz="1600" dirty="0">
              <a:solidFill>
                <a:schemeClr val="tx1"/>
              </a:solidFill>
              <a:latin typeface="Times New Roman" pitchFamily="18" charset="0" panose="02020603050405020304"/>
              <a:cs typeface="Times New Roman" pitchFamily="18" charset="0"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oogle Shape;73;p16"/>
          <p:cNvSpPr>
            <a:spLocks noGrp="1" noEditPoints="1"/>
          </p:cNvSpPr>
          <p:nvPr>
            <p:ph type="title"/>
          </p:nvPr>
        </p:nvSpPr>
        <p:spPr>
          <a:xfrm>
            <a:off x="0" y="0"/>
            <a:ext cx="8520600" cy="572700"/>
          </a:xfrm>
          <a:prstGeom prst="rect">
            <a:avLst/>
          </a:prstGeom>
        </p:spPr>
        <p:txBody>
          <a:bodyPr wrap="square" lIns="91425" tIns="91425" rIns="91425" bIns="91425" anchor="t">
            <a:normAutofit fontScale="90000"/>
          </a:bodyPr>
          <a:lstStyle/>
          <a:p>
            <a:pPr marL="0" indent="0" algn="l" rtl="0">
              <a:spcBef>
                <a:spcPts val="0"/>
              </a:spcBef>
              <a:spcAft>
                <a:spcPts val="0"/>
              </a:spcAft>
              <a:buNone/>
            </a:pPr>
            <a:r>
              <a:rPr lang="ru" dirty="0">
                <a:solidFill>
                  <a:srgbClr val="FF0000"/>
                </a:solidFill>
                <a:latin typeface="Times New Roman" pitchFamily="18" charset="0" panose="02020603050405020304"/>
                <a:cs typeface="Times New Roman" pitchFamily="18" charset="0" panose="02020603050405020304"/>
              </a:rPr>
              <a:t>Как уже решается проблема</a:t>
            </a:r>
            <a:endParaRPr dirty="0">
              <a:solidFill>
                <a:srgbClr val="FF0000"/>
              </a:solidFill>
              <a:latin typeface="Times New Roman" pitchFamily="18" charset="0" panose="02020603050405020304"/>
              <a:cs typeface="Times New Roman" pitchFamily="18" charset="0" panose="02020603050405020304"/>
            </a:endParaRPr>
          </a:p>
        </p:txBody>
      </p:sp>
      <p:sp>
        <p:nvSpPr>
          <p:cNvPr id="4" name="TextBox 3"/>
          <p:cNvSpPr txBox="1"/>
          <p:nvPr/>
        </p:nvSpPr>
        <p:spPr>
          <a:xfrm>
            <a:off x="122663" y="572700"/>
            <a:ext cx="8909825" cy="584775"/>
          </a:xfrm>
          <a:prstGeom prst="rect">
            <a:avLst/>
          </a:prstGeom>
          <a:noFill/>
          <a:ln w="19050">
            <a:solidFill>
              <a:srgbClr val="00B050"/>
            </a:solidFill>
          </a:ln>
        </p:spPr>
        <p:txBody>
          <a:bodyPr wrap="square" rtlCol="0">
            <a:spAutoFit/>
          </a:bodyPr>
          <a:lstStyle/>
          <a:p>
            <a:pPr algn="ctr"/>
            <a:r>
              <a:rPr lang="ru-RU" sz="1600" dirty="0">
                <a:solidFill>
                  <a:schemeClr val="tx1"/>
                </a:solidFill>
                <a:latin typeface="Times New Roman" pitchFamily="18" charset="0" panose="02020603050405020304"/>
                <a:cs typeface="Times New Roman" pitchFamily="18" charset="0" panose="02020603050405020304"/>
              </a:rPr>
              <a:t>Постановление Кабинета Министров Республики Адыгея от 26 декабря 2018 года № 286 принята </a:t>
            </a:r>
            <a:r>
              <a:rPr lang="ru-RU" sz="1600" b="1" dirty="0">
                <a:solidFill>
                  <a:schemeClr val="tx1"/>
                </a:solidFill>
                <a:latin typeface="Times New Roman" pitchFamily="18" charset="0" panose="02020603050405020304"/>
                <a:cs typeface="Times New Roman" pitchFamily="18" charset="0" panose="02020603050405020304"/>
              </a:rPr>
              <a:t>Стратегия социально-экономического развития Республики Адыгея до 2030 года</a:t>
            </a:r>
            <a:endParaRPr lang="ru-RU" sz="1600" dirty="0">
              <a:solidFill>
                <a:schemeClr val="tx1"/>
              </a:solidFill>
              <a:latin typeface="Times New Roman" pitchFamily="18" charset="0" panose="02020603050405020304"/>
              <a:cs typeface="Times New Roman" pitchFamily="18" charset="0" panose="02020603050405020304"/>
            </a:endParaRPr>
          </a:p>
        </p:txBody>
      </p:sp>
      <p:sp>
        <p:nvSpPr>
          <p:cNvPr id="6" name="TextBox 5"/>
          <p:cNvSpPr txBox="1"/>
          <p:nvPr/>
        </p:nvSpPr>
        <p:spPr>
          <a:xfrm>
            <a:off x="3144644" y="1268640"/>
            <a:ext cx="2665142" cy="3093154"/>
          </a:xfrm>
          <a:prstGeom prst="rect">
            <a:avLst/>
          </a:prstGeom>
          <a:noFill/>
          <a:ln w="19050">
            <a:solidFill>
              <a:srgbClr val="FF0000"/>
            </a:solidFill>
          </a:ln>
        </p:spPr>
        <p:txBody>
          <a:bodyPr wrap="square" rtlCol="0">
            <a:spAutoFit/>
          </a:bodyPr>
          <a:lstStyle/>
          <a:p>
            <a:pPr algn="just" fontAlgn="base"/>
            <a:r>
              <a:rPr lang="ru-RU" sz="1300" dirty="0">
                <a:solidFill>
                  <a:schemeClr val="tx1"/>
                </a:solidFill>
                <a:latin typeface="Times New Roman" pitchFamily="18" charset="0" panose="02020603050405020304"/>
                <a:cs typeface="Times New Roman" pitchFamily="18" charset="0" panose="02020603050405020304"/>
              </a:rPr>
              <a:t>Реализация проекта </a:t>
            </a:r>
            <a:r>
              <a:rPr lang="ru-RU" sz="1300" b="1" dirty="0" err="1">
                <a:solidFill>
                  <a:schemeClr val="tx1"/>
                </a:solidFill>
                <a:latin typeface="Times New Roman" pitchFamily="18" charset="0" panose="02020603050405020304"/>
                <a:cs typeface="Times New Roman" pitchFamily="18" charset="0" panose="02020603050405020304"/>
              </a:rPr>
              <a:t>Экобрендинг</a:t>
            </a:r>
            <a:r>
              <a:rPr lang="ru-RU" sz="1300" dirty="0">
                <a:solidFill>
                  <a:schemeClr val="tx1"/>
                </a:solidFill>
                <a:latin typeface="Times New Roman" pitchFamily="18" charset="0" panose="02020603050405020304"/>
                <a:cs typeface="Times New Roman" pitchFamily="18" charset="0" panose="02020603050405020304"/>
              </a:rPr>
              <a:t> позволяют получить синергетический эффект от реализации социальных, инновационных, инвестиционных  проектов в туристическо-рекреационный комплекс, агропромышленный комплекс, торгово-транспортно-логистический комплекс, комплекс строительство и жилищно-коммунального хозяйства, а самое главное повышение качества жизни населения.</a:t>
            </a:r>
          </a:p>
        </p:txBody>
      </p:sp>
      <p:sp>
        <p:nvSpPr>
          <p:cNvPr id="7" name="TextBox 6"/>
          <p:cNvSpPr txBox="1"/>
          <p:nvPr/>
        </p:nvSpPr>
        <p:spPr>
          <a:xfrm>
            <a:off x="122663" y="1302093"/>
            <a:ext cx="2709747" cy="830997"/>
          </a:xfrm>
          <a:prstGeom prst="rect">
            <a:avLst/>
          </a:prstGeom>
          <a:noFill/>
          <a:ln w="19050">
            <a:solidFill>
              <a:srgbClr val="00B050"/>
            </a:solidFill>
          </a:ln>
        </p:spPr>
        <p:txBody>
          <a:bodyPr wrap="square" rtlCol="0">
            <a:spAutoFit/>
          </a:bodyPr>
          <a:lstStyle/>
          <a:p>
            <a:pPr algn="just" fontAlgn="base"/>
            <a:r>
              <a:rPr lang="ru-RU" sz="1200" dirty="0">
                <a:solidFill>
                  <a:schemeClr val="tx1"/>
                </a:solidFill>
                <a:latin typeface="Times New Roman" pitchFamily="18" charset="0" panose="02020603050405020304"/>
                <a:cs typeface="Times New Roman" pitchFamily="18" charset="0" panose="02020603050405020304"/>
              </a:rPr>
              <a:t>1) благоприятные для ведения сельского хозяйства агроклиматические условия и почвенные условия;</a:t>
            </a:r>
          </a:p>
        </p:txBody>
      </p:sp>
      <p:sp>
        <p:nvSpPr>
          <p:cNvPr id="8" name="TextBox 7"/>
          <p:cNvSpPr txBox="1"/>
          <p:nvPr/>
        </p:nvSpPr>
        <p:spPr>
          <a:xfrm>
            <a:off x="122663" y="2322787"/>
            <a:ext cx="2709746" cy="830997"/>
          </a:xfrm>
          <a:prstGeom prst="rect">
            <a:avLst/>
          </a:prstGeom>
          <a:noFill/>
          <a:ln w="19050">
            <a:solidFill>
              <a:srgbClr val="00B050"/>
            </a:solidFill>
          </a:ln>
        </p:spPr>
        <p:txBody>
          <a:bodyPr wrap="square" rtlCol="0">
            <a:spAutoFit/>
          </a:bodyPr>
          <a:lstStyle/>
          <a:p>
            <a:pPr algn="just" fontAlgn="base"/>
            <a:r>
              <a:rPr lang="ru-RU" sz="1200" dirty="0">
                <a:solidFill>
                  <a:schemeClr val="tx1"/>
                </a:solidFill>
                <a:latin typeface="Times New Roman" pitchFamily="18" charset="0" panose="02020603050405020304"/>
                <a:cs typeface="Times New Roman" pitchFamily="18" charset="0" panose="02020603050405020304"/>
              </a:rPr>
              <a:t>2) известность ряда региональных брендов за пределами Республики Адыгея </a:t>
            </a:r>
            <a:r>
              <a:rPr lang="ru-RU" sz="1200" dirty="0" smtClean="0">
                <a:solidFill>
                  <a:schemeClr val="tx1"/>
                </a:solidFill>
                <a:latin typeface="Times New Roman" pitchFamily="18" charset="0" panose="02020603050405020304"/>
                <a:cs typeface="Times New Roman" pitchFamily="18" charset="0" panose="02020603050405020304"/>
              </a:rPr>
              <a:t>("адыгейский сыр", "адыгейская соль");</a:t>
            </a:r>
            <a:endParaRPr lang="ru-RU" sz="1200" dirty="0">
              <a:solidFill>
                <a:schemeClr val="tx1"/>
              </a:solidFill>
              <a:latin typeface="Times New Roman" pitchFamily="18" charset="0" panose="02020603050405020304"/>
              <a:cs typeface="Times New Roman" pitchFamily="18" charset="0" panose="02020603050405020304"/>
            </a:endParaRPr>
          </a:p>
        </p:txBody>
      </p:sp>
      <p:sp>
        <p:nvSpPr>
          <p:cNvPr id="9" name="TextBox 8"/>
          <p:cNvSpPr txBox="1"/>
          <p:nvPr/>
        </p:nvSpPr>
        <p:spPr>
          <a:xfrm>
            <a:off x="122663" y="3343481"/>
            <a:ext cx="2709747" cy="1015663"/>
          </a:xfrm>
          <a:prstGeom prst="rect">
            <a:avLst/>
          </a:prstGeom>
          <a:noFill/>
          <a:ln w="19050">
            <a:solidFill>
              <a:srgbClr val="00B050"/>
            </a:solidFill>
          </a:ln>
        </p:spPr>
        <p:txBody>
          <a:bodyPr wrap="square" rtlCol="0">
            <a:spAutoFit/>
          </a:bodyPr>
          <a:lstStyle/>
          <a:p>
            <a:pPr algn="just" fontAlgn="base"/>
            <a:r>
              <a:rPr lang="ru-RU" sz="1200" dirty="0">
                <a:solidFill>
                  <a:schemeClr val="tx1"/>
                </a:solidFill>
                <a:latin typeface="Times New Roman" pitchFamily="18" charset="0" panose="02020603050405020304"/>
                <a:cs typeface="Times New Roman" pitchFamily="18" charset="0" panose="02020603050405020304"/>
              </a:rPr>
              <a:t>3) обеспеченность ряда производств собственным сырьем (пищевая, лесная промышленность, промышленность строительных материалов);</a:t>
            </a:r>
          </a:p>
        </p:txBody>
      </p:sp>
      <p:sp>
        <p:nvSpPr>
          <p:cNvPr id="10" name="TextBox 9"/>
          <p:cNvSpPr txBox="1"/>
          <p:nvPr/>
        </p:nvSpPr>
        <p:spPr>
          <a:xfrm>
            <a:off x="6122020" y="1302092"/>
            <a:ext cx="2873297" cy="646331"/>
          </a:xfrm>
          <a:prstGeom prst="rect">
            <a:avLst/>
          </a:prstGeom>
          <a:noFill/>
          <a:ln w="19050">
            <a:solidFill>
              <a:srgbClr val="00B050"/>
            </a:solidFill>
          </a:ln>
        </p:spPr>
        <p:txBody>
          <a:bodyPr wrap="square" rtlCol="0">
            <a:spAutoFit/>
          </a:bodyPr>
          <a:lstStyle/>
          <a:p>
            <a:pPr algn="just" fontAlgn="base"/>
            <a:r>
              <a:rPr lang="ru-RU" sz="1200" dirty="0">
                <a:solidFill>
                  <a:schemeClr val="tx1"/>
                </a:solidFill>
                <a:latin typeface="Times New Roman" pitchFamily="18" charset="0" panose="02020603050405020304"/>
                <a:cs typeface="Times New Roman" pitchFamily="18" charset="0" panose="02020603050405020304"/>
              </a:rPr>
              <a:t>4) обеспеченность производств относительно недорогой квалифицированной рабочей силой;</a:t>
            </a:r>
          </a:p>
        </p:txBody>
      </p:sp>
      <p:sp>
        <p:nvSpPr>
          <p:cNvPr id="11" name="TextBox 10"/>
          <p:cNvSpPr txBox="1"/>
          <p:nvPr/>
        </p:nvSpPr>
        <p:spPr>
          <a:xfrm>
            <a:off x="6122019" y="2179909"/>
            <a:ext cx="2873296" cy="1200329"/>
          </a:xfrm>
          <a:prstGeom prst="rect">
            <a:avLst/>
          </a:prstGeom>
          <a:noFill/>
          <a:ln w="19050">
            <a:solidFill>
              <a:srgbClr val="00B050"/>
            </a:solidFill>
          </a:ln>
        </p:spPr>
        <p:txBody>
          <a:bodyPr wrap="square" rtlCol="0">
            <a:spAutoFit/>
          </a:bodyPr>
          <a:lstStyle/>
          <a:p>
            <a:pPr algn="just" fontAlgn="base"/>
            <a:r>
              <a:rPr lang="ru-RU" sz="1200" dirty="0">
                <a:solidFill>
                  <a:schemeClr val="tx1"/>
                </a:solidFill>
                <a:latin typeface="Times New Roman" pitchFamily="18" charset="0" panose="02020603050405020304"/>
                <a:cs typeface="Times New Roman" pitchFamily="18" charset="0" panose="02020603050405020304"/>
              </a:rPr>
              <a:t>5) выгодное геостратегическое положение Республики Адыгея (близость экономически развитых регионов, в частности Краснодарского края, Ростовской области, Ставропольского края</a:t>
            </a:r>
            <a:r>
              <a:rPr lang="ru-RU" sz="1200" dirty="0" smtClean="0">
                <a:solidFill>
                  <a:schemeClr val="tx1"/>
                </a:solidFill>
                <a:latin typeface="Times New Roman" pitchFamily="18" charset="0" panose="02020603050405020304"/>
                <a:cs typeface="Times New Roman" pitchFamily="18" charset="0" panose="02020603050405020304"/>
              </a:rPr>
              <a:t>);</a:t>
            </a:r>
            <a:endParaRPr lang="ru-RU" sz="1200" dirty="0">
              <a:solidFill>
                <a:schemeClr val="tx1"/>
              </a:solidFill>
              <a:latin typeface="Times New Roman" pitchFamily="18" charset="0" panose="02020603050405020304"/>
              <a:cs typeface="Times New Roman" pitchFamily="18" charset="0" panose="02020603050405020304"/>
            </a:endParaRPr>
          </a:p>
        </p:txBody>
      </p:sp>
      <p:sp>
        <p:nvSpPr>
          <p:cNvPr id="12" name="TextBox 11"/>
          <p:cNvSpPr txBox="1"/>
          <p:nvPr/>
        </p:nvSpPr>
        <p:spPr>
          <a:xfrm>
            <a:off x="6122020" y="3611724"/>
            <a:ext cx="2873295" cy="461665"/>
          </a:xfrm>
          <a:prstGeom prst="rect">
            <a:avLst/>
          </a:prstGeom>
          <a:noFill/>
          <a:ln w="19050">
            <a:solidFill>
              <a:srgbClr val="00B050"/>
            </a:solidFill>
          </a:ln>
        </p:spPr>
        <p:txBody>
          <a:bodyPr wrap="square" rtlCol="0">
            <a:spAutoFit/>
          </a:bodyPr>
          <a:lstStyle/>
          <a:p>
            <a:pPr algn="just" fontAlgn="base"/>
            <a:r>
              <a:rPr lang="ru-RU" sz="1200" dirty="0" smtClean="0">
                <a:solidFill>
                  <a:schemeClr val="tx1"/>
                </a:solidFill>
                <a:latin typeface="Times New Roman" pitchFamily="18" charset="0" panose="02020603050405020304"/>
                <a:cs typeface="Times New Roman" pitchFamily="18" charset="0" panose="02020603050405020304"/>
              </a:rPr>
              <a:t>6) </a:t>
            </a:r>
            <a:r>
              <a:rPr lang="ru-RU" sz="1200" dirty="0">
                <a:solidFill>
                  <a:schemeClr val="tx1"/>
                </a:solidFill>
                <a:latin typeface="Times New Roman" pitchFamily="18" charset="0" panose="02020603050405020304"/>
                <a:cs typeface="Times New Roman" pitchFamily="18" charset="0" panose="02020603050405020304"/>
              </a:rPr>
              <a:t>доступность отдыха в Республике Адыгея (невысокая стоимость отдыха</a:t>
            </a:r>
            <a:r>
              <a:rPr lang="ru-RU" sz="1200" dirty="0" smtClean="0">
                <a:solidFill>
                  <a:schemeClr val="tx1"/>
                </a:solidFill>
                <a:latin typeface="Times New Roman" pitchFamily="18" charset="0" panose="02020603050405020304"/>
                <a:cs typeface="Times New Roman" pitchFamily="18" charset="0" panose="02020603050405020304"/>
              </a:rPr>
              <a:t>);</a:t>
            </a:r>
            <a:endParaRPr lang="ru-RU" sz="1200" dirty="0">
              <a:solidFill>
                <a:schemeClr val="tx1"/>
              </a:solidFill>
              <a:latin typeface="Times New Roman" pitchFamily="18" charset="0" panose="02020603050405020304"/>
              <a:cs typeface="Times New Roman" pitchFamily="18" charset="0" panose="02020603050405020304"/>
            </a:endParaRPr>
          </a:p>
        </p:txBody>
      </p:sp>
      <p:sp>
        <p:nvSpPr>
          <p:cNvPr id="13" name="TextBox 12"/>
          <p:cNvSpPr txBox="1"/>
          <p:nvPr/>
        </p:nvSpPr>
        <p:spPr>
          <a:xfrm>
            <a:off x="122663" y="4485420"/>
            <a:ext cx="8872652" cy="830997"/>
          </a:xfrm>
          <a:prstGeom prst="rect">
            <a:avLst/>
          </a:prstGeom>
          <a:noFill/>
          <a:ln w="19050">
            <a:solidFill>
              <a:srgbClr val="00B050"/>
            </a:solidFill>
          </a:ln>
        </p:spPr>
        <p:txBody>
          <a:bodyPr wrap="square" rtlCol="0">
            <a:spAutoFit/>
          </a:bodyPr>
          <a:lstStyle/>
          <a:p>
            <a:pPr algn="just" fontAlgn="base"/>
            <a:r>
              <a:rPr lang="ru-RU" sz="1200" dirty="0" smtClean="0">
                <a:solidFill>
                  <a:schemeClr val="tx1"/>
                </a:solidFill>
                <a:latin typeface="Times New Roman" pitchFamily="18" charset="0" panose="02020603050405020304"/>
                <a:cs typeface="Times New Roman" pitchFamily="18" charset="0" panose="02020603050405020304"/>
              </a:rPr>
              <a:t>7) </a:t>
            </a:r>
            <a:r>
              <a:rPr lang="ru-RU" sz="1200" dirty="0">
                <a:solidFill>
                  <a:schemeClr val="tx1"/>
                </a:solidFill>
                <a:latin typeface="Times New Roman" pitchFamily="18" charset="0" panose="02020603050405020304"/>
                <a:cs typeface="Times New Roman" pitchFamily="18" charset="0" panose="02020603050405020304"/>
              </a:rPr>
              <a:t>сосредоточение уникальных рекреационных ресурсов: мягкий климат, уникальные природные объекты, большое видовое разнообразие растительного и животного мира, значительная относительная площадь особо охраняемых природных территорий, уникальные объекты культурного наследия. Относительно компактное расположении основных достопримечательностей и объектов туристской </a:t>
            </a:r>
            <a:r>
              <a:rPr lang="ru-RU" sz="1200" dirty="0" smtClean="0">
                <a:solidFill>
                  <a:schemeClr val="tx1"/>
                </a:solidFill>
                <a:latin typeface="Times New Roman" pitchFamily="18" charset="0" panose="02020603050405020304"/>
                <a:cs typeface="Times New Roman" pitchFamily="18" charset="0" panose="02020603050405020304"/>
              </a:rPr>
              <a:t>инфраструктуры.</a:t>
            </a:r>
            <a:endParaRPr lang="ru-RU" sz="1200" dirty="0">
              <a:solidFill>
                <a:schemeClr val="tx1"/>
              </a:solidFill>
              <a:latin typeface="Times New Roman" pitchFamily="18" charset="0" panose="02020603050405020304"/>
              <a:cs typeface="Times New Roman" pitchFamily="18" charset="0" panose="02020603050405020304"/>
            </a:endParaRPr>
          </a:p>
        </p:txBody>
      </p:sp>
      <p:cxnSp>
        <p:nvCxnSpPr>
          <p:cNvPr id="15" name="Прямая со стрелкой 14"/>
          <p:cNvCxnSpPr/>
          <p:nvPr/>
        </p:nvCxnSpPr>
        <p:spPr>
          <a:xfrm flipV="1">
            <a:off x="2832409" y="2732050"/>
            <a:ext cx="312235" cy="6236"/>
          </a:xfrm>
          <a:prstGeom prst="straightConnector1">
            <a:avLst/>
          </a:prstGeom>
          <a:ln w="254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2788685" y="1790470"/>
            <a:ext cx="312235" cy="6236"/>
          </a:xfrm>
          <a:prstGeom prst="straightConnector1">
            <a:avLst/>
          </a:prstGeom>
          <a:ln w="254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2788685" y="3779076"/>
            <a:ext cx="312235" cy="6236"/>
          </a:xfrm>
          <a:prstGeom prst="straightConnector1">
            <a:avLst/>
          </a:prstGeom>
          <a:ln w="254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5809785" y="1630152"/>
            <a:ext cx="312235" cy="6236"/>
          </a:xfrm>
          <a:prstGeom prst="straightConnector1">
            <a:avLst/>
          </a:prstGeom>
          <a:ln w="254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5808906" y="2732050"/>
            <a:ext cx="312235" cy="6236"/>
          </a:xfrm>
          <a:prstGeom prst="straightConnector1">
            <a:avLst/>
          </a:prstGeom>
          <a:ln w="254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5809785" y="3851643"/>
            <a:ext cx="312235" cy="6236"/>
          </a:xfrm>
          <a:prstGeom prst="straightConnector1">
            <a:avLst/>
          </a:prstGeom>
          <a:ln w="254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4260300" y="4383751"/>
            <a:ext cx="1" cy="130819"/>
          </a:xfrm>
          <a:prstGeom prst="straightConnector1">
            <a:avLst/>
          </a:prstGeom>
          <a:ln w="254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EditPoints="1" noChangeArrowheads="1"/>
          </p:cNvSpPr>
          <p:nvPr>
            <p:ph type="title" idx="4294967295"/>
          </p:nvPr>
        </p:nvSpPr>
        <p:spPr bwMode="auto">
          <a:xfrm>
            <a:off x="1903810" y="0"/>
            <a:ext cx="5844778" cy="453629"/>
          </a:xfrm>
          <a:prstGeom prst="rect">
            <a:avLst/>
          </a:prstGeom>
          <a:noFill/>
        </p:spPr>
        <p:txBody>
          <a:bodyPr anchor="b">
            <a:normAutofit fontScale="90000"/>
          </a:bodyPr>
          <a:lstStyle/>
          <a:p>
            <a:pPr algn="ctr" eaLnBrk="1" hangingPunct="1"/>
            <a:r>
              <a:rPr lang="ru-RU" altLang="ru-RU" sz="2400">
                <a:solidFill>
                  <a:srgbClr val="00B050"/>
                </a:solidFill>
                <a:latin typeface="Times New Roman" pitchFamily="18" charset="0" panose="02020603050405020304"/>
                <a:cs typeface="Times New Roman" pitchFamily="18" charset="0" panose="02020603050405020304"/>
              </a:rPr>
              <a:t>Календарный план реализации проекта</a:t>
            </a:r>
          </a:p>
        </p:txBody>
      </p:sp>
      <p:graphicFrame>
        <p:nvGraphicFramePr>
          <p:cNvPr id="11267" name="Group 3"/>
          <p:cNvGraphicFramePr>
            <a:graphicFrameLocks noGrp="1"/>
          </p:cNvGraphicFramePr>
          <p:nvPr/>
        </p:nvGraphicFramePr>
        <p:xfrm>
          <a:off x="131975" y="541735"/>
          <a:ext cx="8919525" cy="942975"/>
        </p:xfrm>
        <a:graphic>
          <a:graphicData uri="http://schemas.openxmlformats.org/drawingml/2006/table">
            <a:tbl>
              <a:tblPr/>
              <a:tblGrid>
                <a:gridCol w="2304210"/>
                <a:gridCol w="6615315"/>
              </a:tblGrid>
              <a:tr h="942975">
                <a:tc>
                  <a:txBody>
                    <a:bodyPr horzOverflow="overflow" lIns="51435" tIns="0" rIns="51435" bIns="0" anchor="ctr"/>
                    <a:lstStyle>
                      <a:lvl1pPr>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0" marR="0" indent="0" algn="ctr" defTabSz="914400" rtl="0" eaLnBrk="1" fontAlgn="base" latinLnBrk="0" hangingPunct="1">
                        <a:lnSpc>
                          <a:spcPct val="100000"/>
                        </a:lnSpc>
                        <a:spcBef>
                          <a:spcPct val="0"/>
                        </a:spcBef>
                        <a:spcAft>
                          <a:spcPct val="0"/>
                        </a:spcAft>
                        <a:buSzPct val="100000"/>
                        <a:buFontTx/>
                        <a:buNone/>
                      </a:pPr>
                      <a:r>
                        <a:rPr kumimoji="0" lang="en-US" altLang="ru-RU" sz="15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I</a:t>
                      </a:r>
                      <a:r>
                        <a:rPr kumimoji="0" lang="ru-RU" altLang="ru-RU" sz="15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 ЭТАП</a:t>
                      </a:r>
                    </a:p>
                    <a:p>
                      <a:pPr marL="0" marR="0" indent="0" algn="ctr" defTabSz="914400" rtl="0" eaLnBrk="1" fontAlgn="base" latinLnBrk="0" hangingPunct="1">
                        <a:lnSpc>
                          <a:spcPct val="100000"/>
                        </a:lnSpc>
                        <a:spcBef>
                          <a:spcPct val="0"/>
                        </a:spcBef>
                        <a:spcAft>
                          <a:spcPct val="0"/>
                        </a:spcAft>
                        <a:buSzPct val="100000"/>
                        <a:buFontTx/>
                        <a:buNone/>
                      </a:pPr>
                      <a:r>
                        <a:rPr kumimoji="0" lang="ru-RU" altLang="ru-RU" sz="15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Анализ и позиционирование</a:t>
                      </a:r>
                    </a:p>
                    <a:p>
                      <a:pPr marL="0" marR="0" indent="0" algn="ctr" defTabSz="914400" rtl="0" eaLnBrk="1" fontAlgn="base" latinLnBrk="0" hangingPunct="1">
                        <a:lnSpc>
                          <a:spcPct val="100000"/>
                        </a:lnSpc>
                        <a:spcBef>
                          <a:spcPct val="0"/>
                        </a:spcBef>
                        <a:spcAft>
                          <a:spcPct val="0"/>
                        </a:spcAft>
                        <a:buSzPct val="100000"/>
                        <a:buFontTx/>
                        <a:buNone/>
                      </a:pPr>
                      <a:r>
                        <a:rPr kumimoji="0" lang="ru-RU" altLang="ru-RU" sz="15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(апрель–май 2025)</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FDA1"/>
                    </a:solidFill>
                  </a:tcPr>
                </a:tc>
                <a:tc>
                  <a:txBody>
                    <a:bodyPr horzOverflow="overflow" lIns="51435" tIns="0" rIns="51435" bIns="0" anchor="ctr"/>
                    <a:lstStyle>
                      <a:lvl1pPr marL="146050">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146050" marR="0" indent="0" algn="just" defTabSz="914400" rtl="0" eaLnBrk="1" fontAlgn="base" latinLnBrk="0" hangingPunct="1">
                        <a:lnSpc>
                          <a:spcPct val="100000"/>
                        </a:lnSpc>
                        <a:spcBef>
                          <a:spcPct val="0"/>
                        </a:spcBef>
                        <a:spcAft>
                          <a:spcPct val="0"/>
                        </a:spcAft>
                        <a:buSzPct val="100000"/>
                        <a:buFontTx/>
                        <a:buNone/>
                      </a:pPr>
                      <a:r>
                        <a:rPr kumimoji="0" lang="ru-RU" altLang="ru-RU" sz="15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Предполагает получение актуальной информации о экологическом состоянии республики, выявление существующих проблем и поиск их решения, проведение социологического опроса населения.</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E399"/>
                    </a:solidFill>
                  </a:tcPr>
                </a:tc>
              </a:tr>
            </a:tbl>
          </a:graphicData>
        </a:graphic>
      </p:graphicFrame>
      <p:pic>
        <p:nvPicPr>
          <p:cNvPr id="11275" name="Объект 15"/>
          <p:cNvPicPr>
            <a:picLocks noChangeArrowheads="1"/>
          </p:cNvPicPr>
          <p:nvPr/>
        </p:nvPicPr>
        <p:blipFill>
          <a:blip r:embed="rId1"/>
          <a:srcRect/>
          <a:stretch>
            <a:fillRect/>
          </a:stretch>
        </p:blipFill>
        <p:spPr bwMode="auto">
          <a:xfrm>
            <a:off x="131975" y="1484710"/>
            <a:ext cx="2967038" cy="2106215"/>
          </a:xfrm>
          <a:prstGeom prst="rect">
            <a:avLst/>
          </a:prstGeom>
          <a:noFill/>
          <a:ln>
            <a:noFill/>
          </a:ln>
        </p:spPr>
      </p:pic>
      <p:pic>
        <p:nvPicPr>
          <p:cNvPr id="11276" name="Диаграмма 4"/>
          <p:cNvPicPr>
            <a:picLocks noChangeArrowheads="1"/>
          </p:cNvPicPr>
          <p:nvPr/>
        </p:nvPicPr>
        <p:blipFill>
          <a:blip r:embed="rId2"/>
          <a:srcRect/>
          <a:stretch>
            <a:fillRect/>
          </a:stretch>
        </p:blipFill>
        <p:spPr bwMode="auto">
          <a:xfrm>
            <a:off x="3099013" y="1456112"/>
            <a:ext cx="2608659" cy="2106216"/>
          </a:xfrm>
          <a:prstGeom prst="rect">
            <a:avLst/>
          </a:prstGeom>
          <a:noFill/>
          <a:ln>
            <a:noFill/>
          </a:ln>
        </p:spPr>
      </p:pic>
      <p:sp>
        <p:nvSpPr>
          <p:cNvPr id="11277" name="Прямоугольник 2"/>
          <p:cNvSpPr>
            <a:spLocks noChangeArrowheads="1"/>
          </p:cNvSpPr>
          <p:nvPr/>
        </p:nvSpPr>
        <p:spPr bwMode="auto">
          <a:xfrm>
            <a:off x="5900241" y="1586516"/>
            <a:ext cx="2863931" cy="2062103"/>
          </a:xfrm>
          <a:prstGeom prst="rect">
            <a:avLst/>
          </a:prstGeom>
          <a:noFill/>
          <a:ln w="25400">
            <a:solidFill>
              <a:srgbClr val="92D050"/>
            </a:solidFill>
            <a:miter lim="800000"/>
          </a:ln>
        </p:spPr>
        <p:txBody>
          <a:bodyPr wrap="square">
            <a:spAutoFit/>
          </a:bodyPr>
          <a:lstStyle>
            <a:lvl1pPr>
              <a:defRPr>
                <a:solidFill>
                  <a:schemeClr val="tx1"/>
                </a:solidFill>
                <a:latin typeface="Tahoma" pitchFamily="34" charset="0" panose="020B0604030504040204"/>
                <a:cs typeface="Arial" pitchFamily="34" charset="0" panose="020B0604020202020204"/>
              </a:defRPr>
            </a:lvl1pPr>
            <a:lvl2pPr marL="742950" indent="-285750">
              <a:defRPr>
                <a:solidFill>
                  <a:schemeClr val="tx1"/>
                </a:solidFill>
                <a:latin typeface="Tahoma" pitchFamily="34" charset="0" panose="020B0604030504040204"/>
                <a:cs typeface="Arial" pitchFamily="34" charset="0" panose="020B0604020202020204"/>
              </a:defRPr>
            </a:lvl2pPr>
            <a:lvl3pPr marL="1143000" indent="-228600">
              <a:defRPr>
                <a:solidFill>
                  <a:schemeClr val="tx1"/>
                </a:solidFill>
                <a:latin typeface="Tahoma" pitchFamily="34" charset="0" panose="020B0604030504040204"/>
                <a:cs typeface="Arial" pitchFamily="34" charset="0" panose="020B0604020202020204"/>
              </a:defRPr>
            </a:lvl3pPr>
            <a:lvl4pPr marL="1600200" indent="-228600">
              <a:defRPr>
                <a:solidFill>
                  <a:schemeClr val="tx1"/>
                </a:solidFill>
                <a:latin typeface="Tahoma" pitchFamily="34" charset="0" panose="020B0604030504040204"/>
                <a:cs typeface="Arial" pitchFamily="34" charset="0" panose="020B0604020202020204"/>
              </a:defRPr>
            </a:lvl4pPr>
            <a:lvl5pPr marL="2057400" indent="-228600">
              <a:defRPr>
                <a:solidFill>
                  <a:schemeClr val="tx1"/>
                </a:solidFill>
                <a:latin typeface="Tahoma" pitchFamily="34" charset="0" panose="020B0604030504040204"/>
                <a:cs typeface="Arial" pitchFamily="34" charset="0" panose="020B0604020202020204"/>
              </a:defRPr>
            </a:lvl5pPr>
            <a:lvl6pPr marL="25146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6pPr>
            <a:lvl7pPr marL="29718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7pPr>
            <a:lvl8pPr marL="34290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8pPr>
            <a:lvl9pPr marL="38862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9pPr>
          </a:lstStyle>
          <a:p>
            <a:pPr algn="just">
              <a:buClr>
                <a:schemeClr val="folHlink"/>
              </a:buClr>
              <a:buSzPct val="60000"/>
            </a:pPr>
            <a:r>
              <a:rPr lang="ru-RU" altLang="ru-RU" sz="1600" dirty="0">
                <a:latin typeface="Times New Roman" pitchFamily="18" charset="0" panose="02020603050405020304"/>
                <a:cs typeface="Times New Roman" pitchFamily="18" charset="0" panose="02020603050405020304"/>
              </a:rPr>
              <a:t>Коэффициент антропогенной </a:t>
            </a:r>
            <a:r>
              <a:rPr lang="ru-RU" altLang="ru-RU" sz="1600" dirty="0" err="1">
                <a:latin typeface="Times New Roman" pitchFamily="18" charset="0" panose="02020603050405020304"/>
                <a:cs typeface="Times New Roman" pitchFamily="18" charset="0" panose="02020603050405020304"/>
              </a:rPr>
              <a:t>преобразованности</a:t>
            </a:r>
            <a:r>
              <a:rPr lang="ru-RU" altLang="ru-RU" sz="1600" dirty="0">
                <a:latin typeface="Times New Roman" pitchFamily="18" charset="0" panose="02020603050405020304"/>
                <a:cs typeface="Times New Roman" pitchFamily="18" charset="0" panose="02020603050405020304"/>
              </a:rPr>
              <a:t> ландшафта Республики Адыгея составляет 3,06, с</a:t>
            </a:r>
            <a:r>
              <a:rPr lang="ru-RU" altLang="ru-RU" sz="1600" dirty="0">
                <a:latin typeface="Times New Roman" pitchFamily="18" charset="0" panose="02020603050405020304"/>
              </a:rPr>
              <a:t>тепень современного изменения ландшафтов характеризуется как</a:t>
            </a:r>
            <a:r>
              <a:rPr lang="ru-RU" altLang="ru-RU" sz="1600" b="1" dirty="0">
                <a:latin typeface="Times New Roman" pitchFamily="18" charset="0" panose="02020603050405020304"/>
              </a:rPr>
              <a:t> </a:t>
            </a:r>
            <a:r>
              <a:rPr lang="ru-RU" altLang="ru-RU" sz="1600" b="1" dirty="0">
                <a:solidFill>
                  <a:srgbClr val="FF0000"/>
                </a:solidFill>
                <a:latin typeface="Times New Roman" pitchFamily="18" charset="0" panose="02020603050405020304"/>
                <a:cs typeface="Times New Roman" pitchFamily="18" charset="0" panose="02020603050405020304"/>
              </a:rPr>
              <a:t>с</a:t>
            </a:r>
            <a:r>
              <a:rPr lang="ru-RU" altLang="ru-RU" sz="1600" b="1" dirty="0">
                <a:solidFill>
                  <a:srgbClr val="FF0000"/>
                </a:solidFill>
                <a:latin typeface="Times New Roman" pitchFamily="18" charset="0" panose="02020603050405020304"/>
              </a:rPr>
              <a:t>лабо преобразованные</a:t>
            </a:r>
            <a:r>
              <a:rPr lang="ru-RU" altLang="ru-RU" sz="1600" dirty="0">
                <a:solidFill>
                  <a:srgbClr val="FF0000"/>
                </a:solidFill>
                <a:latin typeface="Times New Roman" pitchFamily="18" charset="0" panose="02020603050405020304"/>
              </a:rPr>
              <a:t>.</a:t>
            </a:r>
          </a:p>
        </p:txBody>
      </p:sp>
      <p:graphicFrame>
        <p:nvGraphicFramePr>
          <p:cNvPr id="2" name="Таблица 1"/>
          <p:cNvGraphicFramePr>
            <a:graphicFrameLocks noGrp="1"/>
          </p:cNvGraphicFramePr>
          <p:nvPr/>
        </p:nvGraphicFramePr>
        <p:xfrm>
          <a:off x="341131" y="3892154"/>
          <a:ext cx="8710369" cy="1251348"/>
        </p:xfrm>
        <a:graphic>
          <a:graphicData uri="http://schemas.openxmlformats.org/drawingml/2006/table">
            <a:tbl>
              <a:tblPr firstRow="1" firstCol="1" bandRow="1">
                <a:tableStyleId>{5C22544A-7EE6-4342-B048-85BDC9FD1C3A}</a:tableStyleId>
              </a:tblPr>
              <a:tblGrid>
                <a:gridCol w="1117551"/>
                <a:gridCol w="1244337"/>
                <a:gridCol w="1117551"/>
                <a:gridCol w="3166088"/>
                <a:gridCol w="1032421"/>
                <a:gridCol w="1032421"/>
              </a:tblGrid>
              <a:tr h="305228">
                <a:tc gridSpan="3">
                  <a:txBody>
                    <a:bodyPr lIns="51435" tIns="0" rIns="51435" bIns="0"/>
                    <a:lstStyle/>
                    <a:p>
                      <a:pPr algn="ctr">
                        <a:lnSpc>
                          <a:spcPct val="107000"/>
                        </a:lnSpc>
                        <a:spcAft>
                          <a:spcPts val="0"/>
                        </a:spcAft>
                      </a:pPr>
                      <a:r>
                        <a:rPr lang="ru-RU" sz="900" dirty="0">
                          <a:solidFill>
                            <a:schemeClr val="tx1"/>
                          </a:solidFill>
                          <a:effectLst/>
                          <a:latin typeface="Times New Roman" pitchFamily="18" charset="0" panose="02020603050405020304"/>
                          <a:cs typeface="Times New Roman" pitchFamily="18" charset="0" panose="02020603050405020304"/>
                        </a:rPr>
                        <a:t>Содержание тяжелых металлов, мг/кг почвы</a:t>
                      </a:r>
                      <a:endParaRPr lang="ru-RU" sz="900" dirty="0">
                        <a:solidFill>
                          <a:schemeClr val="tx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tc>
                <a:tc hMerge="1">
                  <a:txBody>
                    <a:bodyPr/>
                    <a:lstStyle/>
                    <a:p>
                      <a:endParaRPr lang="ru-RU"/>
                    </a:p>
                  </a:txBody>
                  <a:tcPr/>
                </a:tc>
                <a:tc hMerge="1">
                  <a:txBody>
                    <a:bodyPr/>
                    <a:lstStyle/>
                    <a:p>
                      <a:endParaRPr lang="ru-RU"/>
                    </a:p>
                  </a:txBody>
                  <a:tcPr/>
                </a:tc>
                <a:tc rowSpan="3">
                  <a:txBody>
                    <a:bodyPr lIns="51435" tIns="0" rIns="51435" bIns="0" anchor="ctr"/>
                    <a:lstStyle/>
                    <a:p>
                      <a:pPr algn="ctr">
                        <a:lnSpc>
                          <a:spcPct val="107000"/>
                        </a:lnSpc>
                        <a:spcAft>
                          <a:spcPts val="0"/>
                        </a:spcAft>
                      </a:pPr>
                      <a:r>
                        <a:rPr lang="ru-RU" sz="900" dirty="0">
                          <a:solidFill>
                            <a:schemeClr val="tx1"/>
                          </a:solidFill>
                          <a:effectLst/>
                          <a:latin typeface="Times New Roman" pitchFamily="18" charset="0" panose="02020603050405020304"/>
                          <a:cs typeface="Times New Roman" pitchFamily="18" charset="0" panose="02020603050405020304"/>
                        </a:rPr>
                        <a:t>Индекс загрязнения почв (ИЗП)</a:t>
                      </a:r>
                      <a:endParaRPr lang="ru-RU" sz="900" dirty="0">
                        <a:solidFill>
                          <a:schemeClr val="tx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c rowSpan="3">
                  <a:txBody>
                    <a:bodyPr lIns="51435" tIns="0" rIns="51435" bIns="0" anchor="ctr"/>
                    <a:lstStyle/>
                    <a:p>
                      <a:pPr marL="71755" marR="71755" algn="ctr">
                        <a:lnSpc>
                          <a:spcPct val="107000"/>
                        </a:lnSpc>
                        <a:spcAft>
                          <a:spcPts val="0"/>
                        </a:spcAft>
                      </a:pPr>
                      <a:r>
                        <a:rPr lang="ru-RU" sz="900" dirty="0">
                          <a:solidFill>
                            <a:schemeClr val="tx1"/>
                          </a:solidFill>
                          <a:effectLst/>
                          <a:latin typeface="Times New Roman" pitchFamily="18" charset="0" panose="02020603050405020304"/>
                          <a:cs typeface="Times New Roman" pitchFamily="18" charset="0" panose="02020603050405020304"/>
                        </a:rPr>
                        <a:t>Класс качества почвы</a:t>
                      </a:r>
                      <a:endParaRPr lang="ru-RU" sz="900" dirty="0">
                        <a:solidFill>
                          <a:schemeClr val="tx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c rowSpan="3">
                  <a:txBody>
                    <a:bodyPr lIns="51435" tIns="0" rIns="51435" bIns="0" anchor="ctr"/>
                    <a:lstStyle/>
                    <a:p>
                      <a:pPr marL="71755" marR="71755" algn="ctr">
                        <a:lnSpc>
                          <a:spcPct val="107000"/>
                        </a:lnSpc>
                        <a:spcAft>
                          <a:spcPts val="0"/>
                        </a:spcAft>
                      </a:pPr>
                      <a:r>
                        <a:rPr lang="ru-RU" sz="900" dirty="0">
                          <a:solidFill>
                            <a:schemeClr val="tx1"/>
                          </a:solidFill>
                          <a:effectLst/>
                          <a:latin typeface="Times New Roman" pitchFamily="18" charset="0" panose="02020603050405020304"/>
                          <a:cs typeface="Times New Roman" pitchFamily="18" charset="0" panose="02020603050405020304"/>
                        </a:rPr>
                        <a:t>Экологическая оценка почв</a:t>
                      </a:r>
                      <a:endParaRPr lang="ru-RU" sz="900" dirty="0">
                        <a:solidFill>
                          <a:schemeClr val="tx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r>
              <a:tr h="177989">
                <a:tc gridSpan="3">
                  <a:txBody>
                    <a:bodyPr lIns="51435" tIns="0" rIns="51435" bIns="0" anchor="ctr"/>
                    <a:lstStyle/>
                    <a:p>
                      <a:pPr algn="ctr">
                        <a:lnSpc>
                          <a:spcPct val="107000"/>
                        </a:lnSpc>
                        <a:spcAft>
                          <a:spcPts val="0"/>
                        </a:spcAft>
                      </a:pPr>
                      <a:r>
                        <a:rPr lang="ru-RU" sz="900" dirty="0">
                          <a:solidFill>
                            <a:schemeClr val="tx1"/>
                          </a:solidFill>
                          <a:effectLst/>
                          <a:latin typeface="Times New Roman" pitchFamily="18" charset="0" panose="02020603050405020304"/>
                          <a:cs typeface="Times New Roman" pitchFamily="18" charset="0" panose="02020603050405020304"/>
                        </a:rPr>
                        <a:t>ПДК, мг/кг почвы</a:t>
                      </a:r>
                      <a:endParaRPr lang="ru-RU" sz="900" dirty="0">
                        <a:solidFill>
                          <a:schemeClr val="tx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c hMerge="1">
                  <a:txBody>
                    <a:bodyPr/>
                    <a:lstStyle/>
                    <a:p>
                      <a:endParaRPr lang="ru-RU"/>
                    </a:p>
                  </a:txBody>
                  <a:tcPr/>
                </a:tc>
                <a:tc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330434">
                <a:tc>
                  <a:txBody>
                    <a:bodyPr lIns="51435" tIns="0" rIns="51435" bIns="0" anchor="ctr"/>
                    <a:lstStyle/>
                    <a:p>
                      <a:pPr algn="ctr">
                        <a:lnSpc>
                          <a:spcPct val="107000"/>
                        </a:lnSpc>
                        <a:spcAft>
                          <a:spcPts val="0"/>
                        </a:spcAft>
                      </a:pPr>
                      <a:r>
                        <a:rPr lang="ru-RU" sz="900" dirty="0">
                          <a:solidFill>
                            <a:schemeClr val="tx1"/>
                          </a:solidFill>
                          <a:effectLst/>
                          <a:latin typeface="Times New Roman" pitchFamily="18" charset="0" panose="02020603050405020304"/>
                          <a:cs typeface="Times New Roman" pitchFamily="18" charset="0" panose="02020603050405020304"/>
                        </a:rPr>
                        <a:t>медь (</a:t>
                      </a:r>
                      <a:r>
                        <a:rPr lang="en-US" sz="900" dirty="0">
                          <a:solidFill>
                            <a:schemeClr val="tx1"/>
                          </a:solidFill>
                          <a:effectLst/>
                          <a:latin typeface="Times New Roman" pitchFamily="18" charset="0" panose="02020603050405020304"/>
                          <a:cs typeface="Times New Roman" pitchFamily="18" charset="0" panose="02020603050405020304"/>
                        </a:rPr>
                        <a:t>Cu</a:t>
                      </a:r>
                      <a:r>
                        <a:rPr lang="ru-RU" sz="900" dirty="0">
                          <a:solidFill>
                            <a:schemeClr val="tx1"/>
                          </a:solidFill>
                          <a:effectLst/>
                          <a:latin typeface="Times New Roman" pitchFamily="18" charset="0" panose="02020603050405020304"/>
                          <a:cs typeface="Times New Roman" pitchFamily="18" charset="0" panose="02020603050405020304"/>
                        </a:rPr>
                        <a:t>);</a:t>
                      </a:r>
                    </a:p>
                    <a:p>
                      <a:pPr algn="ctr">
                        <a:lnSpc>
                          <a:spcPct val="107000"/>
                        </a:lnSpc>
                        <a:spcAft>
                          <a:spcPts val="0"/>
                        </a:spcAft>
                      </a:pPr>
                      <a:r>
                        <a:rPr lang="ru-RU" sz="900" dirty="0">
                          <a:solidFill>
                            <a:schemeClr val="tx1"/>
                          </a:solidFill>
                          <a:effectLst/>
                          <a:latin typeface="Times New Roman" pitchFamily="18" charset="0" panose="02020603050405020304"/>
                          <a:cs typeface="Times New Roman" pitchFamily="18" charset="0" panose="02020603050405020304"/>
                        </a:rPr>
                        <a:t>ПДК=55</a:t>
                      </a:r>
                      <a:endParaRPr lang="ru-RU" sz="900" dirty="0">
                        <a:solidFill>
                          <a:schemeClr val="tx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c>
                  <a:txBody>
                    <a:bodyPr lIns="51435" tIns="0" rIns="51435" bIns="0" anchor="ctr"/>
                    <a:lstStyle/>
                    <a:p>
                      <a:pPr algn="ctr">
                        <a:lnSpc>
                          <a:spcPct val="107000"/>
                        </a:lnSpc>
                        <a:spcAft>
                          <a:spcPts val="0"/>
                        </a:spcAft>
                      </a:pPr>
                      <a:r>
                        <a:rPr lang="ru-RU" sz="900" dirty="0">
                          <a:effectLst/>
                          <a:latin typeface="Times New Roman" pitchFamily="18" charset="0" panose="02020603050405020304"/>
                          <a:cs typeface="Times New Roman" pitchFamily="18" charset="0" panose="02020603050405020304"/>
                        </a:rPr>
                        <a:t>цинк (</a:t>
                      </a:r>
                      <a:r>
                        <a:rPr lang="en-US" sz="900" dirty="0">
                          <a:effectLst/>
                          <a:latin typeface="Times New Roman" pitchFamily="18" charset="0" panose="02020603050405020304"/>
                          <a:cs typeface="Times New Roman" pitchFamily="18" charset="0" panose="02020603050405020304"/>
                        </a:rPr>
                        <a:t>Zn</a:t>
                      </a:r>
                      <a:r>
                        <a:rPr lang="ru-RU" sz="900" dirty="0">
                          <a:effectLst/>
                          <a:latin typeface="Times New Roman" pitchFamily="18" charset="0" panose="02020603050405020304"/>
                          <a:cs typeface="Times New Roman" pitchFamily="18" charset="0" panose="02020603050405020304"/>
                        </a:rPr>
                        <a:t>);</a:t>
                      </a:r>
                    </a:p>
                    <a:p>
                      <a:pPr algn="ctr">
                        <a:lnSpc>
                          <a:spcPct val="107000"/>
                        </a:lnSpc>
                        <a:spcAft>
                          <a:spcPts val="0"/>
                        </a:spcAft>
                      </a:pPr>
                      <a:r>
                        <a:rPr lang="ru-RU" sz="900" dirty="0">
                          <a:effectLst/>
                          <a:latin typeface="Times New Roman" pitchFamily="18" charset="0" panose="02020603050405020304"/>
                          <a:cs typeface="Times New Roman" pitchFamily="18" charset="0" panose="02020603050405020304"/>
                        </a:rPr>
                        <a:t>ПДК=100</a:t>
                      </a:r>
                      <a:endParaRPr lang="ru-RU" sz="9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c>
                  <a:txBody>
                    <a:bodyPr lIns="51435" tIns="0" rIns="51435" bIns="0" anchor="ctr"/>
                    <a:lstStyle/>
                    <a:p>
                      <a:pPr algn="ctr">
                        <a:lnSpc>
                          <a:spcPct val="107000"/>
                        </a:lnSpc>
                        <a:spcAft>
                          <a:spcPts val="0"/>
                        </a:spcAft>
                      </a:pPr>
                      <a:r>
                        <a:rPr lang="ru-RU" sz="900" dirty="0">
                          <a:effectLst/>
                          <a:latin typeface="Times New Roman" pitchFamily="18" charset="0" panose="02020603050405020304"/>
                          <a:cs typeface="Times New Roman" pitchFamily="18" charset="0" panose="02020603050405020304"/>
                        </a:rPr>
                        <a:t>свинец (</a:t>
                      </a:r>
                      <a:r>
                        <a:rPr lang="en-US" sz="900" dirty="0" err="1">
                          <a:effectLst/>
                          <a:latin typeface="Times New Roman" pitchFamily="18" charset="0" panose="02020603050405020304"/>
                          <a:cs typeface="Times New Roman" pitchFamily="18" charset="0" panose="02020603050405020304"/>
                        </a:rPr>
                        <a:t>Pb</a:t>
                      </a:r>
                      <a:r>
                        <a:rPr lang="ru-RU" sz="900" dirty="0">
                          <a:effectLst/>
                          <a:latin typeface="Times New Roman" pitchFamily="18" charset="0" panose="02020603050405020304"/>
                          <a:cs typeface="Times New Roman" pitchFamily="18" charset="0" panose="02020603050405020304"/>
                        </a:rPr>
                        <a:t>)</a:t>
                      </a:r>
                    </a:p>
                    <a:p>
                      <a:pPr algn="ctr">
                        <a:lnSpc>
                          <a:spcPct val="107000"/>
                        </a:lnSpc>
                        <a:spcAft>
                          <a:spcPts val="0"/>
                        </a:spcAft>
                      </a:pPr>
                      <a:r>
                        <a:rPr lang="ru-RU" sz="900" dirty="0">
                          <a:effectLst/>
                          <a:latin typeface="Times New Roman" pitchFamily="18" charset="0" panose="02020603050405020304"/>
                          <a:cs typeface="Times New Roman" pitchFamily="18" charset="0" panose="02020603050405020304"/>
                        </a:rPr>
                        <a:t>ПДК=30</a:t>
                      </a:r>
                      <a:endParaRPr lang="ru-RU" sz="9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c vMerge="1">
                  <a:txBody>
                    <a:bodyPr/>
                    <a:lstStyle/>
                    <a:p>
                      <a:endParaRPr lang="ru-RU"/>
                    </a:p>
                  </a:txBody>
                  <a:tcPr/>
                </a:tc>
                <a:tc vMerge="1">
                  <a:txBody>
                    <a:bodyPr/>
                    <a:lstStyle/>
                    <a:p>
                      <a:endParaRPr lang="ru-RU"/>
                    </a:p>
                  </a:txBody>
                  <a:tcPr/>
                </a:tc>
                <a:tc vMerge="1">
                  <a:txBody>
                    <a:bodyPr/>
                    <a:lstStyle/>
                    <a:p>
                      <a:endParaRPr lang="ru-RU"/>
                    </a:p>
                  </a:txBody>
                  <a:tcPr/>
                </a:tc>
              </a:tr>
              <a:tr h="177989">
                <a:tc gridSpan="6">
                  <a:txBody>
                    <a:bodyPr lIns="51435" tIns="0" rIns="51435" bIns="0" anchor="ctr"/>
                    <a:lstStyle/>
                    <a:p>
                      <a:pPr algn="ctr">
                        <a:lnSpc>
                          <a:spcPct val="107000"/>
                        </a:lnSpc>
                        <a:spcAft>
                          <a:spcPts val="0"/>
                        </a:spcAft>
                      </a:pPr>
                      <a:r>
                        <a:rPr lang="ru-RU" sz="900" dirty="0" smtClean="0">
                          <a:solidFill>
                            <a:schemeClr val="tx1"/>
                          </a:solidFill>
                          <a:effectLst/>
                          <a:latin typeface="Times New Roman" pitchFamily="18" charset="0" panose="02020603050405020304"/>
                          <a:cs typeface="Times New Roman" pitchFamily="18" charset="0" panose="02020603050405020304"/>
                        </a:rPr>
                        <a:t>Среднее по Республике Адыгея</a:t>
                      </a:r>
                      <a:endParaRPr lang="ru-RU" sz="900" dirty="0">
                        <a:solidFill>
                          <a:schemeClr val="tx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9708">
                <a:tc>
                  <a:txBody>
                    <a:bodyPr lIns="51435" tIns="0" rIns="51435" bIns="0" anchor="ctr"/>
                    <a:lstStyle/>
                    <a:p>
                      <a:pPr algn="ctr">
                        <a:lnSpc>
                          <a:spcPct val="107000"/>
                        </a:lnSpc>
                        <a:spcAft>
                          <a:spcPts val="0"/>
                        </a:spcAft>
                      </a:pPr>
                      <a:r>
                        <a:rPr lang="ru-RU" sz="900" dirty="0">
                          <a:solidFill>
                            <a:schemeClr val="tx1"/>
                          </a:solidFill>
                          <a:effectLst/>
                          <a:latin typeface="Times New Roman" pitchFamily="18" charset="0" panose="02020603050405020304"/>
                          <a:cs typeface="Times New Roman" pitchFamily="18" charset="0" panose="02020603050405020304"/>
                        </a:rPr>
                        <a:t>15,16</a:t>
                      </a:r>
                      <a:endParaRPr lang="ru-RU" sz="900" dirty="0">
                        <a:solidFill>
                          <a:schemeClr val="tx1"/>
                        </a:solidFill>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c>
                  <a:txBody>
                    <a:bodyPr lIns="51435" tIns="0" rIns="51435" bIns="0" anchor="ctr"/>
                    <a:lstStyle/>
                    <a:p>
                      <a:pPr algn="ctr">
                        <a:lnSpc>
                          <a:spcPct val="107000"/>
                        </a:lnSpc>
                        <a:spcAft>
                          <a:spcPts val="0"/>
                        </a:spcAft>
                      </a:pPr>
                      <a:r>
                        <a:rPr lang="ru-RU" sz="900">
                          <a:effectLst/>
                          <a:latin typeface="Times New Roman" pitchFamily="18" charset="0" panose="02020603050405020304"/>
                          <a:cs typeface="Times New Roman" pitchFamily="18" charset="0" panose="02020603050405020304"/>
                        </a:rPr>
                        <a:t>35,12</a:t>
                      </a:r>
                      <a:endParaRPr lang="ru-RU" sz="900">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c>
                  <a:txBody>
                    <a:bodyPr lIns="51435" tIns="0" rIns="51435" bIns="0" anchor="ctr"/>
                    <a:lstStyle/>
                    <a:p>
                      <a:pPr algn="ctr">
                        <a:lnSpc>
                          <a:spcPct val="107000"/>
                        </a:lnSpc>
                        <a:spcAft>
                          <a:spcPts val="0"/>
                        </a:spcAft>
                      </a:pPr>
                      <a:r>
                        <a:rPr lang="ru-RU" sz="900">
                          <a:effectLst/>
                          <a:latin typeface="Times New Roman" pitchFamily="18" charset="0" panose="02020603050405020304"/>
                          <a:cs typeface="Times New Roman" pitchFamily="18" charset="0" panose="02020603050405020304"/>
                        </a:rPr>
                        <a:t>18,27</a:t>
                      </a:r>
                      <a:endParaRPr lang="ru-RU" sz="900">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c>
                  <a:txBody>
                    <a:bodyPr lIns="51435" tIns="0" rIns="51435" bIns="0"/>
                    <a:lstStyle/>
                    <a:p>
                      <a:endParaRPr lang="ru-RU" sz="1100" dirty="0"/>
                    </a:p>
                  </a:txBody>
                  <a:tcPr marL="51435" marR="51435" marT="0" marB="0">
                    <a:blipFill>
                      <a:blip r:embed="rId3"/>
                      <a:srcRect l="0" t="0" r="0" b="0"/>
                      <a:stretch>
                        <a:fillRect l="-109908" t="-461702" r="-66055" b="-17021"/>
                      </a:stretch>
                    </a:blipFill>
                  </a:tcPr>
                </a:tc>
                <a:tc>
                  <a:txBody>
                    <a:bodyPr lIns="51435" tIns="0" rIns="51435" bIns="0" anchor="ctr"/>
                    <a:lstStyle/>
                    <a:p>
                      <a:pPr algn="ctr">
                        <a:lnSpc>
                          <a:spcPct val="107000"/>
                        </a:lnSpc>
                        <a:spcAft>
                          <a:spcPts val="0"/>
                        </a:spcAft>
                      </a:pPr>
                      <a:r>
                        <a:rPr lang="en-US" sz="900" dirty="0">
                          <a:effectLst/>
                          <a:latin typeface="Times New Roman" pitchFamily="18" charset="0" panose="02020603050405020304"/>
                          <a:cs typeface="Times New Roman" pitchFamily="18" charset="0" panose="02020603050405020304"/>
                        </a:rPr>
                        <a:t>II</a:t>
                      </a:r>
                      <a:endParaRPr lang="ru-RU" sz="9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c>
                  <a:txBody>
                    <a:bodyPr lIns="51435" tIns="0" rIns="51435" bIns="0" anchor="ctr"/>
                    <a:lstStyle/>
                    <a:p>
                      <a:pPr algn="ctr">
                        <a:lnSpc>
                          <a:spcPct val="107000"/>
                        </a:lnSpc>
                        <a:spcAft>
                          <a:spcPts val="0"/>
                        </a:spcAft>
                      </a:pPr>
                      <a:r>
                        <a:rPr lang="ru-RU" sz="900" dirty="0">
                          <a:effectLst/>
                          <a:latin typeface="Times New Roman" pitchFamily="18" charset="0" panose="02020603050405020304"/>
                          <a:cs typeface="Times New Roman" pitchFamily="18" charset="0" panose="02020603050405020304"/>
                        </a:rPr>
                        <a:t>чистые</a:t>
                      </a:r>
                      <a:endParaRPr lang="ru-RU" sz="9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51435" marR="51435" marT="0" marB="0" anchor="ctr"/>
                </a:tc>
              </a:tr>
            </a:tbl>
          </a:graphicData>
        </a:graphic>
      </p:graphicFrame>
      <p:sp>
        <p:nvSpPr>
          <p:cNvPr id="8" name="Google Shape;79;p17"/>
          <p:cNvSpPr txBox="1"/>
          <p:nvPr/>
        </p:nvSpPr>
        <p:spPr>
          <a:xfrm>
            <a:off x="0" y="0"/>
            <a:ext cx="1555423" cy="439929"/>
          </a:xfrm>
          <a:prstGeom prst="rect">
            <a:avLst/>
          </a:prstGeom>
        </p:spPr>
        <p:txBody>
          <a:bodyPr wrap="square" lIns="91425" tIns="91425" rIns="91425" bIns="91425" anchor="t">
            <a:noAutofit/>
          </a:bodyPr>
          <a:lstStyle>
            <a:lvl1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1pPr>
            <a:lvl2pPr marR="0" lvl="1"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2pPr>
            <a:lvl3pPr marR="0" lvl="2"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3pPr>
            <a:lvl4pPr marR="0" lvl="3"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4pPr>
            <a:lvl5pPr marR="0" lvl="4"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5pPr>
            <a:lvl6pPr marR="0" lvl="5"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6pPr>
            <a:lvl7pPr marR="0" lvl="6"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7pPr>
            <a:lvl8pPr marR="0" lvl="7"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8pPr>
            <a:lvl9pPr marR="0" lvl="8"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9pPr>
          </a:lstStyle>
          <a:p>
            <a:r>
              <a:rPr lang="ru-RU" sz="2400" dirty="0" smtClean="0">
                <a:solidFill>
                  <a:srgbClr val="FF0000"/>
                </a:solidFill>
                <a:latin typeface="Times New Roman" pitchFamily="18" charset="0" panose="02020603050405020304"/>
                <a:cs typeface="Times New Roman" pitchFamily="18" charset="0" panose="02020603050405020304"/>
              </a:rPr>
              <a:t>Решение</a:t>
            </a:r>
            <a:endParaRPr lang="ru-RU" sz="2400" dirty="0">
              <a:solidFill>
                <a:srgbClr val="FF0000"/>
              </a:solidFill>
              <a:latin typeface="Times New Roman" pitchFamily="18" charset="0" panose="02020603050405020304"/>
              <a:cs typeface="Times New Roman" pitchFamily="18" charset="0" panose="020206030504050203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EditPoints="1" noChangeArrowheads="1"/>
          </p:cNvSpPr>
          <p:nvPr>
            <p:ph type="title" idx="4294967295"/>
          </p:nvPr>
        </p:nvSpPr>
        <p:spPr bwMode="auto">
          <a:xfrm>
            <a:off x="1943100" y="114300"/>
            <a:ext cx="5844779" cy="628650"/>
          </a:xfrm>
          <a:prstGeom prst="rect">
            <a:avLst/>
          </a:prstGeom>
          <a:noFill/>
        </p:spPr>
        <p:txBody>
          <a:bodyPr anchor="b"/>
          <a:lstStyle/>
          <a:p>
            <a:pPr algn="ctr" eaLnBrk="1" hangingPunct="1"/>
            <a:r>
              <a:rPr lang="ru-RU" altLang="ru-RU" sz="2400">
                <a:solidFill>
                  <a:srgbClr val="00B050"/>
                </a:solidFill>
                <a:latin typeface="Times New Roman" pitchFamily="18" charset="0" panose="02020603050405020304"/>
                <a:cs typeface="Times New Roman" pitchFamily="18" charset="0" panose="02020603050405020304"/>
              </a:rPr>
              <a:t>Календарный план реализации проекта</a:t>
            </a:r>
          </a:p>
        </p:txBody>
      </p:sp>
      <p:graphicFrame>
        <p:nvGraphicFramePr>
          <p:cNvPr id="12291" name="Group 3"/>
          <p:cNvGraphicFramePr>
            <a:graphicFrameLocks noGrp="1"/>
          </p:cNvGraphicFramePr>
          <p:nvPr/>
        </p:nvGraphicFramePr>
        <p:xfrm>
          <a:off x="0" y="838986"/>
          <a:ext cx="9144000" cy="4303324"/>
        </p:xfrm>
        <a:graphic>
          <a:graphicData uri="http://schemas.openxmlformats.org/drawingml/2006/table">
            <a:tbl>
              <a:tblPr/>
              <a:tblGrid>
                <a:gridCol w="2362200"/>
                <a:gridCol w="6781800"/>
              </a:tblGrid>
              <a:tr h="1087041">
                <a:tc>
                  <a:txBody>
                    <a:bodyPr horzOverflow="overflow" lIns="51435" tIns="0" rIns="51435" bIns="0" anchor="ctr"/>
                    <a:lstStyle>
                      <a:lvl1pPr>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0" marR="0" indent="0" algn="ctr" defTabSz="914400" rtl="0" eaLnBrk="1" fontAlgn="base" latinLnBrk="0" hangingPunct="1">
                        <a:lnSpc>
                          <a:spcPct val="100000"/>
                        </a:lnSpc>
                        <a:spcBef>
                          <a:spcPct val="0"/>
                        </a:spcBef>
                        <a:spcAft>
                          <a:spcPct val="0"/>
                        </a:spcAft>
                        <a:buSzPct val="100000"/>
                        <a:buFontTx/>
                        <a:buNone/>
                      </a:pPr>
                      <a:r>
                        <a:rPr kumimoji="0" lang="en-US"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II</a:t>
                      </a:r>
                      <a:r>
                        <a:rPr kumimoji="0" lang="ru-RU"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 ЭТАП</a:t>
                      </a:r>
                    </a:p>
                    <a:p>
                      <a:pPr marL="0" marR="0" indent="0" algn="ctr" defTabSz="914400" rtl="0" eaLnBrk="1" fontAlgn="base" latinLnBrk="0" hangingPunct="1">
                        <a:lnSpc>
                          <a:spcPct val="100000"/>
                        </a:lnSpc>
                        <a:spcBef>
                          <a:spcPct val="0"/>
                        </a:spcBef>
                        <a:spcAft>
                          <a:spcPct val="0"/>
                        </a:spcAft>
                        <a:buSzPct val="100000"/>
                        <a:buFontTx/>
                        <a:buNone/>
                      </a:pPr>
                      <a:r>
                        <a:rPr kumimoji="0" lang="ru-RU"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Генерация идеи</a:t>
                      </a:r>
                    </a:p>
                    <a:p>
                      <a:pPr marL="0" marR="0" indent="0" algn="ctr" defTabSz="914400" rtl="0" eaLnBrk="1" fontAlgn="base" latinLnBrk="0" hangingPunct="1">
                        <a:lnSpc>
                          <a:spcPct val="100000"/>
                        </a:lnSpc>
                        <a:spcBef>
                          <a:spcPct val="0"/>
                        </a:spcBef>
                        <a:spcAft>
                          <a:spcPct val="0"/>
                        </a:spcAft>
                        <a:buSzPct val="100000"/>
                        <a:buFontTx/>
                        <a:buNone/>
                      </a:pPr>
                      <a:r>
                        <a:rPr kumimoji="0" lang="ru-RU"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(апрель–май 2025)</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FDA1"/>
                    </a:solidFill>
                  </a:tcPr>
                </a:tc>
                <a:tc>
                  <a:txBody>
                    <a:bodyPr horzOverflow="overflow" lIns="51435" tIns="0" rIns="51435" bIns="0" anchor="ctr"/>
                    <a:lstStyle>
                      <a:lvl1pPr marL="146050">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146050" marR="0" indent="0" algn="just" defTabSz="914400" rtl="0" eaLnBrk="1" fontAlgn="base" latinLnBrk="0" hangingPunct="1">
                        <a:lnSpc>
                          <a:spcPct val="100000"/>
                        </a:lnSpc>
                        <a:spcBef>
                          <a:spcPct val="0"/>
                        </a:spcBef>
                        <a:spcAft>
                          <a:spcPct val="0"/>
                        </a:spcAft>
                        <a:buSzPct val="100000"/>
                        <a:buFontTx/>
                        <a:buNone/>
                      </a:pPr>
                      <a:r>
                        <a:rPr kumimoji="0" lang="ru-RU" altLang="ru-RU" sz="18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Определение целей и задач проекта, объекта и предмета исследований, механизма реализации задач проекта, построение «дорожной карты» проекта.</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E399"/>
                    </a:solidFill>
                  </a:tcPr>
                </a:tc>
              </a:tr>
              <a:tr h="1405000">
                <a:tc>
                  <a:txBody>
                    <a:bodyPr horzOverflow="overflow" lIns="51435" tIns="0" rIns="51435" bIns="0" anchor="ctr"/>
                    <a:lstStyle>
                      <a:lvl1pPr>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0" marR="0" indent="0" algn="ctr" defTabSz="914400" rtl="0" eaLnBrk="1" fontAlgn="base" latinLnBrk="0" hangingPunct="1">
                        <a:lnSpc>
                          <a:spcPct val="100000"/>
                        </a:lnSpc>
                        <a:spcBef>
                          <a:spcPct val="0"/>
                        </a:spcBef>
                        <a:spcAft>
                          <a:spcPct val="0"/>
                        </a:spcAft>
                        <a:buSzPct val="100000"/>
                        <a:buFontTx/>
                        <a:buNone/>
                      </a:pPr>
                      <a:r>
                        <a:rPr kumimoji="0" lang="en-US"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III</a:t>
                      </a:r>
                      <a:r>
                        <a:rPr kumimoji="0" lang="ru-RU"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 ЭТАП</a:t>
                      </a:r>
                    </a:p>
                    <a:p>
                      <a:pPr marL="0" marR="0" indent="0" algn="ctr" defTabSz="914400" rtl="0" eaLnBrk="1" fontAlgn="base" latinLnBrk="0" hangingPunct="1">
                        <a:lnSpc>
                          <a:spcPct val="100000"/>
                        </a:lnSpc>
                        <a:spcBef>
                          <a:spcPct val="0"/>
                        </a:spcBef>
                        <a:spcAft>
                          <a:spcPct val="0"/>
                        </a:spcAft>
                        <a:buSzPct val="100000"/>
                        <a:buFontTx/>
                        <a:buNone/>
                      </a:pPr>
                      <a:r>
                        <a:rPr kumimoji="0" lang="ru-RU"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Разработка </a:t>
                      </a:r>
                      <a:r>
                        <a:rPr kumimoji="0" lang="ru-RU" altLang="ru-RU" sz="1800" b="1" i="0" u="none" strike="noStrike" cap="none" baseline="0" dirty="0" err="1" smtClean="0">
                          <a:ln>
                            <a:noFill/>
                          </a:ln>
                          <a:solidFill>
                            <a:schemeClr val="tx1"/>
                          </a:solidFill>
                          <a:effectLst/>
                          <a:latin typeface="Times New Roman" pitchFamily="18" charset="0" panose="02020603050405020304"/>
                          <a:cs typeface="Times New Roman" pitchFamily="18" charset="0" panose="02020603050405020304"/>
                        </a:rPr>
                        <a:t>айдентики</a:t>
                      </a:r>
                      <a:endParaRPr kumimoji="0" lang="ru-RU"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endParaRPr>
                    </a:p>
                    <a:p>
                      <a:pPr marL="0" marR="0" indent="0" algn="ctr" defTabSz="914400" rtl="0" eaLnBrk="1" fontAlgn="base" latinLnBrk="0" hangingPunct="1">
                        <a:lnSpc>
                          <a:spcPct val="100000"/>
                        </a:lnSpc>
                        <a:spcBef>
                          <a:spcPct val="0"/>
                        </a:spcBef>
                        <a:spcAft>
                          <a:spcPct val="0"/>
                        </a:spcAft>
                        <a:buSzPct val="100000"/>
                        <a:buFontTx/>
                        <a:buNone/>
                      </a:pPr>
                      <a:r>
                        <a:rPr kumimoji="0" lang="ru-RU"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(апрель-май 2025)</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FDA1"/>
                    </a:solidFill>
                  </a:tcPr>
                </a:tc>
                <a:tc>
                  <a:txBody>
                    <a:bodyPr horzOverflow="overflow" lIns="51435" tIns="0" rIns="51435" bIns="0" anchor="ctr"/>
                    <a:lstStyle>
                      <a:lvl1pPr marL="146050">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146050" marR="0" indent="0" algn="just" defTabSz="914400" rtl="0" eaLnBrk="1" fontAlgn="base" latinLnBrk="0" hangingPunct="1">
                        <a:lnSpc>
                          <a:spcPct val="100000"/>
                        </a:lnSpc>
                        <a:spcBef>
                          <a:spcPct val="0"/>
                        </a:spcBef>
                        <a:spcAft>
                          <a:spcPct val="0"/>
                        </a:spcAft>
                        <a:buSzPct val="100000"/>
                        <a:buFontTx/>
                        <a:buNone/>
                      </a:pPr>
                      <a:r>
                        <a:rPr kumimoji="0" lang="ru-RU" altLang="ru-RU" sz="18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Включает создание визуальных элементов экологического бренда (логотипа, шрифта, цвета, дизайна) и вербальной </a:t>
                      </a:r>
                      <a:r>
                        <a:rPr kumimoji="0" lang="ru-RU" altLang="ru-RU" sz="1800" b="0" i="0" u="none" strike="noStrike" cap="none" baseline="0" dirty="0" err="1" smtClean="0">
                          <a:ln>
                            <a:noFill/>
                          </a:ln>
                          <a:solidFill>
                            <a:schemeClr val="tx1"/>
                          </a:solidFill>
                          <a:effectLst/>
                          <a:latin typeface="Times New Roman" pitchFamily="18" charset="0" panose="02020603050405020304"/>
                          <a:cs typeface="Times New Roman" pitchFamily="18" charset="0" panose="02020603050405020304"/>
                        </a:rPr>
                        <a:t>айдентики</a:t>
                      </a:r>
                      <a:r>
                        <a:rPr kumimoji="0" lang="ru-RU" altLang="ru-RU" sz="18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 (</a:t>
                      </a:r>
                      <a:r>
                        <a:rPr kumimoji="0" lang="ru-RU" altLang="ru-RU" sz="1800" b="0" i="0" u="none" strike="noStrike" cap="none" baseline="0" dirty="0" err="1" smtClean="0">
                          <a:ln>
                            <a:noFill/>
                          </a:ln>
                          <a:solidFill>
                            <a:schemeClr val="tx1"/>
                          </a:solidFill>
                          <a:effectLst/>
                          <a:latin typeface="Times New Roman" pitchFamily="18" charset="0" panose="02020603050405020304"/>
                          <a:cs typeface="Times New Roman" pitchFamily="18" charset="0" panose="02020603050405020304"/>
                        </a:rPr>
                        <a:t>нейминга</a:t>
                      </a:r>
                      <a:r>
                        <a:rPr kumimoji="0" lang="ru-RU" altLang="ru-RU" sz="18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 слогана, миссии).</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E399"/>
                    </a:solidFill>
                  </a:tcPr>
                </a:tc>
              </a:tr>
              <a:tr h="1811283">
                <a:tc>
                  <a:txBody>
                    <a:bodyPr horzOverflow="overflow" lIns="51435" tIns="0" rIns="51435" bIns="0" anchor="ctr"/>
                    <a:lstStyle>
                      <a:lvl1pPr>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0" marR="0" indent="0" algn="ctr" defTabSz="914400" rtl="0" eaLnBrk="1" fontAlgn="base" latinLnBrk="0" hangingPunct="1">
                        <a:lnSpc>
                          <a:spcPct val="100000"/>
                        </a:lnSpc>
                        <a:spcBef>
                          <a:spcPct val="0"/>
                        </a:spcBef>
                        <a:spcAft>
                          <a:spcPct val="0"/>
                        </a:spcAft>
                        <a:buSzPct val="100000"/>
                        <a:buFontTx/>
                        <a:buNone/>
                      </a:pPr>
                      <a:r>
                        <a:rPr kumimoji="0" lang="en-US"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IV</a:t>
                      </a:r>
                      <a:r>
                        <a:rPr kumimoji="0" lang="ru-RU"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 ЭТАП</a:t>
                      </a:r>
                    </a:p>
                    <a:p>
                      <a:pPr marL="0" marR="0" indent="0" algn="ctr" defTabSz="914400" rtl="0" eaLnBrk="1" fontAlgn="base" latinLnBrk="0" hangingPunct="1">
                        <a:lnSpc>
                          <a:spcPct val="100000"/>
                        </a:lnSpc>
                        <a:spcBef>
                          <a:spcPct val="0"/>
                        </a:spcBef>
                        <a:spcAft>
                          <a:spcPct val="0"/>
                        </a:spcAft>
                        <a:buSzPct val="100000"/>
                        <a:buFontTx/>
                        <a:buNone/>
                      </a:pPr>
                      <a:r>
                        <a:rPr kumimoji="0" lang="ru-RU"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Продвижение</a:t>
                      </a:r>
                    </a:p>
                    <a:p>
                      <a:pPr marL="0" marR="0" indent="0" algn="ctr" defTabSz="914400" rtl="0" eaLnBrk="1" fontAlgn="base" latinLnBrk="0" hangingPunct="1">
                        <a:lnSpc>
                          <a:spcPct val="100000"/>
                        </a:lnSpc>
                        <a:spcBef>
                          <a:spcPct val="0"/>
                        </a:spcBef>
                        <a:spcAft>
                          <a:spcPct val="0"/>
                        </a:spcAft>
                        <a:buSzPct val="100000"/>
                        <a:buFontTx/>
                        <a:buNone/>
                      </a:pPr>
                      <a:r>
                        <a:rPr kumimoji="0" lang="ru-RU"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(2025 -2026 годы)</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FDA1"/>
                    </a:solidFill>
                  </a:tcPr>
                </a:tc>
                <a:tc>
                  <a:txBody>
                    <a:bodyPr horzOverflow="overflow" lIns="51435" tIns="0" rIns="51435" bIns="0" anchor="ctr"/>
                    <a:lstStyle>
                      <a:lvl1pPr marL="146050">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146050" marR="0" indent="0" algn="just" defTabSz="914400" rtl="0" eaLnBrk="1" fontAlgn="base" latinLnBrk="0" hangingPunct="1">
                        <a:lnSpc>
                          <a:spcPct val="100000"/>
                        </a:lnSpc>
                        <a:spcBef>
                          <a:spcPct val="20000"/>
                        </a:spcBef>
                        <a:spcAft>
                          <a:spcPct val="0"/>
                        </a:spcAft>
                        <a:buClr>
                          <a:schemeClr val="folHlink"/>
                        </a:buClr>
                        <a:buSzPct val="60000"/>
                        <a:buFont typeface="Wingdings" pitchFamily="2" charset="2" panose="05000000000000000000"/>
                        <a:buNone/>
                      </a:pPr>
                      <a:r>
                        <a:rPr kumimoji="0" lang="ru-RU" altLang="ru-RU" sz="18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Создание </a:t>
                      </a:r>
                      <a:r>
                        <a:rPr kumimoji="0" lang="ru-RU" altLang="ru-RU" sz="1800" b="0" i="0" u="none" strike="noStrike" cap="none" baseline="0" dirty="0" err="1" smtClean="0">
                          <a:ln>
                            <a:noFill/>
                          </a:ln>
                          <a:solidFill>
                            <a:schemeClr val="tx1"/>
                          </a:solidFill>
                          <a:effectLst/>
                          <a:latin typeface="Times New Roman" pitchFamily="18" charset="0" panose="02020603050405020304"/>
                          <a:cs typeface="Times New Roman" pitchFamily="18" charset="0" panose="02020603050405020304"/>
                        </a:rPr>
                        <a:t>стартап</a:t>
                      </a:r>
                      <a:r>
                        <a:rPr kumimoji="0" lang="ru-RU" altLang="ru-RU" sz="18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-проекта </a:t>
                      </a:r>
                      <a:r>
                        <a:rPr kumimoji="0" lang="en-US" altLang="ru-RU" sz="18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Web-</a:t>
                      </a:r>
                      <a:r>
                        <a:rPr kumimoji="0" lang="ru-RU" altLang="ru-RU" sz="18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сайт «</a:t>
                      </a:r>
                      <a:r>
                        <a:rPr kumimoji="0" lang="ru-RU" altLang="ru-RU" sz="18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ЭКО-АДЫГЕЯ</a:t>
                      </a:r>
                      <a:r>
                        <a:rPr kumimoji="0" lang="ru-RU" altLang="ru-RU" sz="18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 так же направление  развития </a:t>
                      </a:r>
                      <a:r>
                        <a:rPr kumimoji="0" lang="ru-RU" altLang="ru-RU" sz="1800" b="1" i="0" u="none" strike="noStrike" cap="none" baseline="0" dirty="0" err="1" smtClean="0">
                          <a:ln>
                            <a:noFill/>
                          </a:ln>
                          <a:solidFill>
                            <a:schemeClr val="tx1"/>
                          </a:solidFill>
                          <a:effectLst/>
                          <a:latin typeface="Times New Roman" pitchFamily="18" charset="0" panose="02020603050405020304"/>
                          <a:cs typeface="Times New Roman" pitchFamily="18" charset="0" panose="02020603050405020304"/>
                        </a:rPr>
                        <a:t>экорегиона</a:t>
                      </a:r>
                      <a:r>
                        <a:rPr kumimoji="0" lang="ru-RU" altLang="ru-RU" sz="18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 затрагивает традиционные средств продвижения: реклама в  социальных сетях, организация и проведение PR-мероприятий (круглых столов, конференций и др.)</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E399"/>
                    </a:solidFill>
                  </a:tcPr>
                </a:tc>
              </a:tr>
            </a:tbl>
          </a:graphicData>
        </a:graphic>
      </p:graphicFrame>
      <p:sp>
        <p:nvSpPr>
          <p:cNvPr id="4" name="Google Shape;79;p17"/>
          <p:cNvSpPr txBox="1"/>
          <p:nvPr/>
        </p:nvSpPr>
        <p:spPr>
          <a:xfrm>
            <a:off x="0" y="0"/>
            <a:ext cx="1555423" cy="572700"/>
          </a:xfrm>
          <a:prstGeom prst="rect">
            <a:avLst/>
          </a:prstGeom>
        </p:spPr>
        <p:txBody>
          <a:bodyPr wrap="square" lIns="91425" tIns="91425" rIns="91425" bIns="91425" anchor="t">
            <a:normAutofit fontScale="97500"/>
          </a:bodyPr>
          <a:lstStyle>
            <a:lvl1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1pPr>
            <a:lvl2pPr marR="0" lvl="1"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2pPr>
            <a:lvl3pPr marR="0" lvl="2"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3pPr>
            <a:lvl4pPr marR="0" lvl="3"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4pPr>
            <a:lvl5pPr marR="0" lvl="4"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5pPr>
            <a:lvl6pPr marR="0" lvl="5"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6pPr>
            <a:lvl7pPr marR="0" lvl="6"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7pPr>
            <a:lvl8pPr marR="0" lvl="7"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8pPr>
            <a:lvl9pPr marR="0" lvl="8"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9pPr>
          </a:lstStyle>
          <a:p>
            <a:r>
              <a:rPr lang="ru-RU" dirty="0" smtClean="0">
                <a:solidFill>
                  <a:srgbClr val="FF0000"/>
                </a:solidFill>
              </a:rPr>
              <a:t>Решение</a:t>
            </a:r>
            <a:endParaRPr lang="ru-RU"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EditPoints="1" noChangeArrowheads="1"/>
          </p:cNvSpPr>
          <p:nvPr>
            <p:ph type="title" idx="4294967295"/>
          </p:nvPr>
        </p:nvSpPr>
        <p:spPr bwMode="auto">
          <a:xfrm>
            <a:off x="1943100" y="69056"/>
            <a:ext cx="5844779" cy="628650"/>
          </a:xfrm>
          <a:prstGeom prst="rect">
            <a:avLst/>
          </a:prstGeom>
          <a:noFill/>
        </p:spPr>
        <p:txBody>
          <a:bodyPr anchor="b"/>
          <a:lstStyle/>
          <a:p>
            <a:pPr algn="ctr" eaLnBrk="1" hangingPunct="1"/>
            <a:r>
              <a:rPr lang="ru-RU" altLang="ru-RU" sz="2400">
                <a:solidFill>
                  <a:srgbClr val="00B050"/>
                </a:solidFill>
                <a:latin typeface="Times New Roman" pitchFamily="18" charset="0" panose="02020603050405020304"/>
                <a:cs typeface="Times New Roman" pitchFamily="18" charset="0" panose="02020603050405020304"/>
              </a:rPr>
              <a:t>Календарный план реализации проекта</a:t>
            </a:r>
          </a:p>
        </p:txBody>
      </p:sp>
      <p:sp>
        <p:nvSpPr>
          <p:cNvPr id="13315" name="TextBox 3"/>
          <p:cNvSpPr txBox="1">
            <a:spLocks noChangeArrowheads="1"/>
          </p:cNvSpPr>
          <p:nvPr/>
        </p:nvSpPr>
        <p:spPr bwMode="auto">
          <a:xfrm>
            <a:off x="480767" y="928688"/>
            <a:ext cx="8295588" cy="369332"/>
          </a:xfrm>
          <a:prstGeom prst="rect">
            <a:avLst/>
          </a:prstGeom>
          <a:noFill/>
          <a:ln w="25400">
            <a:solidFill>
              <a:srgbClr val="00B050"/>
            </a:solidFill>
            <a:miter lim="800000"/>
          </a:ln>
        </p:spPr>
        <p:txBody>
          <a:bodyPr wrap="square">
            <a:spAutoFit/>
          </a:bodyPr>
          <a:lstStyle>
            <a:lvl1pPr indent="179388">
              <a:defRPr>
                <a:solidFill>
                  <a:schemeClr val="tx1"/>
                </a:solidFill>
                <a:latin typeface="Tahoma" pitchFamily="34" charset="0" panose="020B0604030504040204"/>
                <a:cs typeface="Arial" pitchFamily="34" charset="0" panose="020B0604020202020204"/>
              </a:defRPr>
            </a:lvl1pPr>
            <a:lvl2pPr marL="742950" indent="-285750">
              <a:defRPr>
                <a:solidFill>
                  <a:schemeClr val="tx1"/>
                </a:solidFill>
                <a:latin typeface="Tahoma" pitchFamily="34" charset="0" panose="020B0604030504040204"/>
                <a:cs typeface="Arial" pitchFamily="34" charset="0" panose="020B0604020202020204"/>
              </a:defRPr>
            </a:lvl2pPr>
            <a:lvl3pPr marL="1143000" indent="-228600">
              <a:defRPr>
                <a:solidFill>
                  <a:schemeClr val="tx1"/>
                </a:solidFill>
                <a:latin typeface="Tahoma" pitchFamily="34" charset="0" panose="020B0604030504040204"/>
                <a:cs typeface="Arial" pitchFamily="34" charset="0" panose="020B0604020202020204"/>
              </a:defRPr>
            </a:lvl3pPr>
            <a:lvl4pPr marL="1600200" indent="-228600">
              <a:defRPr>
                <a:solidFill>
                  <a:schemeClr val="tx1"/>
                </a:solidFill>
                <a:latin typeface="Tahoma" pitchFamily="34" charset="0" panose="020B0604030504040204"/>
                <a:cs typeface="Arial" pitchFamily="34" charset="0" panose="020B0604020202020204"/>
              </a:defRPr>
            </a:lvl4pPr>
            <a:lvl5pPr marL="2057400" indent="-228600">
              <a:defRPr>
                <a:solidFill>
                  <a:schemeClr val="tx1"/>
                </a:solidFill>
                <a:latin typeface="Tahoma" pitchFamily="34" charset="0" panose="020B0604030504040204"/>
                <a:cs typeface="Arial" pitchFamily="34" charset="0" panose="020B0604020202020204"/>
              </a:defRPr>
            </a:lvl5pPr>
            <a:lvl6pPr marL="25146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6pPr>
            <a:lvl7pPr marL="29718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7pPr>
            <a:lvl8pPr marL="34290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8pPr>
            <a:lvl9pPr marL="38862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9pPr>
          </a:lstStyle>
          <a:p>
            <a:pPr algn="ctr"/>
            <a:r>
              <a:rPr lang="en-US" altLang="ru-RU" sz="1800">
                <a:latin typeface="Times New Roman" pitchFamily="18" charset="0" panose="02020603050405020304"/>
                <a:cs typeface="Times New Roman" pitchFamily="18" charset="0" panose="02020603050405020304"/>
              </a:rPr>
              <a:t>Web-</a:t>
            </a:r>
            <a:r>
              <a:rPr lang="ru-RU" altLang="ru-RU" sz="1800">
                <a:latin typeface="Times New Roman" pitchFamily="18" charset="0" panose="02020603050405020304"/>
                <a:cs typeface="Times New Roman" pitchFamily="18" charset="0" panose="02020603050405020304"/>
              </a:rPr>
              <a:t>сайт «</a:t>
            </a:r>
            <a:r>
              <a:rPr lang="ru-RU" altLang="ru-RU" sz="1800" b="1">
                <a:latin typeface="Times New Roman" pitchFamily="18" charset="0" panose="02020603050405020304"/>
                <a:cs typeface="Times New Roman" pitchFamily="18" charset="0" panose="02020603050405020304"/>
              </a:rPr>
              <a:t>ЭКО-АДЫГЕЯ</a:t>
            </a:r>
            <a:r>
              <a:rPr lang="ru-RU" altLang="ru-RU" sz="1800">
                <a:latin typeface="Times New Roman" pitchFamily="18" charset="0" panose="02020603050405020304"/>
                <a:cs typeface="Times New Roman" pitchFamily="18" charset="0" panose="02020603050405020304"/>
              </a:rPr>
              <a:t>»</a:t>
            </a:r>
          </a:p>
        </p:txBody>
      </p:sp>
      <p:sp>
        <p:nvSpPr>
          <p:cNvPr id="13316" name="TextBox 3"/>
          <p:cNvSpPr txBox="1">
            <a:spLocks noChangeArrowheads="1"/>
          </p:cNvSpPr>
          <p:nvPr/>
        </p:nvSpPr>
        <p:spPr bwMode="auto">
          <a:xfrm>
            <a:off x="480767" y="1494740"/>
            <a:ext cx="3233983" cy="3016210"/>
          </a:xfrm>
          <a:prstGeom prst="rect">
            <a:avLst/>
          </a:prstGeom>
          <a:noFill/>
          <a:ln w="25400">
            <a:solidFill>
              <a:srgbClr val="00B050"/>
            </a:solidFill>
            <a:miter lim="800000"/>
          </a:ln>
        </p:spPr>
        <p:txBody>
          <a:bodyPr wrap="square">
            <a:spAutoFit/>
          </a:bodyPr>
          <a:lstStyle>
            <a:lvl1pPr defTabSz="622300">
              <a:defRPr>
                <a:solidFill>
                  <a:schemeClr val="tx1"/>
                </a:solidFill>
                <a:latin typeface="Tahoma" pitchFamily="34" charset="0" panose="020B0604030504040204"/>
                <a:cs typeface="Arial" pitchFamily="34" charset="0" panose="020B0604020202020204"/>
              </a:defRPr>
            </a:lvl1pPr>
            <a:lvl2pPr marL="742950" indent="-285750" defTabSz="622300">
              <a:defRPr>
                <a:solidFill>
                  <a:schemeClr val="tx1"/>
                </a:solidFill>
                <a:latin typeface="Tahoma" pitchFamily="34" charset="0" panose="020B0604030504040204"/>
                <a:cs typeface="Arial" pitchFamily="34" charset="0" panose="020B0604020202020204"/>
              </a:defRPr>
            </a:lvl2pPr>
            <a:lvl3pPr marL="1143000" indent="-228600" defTabSz="622300">
              <a:defRPr>
                <a:solidFill>
                  <a:schemeClr val="tx1"/>
                </a:solidFill>
                <a:latin typeface="Tahoma" pitchFamily="34" charset="0" panose="020B0604030504040204"/>
                <a:cs typeface="Arial" pitchFamily="34" charset="0" panose="020B0604020202020204"/>
              </a:defRPr>
            </a:lvl3pPr>
            <a:lvl4pPr marL="1600200" indent="-228600" defTabSz="622300">
              <a:defRPr>
                <a:solidFill>
                  <a:schemeClr val="tx1"/>
                </a:solidFill>
                <a:latin typeface="Tahoma" pitchFamily="34" charset="0" panose="020B0604030504040204"/>
                <a:cs typeface="Arial" pitchFamily="34" charset="0" panose="020B0604020202020204"/>
              </a:defRPr>
            </a:lvl4pPr>
            <a:lvl5pPr marL="2057400" indent="-228600" defTabSz="622300">
              <a:defRPr>
                <a:solidFill>
                  <a:schemeClr val="tx1"/>
                </a:solidFill>
                <a:latin typeface="Tahoma" pitchFamily="34" charset="0" panose="020B0604030504040204"/>
                <a:cs typeface="Arial" pitchFamily="34" charset="0" panose="020B0604020202020204"/>
              </a:defRPr>
            </a:lvl5pPr>
            <a:lvl6pPr marL="25146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6pPr>
            <a:lvl7pPr marL="29718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7pPr>
            <a:lvl8pPr marL="34290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8pPr>
            <a:lvl9pPr marL="38862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9pPr>
          </a:lstStyle>
          <a:p>
            <a:pPr algn="just">
              <a:buClr>
                <a:schemeClr val="folHlink"/>
              </a:buClr>
              <a:buSzPct val="60000"/>
              <a:buFont typeface="Wingdings" pitchFamily="2" charset="2" panose="05000000000000000000"/>
              <a:buNone/>
            </a:pPr>
            <a:r>
              <a:rPr lang="ru-RU" altLang="ru-RU" sz="1900" dirty="0">
                <a:latin typeface="Times New Roman" pitchFamily="18" charset="0" panose="02020603050405020304"/>
                <a:cs typeface="Times New Roman" pitchFamily="18" charset="0" panose="02020603050405020304"/>
              </a:rPr>
              <a:t>Создание</a:t>
            </a:r>
            <a:r>
              <a:rPr lang="ru-RU" altLang="ru-RU" sz="1900" b="1" dirty="0">
                <a:latin typeface="Times New Roman" pitchFamily="18" charset="0" panose="02020603050405020304"/>
                <a:cs typeface="Times New Roman" pitchFamily="18" charset="0" panose="02020603050405020304"/>
              </a:rPr>
              <a:t> базы знаний </a:t>
            </a:r>
            <a:r>
              <a:rPr lang="ru-RU" altLang="ru-RU" sz="1900" dirty="0">
                <a:latin typeface="Times New Roman" pitchFamily="18" charset="0" panose="02020603050405020304"/>
                <a:cs typeface="Times New Roman" pitchFamily="18" charset="0" panose="02020603050405020304"/>
              </a:rPr>
              <a:t>(БЗ):</a:t>
            </a:r>
          </a:p>
          <a:p>
            <a:pPr algn="just">
              <a:buClr>
                <a:schemeClr val="folHlink"/>
              </a:buClr>
              <a:buSzPct val="60000"/>
              <a:buFont typeface="Wingdings" pitchFamily="2" charset="2" panose="05000000000000000000"/>
              <a:buNone/>
            </a:pPr>
            <a:r>
              <a:rPr lang="ru-RU" altLang="ru-RU" sz="1900" dirty="0">
                <a:latin typeface="Times New Roman" pitchFamily="18" charset="0" panose="02020603050405020304"/>
                <a:cs typeface="Times New Roman" pitchFamily="18" charset="0" panose="02020603050405020304"/>
              </a:rPr>
              <a:t>нормативно-правовые акты (указы, распоряжения, постановления, программы), которые регулируют экологическую, природоохранную, инновационную, инвестиционную деятельность.</a:t>
            </a:r>
          </a:p>
        </p:txBody>
      </p:sp>
      <p:sp>
        <p:nvSpPr>
          <p:cNvPr id="13317" name="TextBox 3"/>
          <p:cNvSpPr txBox="1">
            <a:spLocks noChangeArrowheads="1"/>
          </p:cNvSpPr>
          <p:nvPr/>
        </p:nvSpPr>
        <p:spPr bwMode="auto">
          <a:xfrm>
            <a:off x="3829051" y="1485312"/>
            <a:ext cx="4947304" cy="341632"/>
          </a:xfrm>
          <a:prstGeom prst="rect">
            <a:avLst/>
          </a:prstGeom>
          <a:noFill/>
          <a:ln w="25400">
            <a:solidFill>
              <a:srgbClr val="00B050"/>
            </a:solidFill>
            <a:miter lim="800000"/>
          </a:ln>
        </p:spPr>
        <p:txBody>
          <a:bodyPr wrap="square">
            <a:spAutoFit/>
          </a:bodyPr>
          <a:lstStyle>
            <a:lvl1pPr defTabSz="622300">
              <a:defRPr>
                <a:solidFill>
                  <a:schemeClr val="tx1"/>
                </a:solidFill>
                <a:latin typeface="Tahoma" pitchFamily="34" charset="0" panose="020B0604030504040204"/>
                <a:cs typeface="Arial" pitchFamily="34" charset="0" panose="020B0604020202020204"/>
              </a:defRPr>
            </a:lvl1pPr>
            <a:lvl2pPr marL="742950" indent="-285750" defTabSz="622300">
              <a:defRPr>
                <a:solidFill>
                  <a:schemeClr val="tx1"/>
                </a:solidFill>
                <a:latin typeface="Tahoma" pitchFamily="34" charset="0" panose="020B0604030504040204"/>
                <a:cs typeface="Arial" pitchFamily="34" charset="0" panose="020B0604020202020204"/>
              </a:defRPr>
            </a:lvl2pPr>
            <a:lvl3pPr marL="1143000" indent="-228600" defTabSz="622300">
              <a:defRPr>
                <a:solidFill>
                  <a:schemeClr val="tx1"/>
                </a:solidFill>
                <a:latin typeface="Tahoma" pitchFamily="34" charset="0" panose="020B0604030504040204"/>
                <a:cs typeface="Arial" pitchFamily="34" charset="0" panose="020B0604020202020204"/>
              </a:defRPr>
            </a:lvl3pPr>
            <a:lvl4pPr marL="1600200" indent="-228600" defTabSz="622300">
              <a:defRPr>
                <a:solidFill>
                  <a:schemeClr val="tx1"/>
                </a:solidFill>
                <a:latin typeface="Tahoma" pitchFamily="34" charset="0" panose="020B0604030504040204"/>
                <a:cs typeface="Arial" pitchFamily="34" charset="0" panose="020B0604020202020204"/>
              </a:defRPr>
            </a:lvl4pPr>
            <a:lvl5pPr marL="2057400" indent="-228600" defTabSz="622300">
              <a:defRPr>
                <a:solidFill>
                  <a:schemeClr val="tx1"/>
                </a:solidFill>
                <a:latin typeface="Tahoma" pitchFamily="34" charset="0" panose="020B0604030504040204"/>
                <a:cs typeface="Arial" pitchFamily="34" charset="0" panose="020B0604020202020204"/>
              </a:defRPr>
            </a:lvl5pPr>
            <a:lvl6pPr marL="25146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6pPr>
            <a:lvl7pPr marL="29718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7pPr>
            <a:lvl8pPr marL="34290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8pPr>
            <a:lvl9pPr marL="38862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9pPr>
          </a:lstStyle>
          <a:p>
            <a:pPr algn="just">
              <a:lnSpc>
                <a:spcPct val="90000"/>
              </a:lnSpc>
              <a:spcAft>
                <a:spcPct val="35000"/>
              </a:spcAft>
              <a:buClr>
                <a:schemeClr val="folHlink"/>
              </a:buClr>
              <a:buSzPct val="60000"/>
              <a:buFont typeface="Wingdings" pitchFamily="2" charset="2" panose="05000000000000000000"/>
              <a:buNone/>
            </a:pPr>
            <a:r>
              <a:rPr lang="ru-RU" altLang="ru-RU" sz="1800">
                <a:latin typeface="Times New Roman" pitchFamily="18" charset="0" panose="02020603050405020304"/>
                <a:cs typeface="Times New Roman" pitchFamily="18" charset="0" panose="02020603050405020304"/>
              </a:rPr>
              <a:t>Создание </a:t>
            </a:r>
            <a:r>
              <a:rPr lang="ru-RU" altLang="ru-RU" sz="1800" b="1">
                <a:latin typeface="Times New Roman" pitchFamily="18" charset="0" panose="02020603050405020304"/>
                <a:cs typeface="Times New Roman" pitchFamily="18" charset="0" panose="02020603050405020304"/>
              </a:rPr>
              <a:t>базы данных </a:t>
            </a:r>
            <a:r>
              <a:rPr lang="ru-RU" altLang="ru-RU" sz="1800">
                <a:latin typeface="Times New Roman" pitchFamily="18" charset="0" panose="02020603050405020304"/>
                <a:cs typeface="Times New Roman" pitchFamily="18" charset="0" panose="02020603050405020304"/>
              </a:rPr>
              <a:t>(БД):</a:t>
            </a:r>
          </a:p>
        </p:txBody>
      </p:sp>
      <p:sp>
        <p:nvSpPr>
          <p:cNvPr id="13318" name="TextBox 3"/>
          <p:cNvSpPr txBox="1">
            <a:spLocks noChangeArrowheads="1"/>
          </p:cNvSpPr>
          <p:nvPr/>
        </p:nvSpPr>
        <p:spPr bwMode="auto">
          <a:xfrm>
            <a:off x="3829050" y="1970205"/>
            <a:ext cx="4947305" cy="840230"/>
          </a:xfrm>
          <a:prstGeom prst="rect">
            <a:avLst/>
          </a:prstGeom>
          <a:noFill/>
          <a:ln w="25400">
            <a:solidFill>
              <a:srgbClr val="00B050"/>
            </a:solidFill>
            <a:miter lim="800000"/>
          </a:ln>
        </p:spPr>
        <p:txBody>
          <a:bodyPr wrap="square">
            <a:spAutoFit/>
          </a:bodyPr>
          <a:lstStyle>
            <a:lvl1pPr defTabSz="622300">
              <a:defRPr>
                <a:solidFill>
                  <a:schemeClr val="tx1"/>
                </a:solidFill>
                <a:latin typeface="Tahoma" pitchFamily="34" charset="0" panose="020B0604030504040204"/>
                <a:cs typeface="Arial" pitchFamily="34" charset="0" panose="020B0604020202020204"/>
              </a:defRPr>
            </a:lvl1pPr>
            <a:lvl2pPr marL="742950" indent="-285750" defTabSz="622300">
              <a:defRPr>
                <a:solidFill>
                  <a:schemeClr val="tx1"/>
                </a:solidFill>
                <a:latin typeface="Tahoma" pitchFamily="34" charset="0" panose="020B0604030504040204"/>
                <a:cs typeface="Arial" pitchFamily="34" charset="0" panose="020B0604020202020204"/>
              </a:defRPr>
            </a:lvl2pPr>
            <a:lvl3pPr marL="1143000" indent="-228600" defTabSz="622300">
              <a:defRPr>
                <a:solidFill>
                  <a:schemeClr val="tx1"/>
                </a:solidFill>
                <a:latin typeface="Tahoma" pitchFamily="34" charset="0" panose="020B0604030504040204"/>
                <a:cs typeface="Arial" pitchFamily="34" charset="0" panose="020B0604020202020204"/>
              </a:defRPr>
            </a:lvl3pPr>
            <a:lvl4pPr marL="1600200" indent="-228600" defTabSz="622300">
              <a:defRPr>
                <a:solidFill>
                  <a:schemeClr val="tx1"/>
                </a:solidFill>
                <a:latin typeface="Tahoma" pitchFamily="34" charset="0" panose="020B0604030504040204"/>
                <a:cs typeface="Arial" pitchFamily="34" charset="0" panose="020B0604020202020204"/>
              </a:defRPr>
            </a:lvl4pPr>
            <a:lvl5pPr marL="2057400" indent="-228600" defTabSz="622300">
              <a:defRPr>
                <a:solidFill>
                  <a:schemeClr val="tx1"/>
                </a:solidFill>
                <a:latin typeface="Tahoma" pitchFamily="34" charset="0" panose="020B0604030504040204"/>
                <a:cs typeface="Arial" pitchFamily="34" charset="0" panose="020B0604020202020204"/>
              </a:defRPr>
            </a:lvl5pPr>
            <a:lvl6pPr marL="25146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6pPr>
            <a:lvl7pPr marL="29718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7pPr>
            <a:lvl8pPr marL="34290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8pPr>
            <a:lvl9pPr marL="38862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9pPr>
          </a:lstStyle>
          <a:p>
            <a:pPr algn="just">
              <a:lnSpc>
                <a:spcPct val="90000"/>
              </a:lnSpc>
              <a:spcAft>
                <a:spcPct val="35000"/>
              </a:spcAft>
              <a:buClr>
                <a:schemeClr val="folHlink"/>
              </a:buClr>
              <a:buSzPct val="60000"/>
              <a:buFont typeface="Wingdings" pitchFamily="2" charset="2" panose="05000000000000000000"/>
              <a:buNone/>
            </a:pPr>
            <a:r>
              <a:rPr lang="ru-RU" altLang="ru-RU" sz="1800">
                <a:latin typeface="Times New Roman" pitchFamily="18" charset="0" panose="02020603050405020304"/>
                <a:cs typeface="Times New Roman" pitchFamily="18" charset="0" panose="02020603050405020304"/>
              </a:rPr>
              <a:t>- сбор и систематизация материалов (качество водных, почвенно-земельных ресурсов и т.д.), проведение экологических исследований; </a:t>
            </a:r>
          </a:p>
        </p:txBody>
      </p:sp>
      <p:sp>
        <p:nvSpPr>
          <p:cNvPr id="13319" name="TextBox 3"/>
          <p:cNvSpPr txBox="1">
            <a:spLocks noChangeArrowheads="1"/>
          </p:cNvSpPr>
          <p:nvPr/>
        </p:nvSpPr>
        <p:spPr bwMode="auto">
          <a:xfrm>
            <a:off x="3829050" y="3028950"/>
            <a:ext cx="4947305" cy="1089529"/>
          </a:xfrm>
          <a:prstGeom prst="rect">
            <a:avLst/>
          </a:prstGeom>
          <a:noFill/>
          <a:ln w="25400">
            <a:solidFill>
              <a:srgbClr val="00B050"/>
            </a:solidFill>
            <a:miter lim="800000"/>
          </a:ln>
        </p:spPr>
        <p:txBody>
          <a:bodyPr wrap="square">
            <a:spAutoFit/>
          </a:bodyPr>
          <a:lstStyle>
            <a:lvl1pPr defTabSz="622300">
              <a:defRPr>
                <a:solidFill>
                  <a:schemeClr val="tx1"/>
                </a:solidFill>
                <a:latin typeface="Tahoma" pitchFamily="34" charset="0" panose="020B0604030504040204"/>
                <a:cs typeface="Arial" pitchFamily="34" charset="0" panose="020B0604020202020204"/>
              </a:defRPr>
            </a:lvl1pPr>
            <a:lvl2pPr marL="742950" indent="-285750" defTabSz="622300">
              <a:defRPr>
                <a:solidFill>
                  <a:schemeClr val="tx1"/>
                </a:solidFill>
                <a:latin typeface="Tahoma" pitchFamily="34" charset="0" panose="020B0604030504040204"/>
                <a:cs typeface="Arial" pitchFamily="34" charset="0" panose="020B0604020202020204"/>
              </a:defRPr>
            </a:lvl2pPr>
            <a:lvl3pPr marL="1143000" indent="-228600" defTabSz="622300">
              <a:defRPr>
                <a:solidFill>
                  <a:schemeClr val="tx1"/>
                </a:solidFill>
                <a:latin typeface="Tahoma" pitchFamily="34" charset="0" panose="020B0604030504040204"/>
                <a:cs typeface="Arial" pitchFamily="34" charset="0" panose="020B0604020202020204"/>
              </a:defRPr>
            </a:lvl3pPr>
            <a:lvl4pPr marL="1600200" indent="-228600" defTabSz="622300">
              <a:defRPr>
                <a:solidFill>
                  <a:schemeClr val="tx1"/>
                </a:solidFill>
                <a:latin typeface="Tahoma" pitchFamily="34" charset="0" panose="020B0604030504040204"/>
                <a:cs typeface="Arial" pitchFamily="34" charset="0" panose="020B0604020202020204"/>
              </a:defRPr>
            </a:lvl4pPr>
            <a:lvl5pPr marL="2057400" indent="-228600" defTabSz="622300">
              <a:defRPr>
                <a:solidFill>
                  <a:schemeClr val="tx1"/>
                </a:solidFill>
                <a:latin typeface="Tahoma" pitchFamily="34" charset="0" panose="020B0604030504040204"/>
                <a:cs typeface="Arial" pitchFamily="34" charset="0" panose="020B0604020202020204"/>
              </a:defRPr>
            </a:lvl5pPr>
            <a:lvl6pPr marL="25146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6pPr>
            <a:lvl7pPr marL="29718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7pPr>
            <a:lvl8pPr marL="34290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8pPr>
            <a:lvl9pPr marL="38862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9pPr>
          </a:lstStyle>
          <a:p>
            <a:pPr algn="just">
              <a:lnSpc>
                <a:spcPct val="90000"/>
              </a:lnSpc>
              <a:spcAft>
                <a:spcPct val="35000"/>
              </a:spcAft>
              <a:buClr>
                <a:schemeClr val="folHlink"/>
              </a:buClr>
              <a:buSzPct val="60000"/>
              <a:buFont typeface="Wingdings" pitchFamily="2" charset="2" panose="05000000000000000000"/>
              <a:buNone/>
            </a:pPr>
            <a:r>
              <a:rPr lang="ru-RU" altLang="ru-RU" sz="1800">
                <a:latin typeface="Times New Roman" pitchFamily="18" charset="0" panose="02020603050405020304"/>
                <a:cs typeface="Times New Roman" pitchFamily="18" charset="0" panose="02020603050405020304"/>
              </a:rPr>
              <a:t>- классификация и публикация собранных материалов (развитие экотуризма, сельского хозяйства, транспортной инфраструктуры, логистики и т.д.);</a:t>
            </a:r>
          </a:p>
        </p:txBody>
      </p:sp>
      <p:sp>
        <p:nvSpPr>
          <p:cNvPr id="13320" name="TextBox 3"/>
          <p:cNvSpPr txBox="1">
            <a:spLocks noChangeArrowheads="1"/>
          </p:cNvSpPr>
          <p:nvPr/>
        </p:nvSpPr>
        <p:spPr bwMode="auto">
          <a:xfrm>
            <a:off x="3829049" y="4307583"/>
            <a:ext cx="4947305" cy="341632"/>
          </a:xfrm>
          <a:prstGeom prst="rect">
            <a:avLst/>
          </a:prstGeom>
          <a:noFill/>
          <a:ln w="25400">
            <a:solidFill>
              <a:srgbClr val="00B050"/>
            </a:solidFill>
            <a:miter lim="800000"/>
          </a:ln>
        </p:spPr>
        <p:txBody>
          <a:bodyPr wrap="square">
            <a:spAutoFit/>
          </a:bodyPr>
          <a:lstStyle>
            <a:lvl1pPr defTabSz="622300">
              <a:defRPr>
                <a:solidFill>
                  <a:schemeClr val="tx1"/>
                </a:solidFill>
                <a:latin typeface="Tahoma" pitchFamily="34" charset="0" panose="020B0604030504040204"/>
                <a:cs typeface="Arial" pitchFamily="34" charset="0" panose="020B0604020202020204"/>
              </a:defRPr>
            </a:lvl1pPr>
            <a:lvl2pPr marL="742950" indent="-285750" defTabSz="622300">
              <a:defRPr>
                <a:solidFill>
                  <a:schemeClr val="tx1"/>
                </a:solidFill>
                <a:latin typeface="Tahoma" pitchFamily="34" charset="0" panose="020B0604030504040204"/>
                <a:cs typeface="Arial" pitchFamily="34" charset="0" panose="020B0604020202020204"/>
              </a:defRPr>
            </a:lvl2pPr>
            <a:lvl3pPr marL="1143000" indent="-228600" defTabSz="622300">
              <a:defRPr>
                <a:solidFill>
                  <a:schemeClr val="tx1"/>
                </a:solidFill>
                <a:latin typeface="Tahoma" pitchFamily="34" charset="0" panose="020B0604030504040204"/>
                <a:cs typeface="Arial" pitchFamily="34" charset="0" panose="020B0604020202020204"/>
              </a:defRPr>
            </a:lvl3pPr>
            <a:lvl4pPr marL="1600200" indent="-228600" defTabSz="622300">
              <a:defRPr>
                <a:solidFill>
                  <a:schemeClr val="tx1"/>
                </a:solidFill>
                <a:latin typeface="Tahoma" pitchFamily="34" charset="0" panose="020B0604030504040204"/>
                <a:cs typeface="Arial" pitchFamily="34" charset="0" panose="020B0604020202020204"/>
              </a:defRPr>
            </a:lvl4pPr>
            <a:lvl5pPr marL="2057400" indent="-228600" defTabSz="622300">
              <a:defRPr>
                <a:solidFill>
                  <a:schemeClr val="tx1"/>
                </a:solidFill>
                <a:latin typeface="Tahoma" pitchFamily="34" charset="0" panose="020B0604030504040204"/>
                <a:cs typeface="Arial" pitchFamily="34" charset="0" panose="020B0604020202020204"/>
              </a:defRPr>
            </a:lvl5pPr>
            <a:lvl6pPr marL="25146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6pPr>
            <a:lvl7pPr marL="29718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7pPr>
            <a:lvl8pPr marL="34290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8pPr>
            <a:lvl9pPr marL="3886200" indent="-228600" defTabSz="6223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9pPr>
          </a:lstStyle>
          <a:p>
            <a:pPr algn="just">
              <a:lnSpc>
                <a:spcPct val="90000"/>
              </a:lnSpc>
              <a:spcAft>
                <a:spcPct val="35000"/>
              </a:spcAft>
              <a:buClr>
                <a:schemeClr val="folHlink"/>
              </a:buClr>
              <a:buSzPct val="60000"/>
              <a:buFont typeface="Wingdings" pitchFamily="2" charset="2" panose="05000000000000000000"/>
              <a:buNone/>
            </a:pPr>
            <a:r>
              <a:rPr lang="ru-RU" altLang="ru-RU" sz="1800">
                <a:latin typeface="Times New Roman" pitchFamily="18" charset="0" panose="02020603050405020304"/>
                <a:cs typeface="Times New Roman" pitchFamily="18" charset="0" panose="02020603050405020304"/>
              </a:rPr>
              <a:t>- постоянное пополнение материалов на сайте.</a:t>
            </a:r>
          </a:p>
        </p:txBody>
      </p:sp>
      <p:sp>
        <p:nvSpPr>
          <p:cNvPr id="13321" name="Стрелка вниз 14"/>
          <p:cNvSpPr>
            <a:spLocks noChangeArrowheads="1"/>
          </p:cNvSpPr>
          <p:nvPr/>
        </p:nvSpPr>
        <p:spPr bwMode="auto">
          <a:xfrm>
            <a:off x="2097758" y="1298972"/>
            <a:ext cx="89261" cy="148632"/>
          </a:xfrm>
          <a:prstGeom prst="downArrow">
            <a:avLst>
              <a:gd name="adj1" fmla="val 50000"/>
              <a:gd name="adj2" fmla="val 50001"/>
            </a:avLst>
          </a:prstGeom>
          <a:solidFill>
            <a:srgbClr val="92D050"/>
          </a:solidFill>
          <a:ln w="12700" algn="ctr">
            <a:solidFill>
              <a:srgbClr val="00A77A"/>
            </a:solidFill>
            <a:miter lim="800000"/>
          </a:ln>
        </p:spPr>
        <p:txBody>
          <a:bodyPr anchor="ctr"/>
          <a:lstStyle>
            <a:lvl1pPr>
              <a:defRPr>
                <a:solidFill>
                  <a:schemeClr val="tx1"/>
                </a:solidFill>
                <a:latin typeface="Tahoma" pitchFamily="34" charset="0" panose="020B0604030504040204"/>
                <a:cs typeface="Arial" pitchFamily="34" charset="0" panose="020B0604020202020204"/>
              </a:defRPr>
            </a:lvl1pPr>
            <a:lvl2pPr marL="742950" indent="-285750">
              <a:defRPr>
                <a:solidFill>
                  <a:schemeClr val="tx1"/>
                </a:solidFill>
                <a:latin typeface="Tahoma" pitchFamily="34" charset="0" panose="020B0604030504040204"/>
                <a:cs typeface="Arial" pitchFamily="34" charset="0" panose="020B0604020202020204"/>
              </a:defRPr>
            </a:lvl2pPr>
            <a:lvl3pPr marL="1143000" indent="-228600">
              <a:defRPr>
                <a:solidFill>
                  <a:schemeClr val="tx1"/>
                </a:solidFill>
                <a:latin typeface="Tahoma" pitchFamily="34" charset="0" panose="020B0604030504040204"/>
                <a:cs typeface="Arial" pitchFamily="34" charset="0" panose="020B0604020202020204"/>
              </a:defRPr>
            </a:lvl3pPr>
            <a:lvl4pPr marL="1600200" indent="-228600">
              <a:defRPr>
                <a:solidFill>
                  <a:schemeClr val="tx1"/>
                </a:solidFill>
                <a:latin typeface="Tahoma" pitchFamily="34" charset="0" panose="020B0604030504040204"/>
                <a:cs typeface="Arial" pitchFamily="34" charset="0" panose="020B0604020202020204"/>
              </a:defRPr>
            </a:lvl4pPr>
            <a:lvl5pPr marL="2057400" indent="-228600">
              <a:defRPr>
                <a:solidFill>
                  <a:schemeClr val="tx1"/>
                </a:solidFill>
                <a:latin typeface="Tahoma" pitchFamily="34" charset="0" panose="020B0604030504040204"/>
                <a:cs typeface="Arial" pitchFamily="34" charset="0" panose="020B0604020202020204"/>
              </a:defRPr>
            </a:lvl5pPr>
            <a:lvl6pPr marL="25146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6pPr>
            <a:lvl7pPr marL="29718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7pPr>
            <a:lvl8pPr marL="34290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8pPr>
            <a:lvl9pPr marL="38862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9pPr>
          </a:lstStyle>
          <a:p>
            <a:pPr algn="ctr"/>
            <a:endParaRPr lang="ru-RU" altLang="ru-RU" sz="1050">
              <a:solidFill>
                <a:srgbClr val="FFFFFF"/>
              </a:solidFill>
            </a:endParaRPr>
          </a:p>
        </p:txBody>
      </p:sp>
      <p:sp>
        <p:nvSpPr>
          <p:cNvPr id="13322" name="Стрелка вниз 11"/>
          <p:cNvSpPr>
            <a:spLocks noChangeArrowheads="1"/>
          </p:cNvSpPr>
          <p:nvPr/>
        </p:nvSpPr>
        <p:spPr bwMode="auto">
          <a:xfrm>
            <a:off x="5486400" y="1298972"/>
            <a:ext cx="94268" cy="148632"/>
          </a:xfrm>
          <a:prstGeom prst="downArrow">
            <a:avLst>
              <a:gd name="adj1" fmla="val 50000"/>
              <a:gd name="adj2" fmla="val 50001"/>
            </a:avLst>
          </a:prstGeom>
          <a:solidFill>
            <a:srgbClr val="92D050"/>
          </a:solidFill>
          <a:ln w="12700" algn="ctr">
            <a:solidFill>
              <a:srgbClr val="00A77A"/>
            </a:solidFill>
            <a:miter lim="800000"/>
          </a:ln>
        </p:spPr>
        <p:txBody>
          <a:bodyPr anchor="ctr"/>
          <a:lstStyle>
            <a:lvl1pPr>
              <a:defRPr>
                <a:solidFill>
                  <a:schemeClr val="tx1"/>
                </a:solidFill>
                <a:latin typeface="Tahoma" pitchFamily="34" charset="0" panose="020B0604030504040204"/>
                <a:cs typeface="Arial" pitchFamily="34" charset="0" panose="020B0604020202020204"/>
              </a:defRPr>
            </a:lvl1pPr>
            <a:lvl2pPr marL="742950" indent="-285750">
              <a:defRPr>
                <a:solidFill>
                  <a:schemeClr val="tx1"/>
                </a:solidFill>
                <a:latin typeface="Tahoma" pitchFamily="34" charset="0" panose="020B0604030504040204"/>
                <a:cs typeface="Arial" pitchFamily="34" charset="0" panose="020B0604020202020204"/>
              </a:defRPr>
            </a:lvl2pPr>
            <a:lvl3pPr marL="1143000" indent="-228600">
              <a:defRPr>
                <a:solidFill>
                  <a:schemeClr val="tx1"/>
                </a:solidFill>
                <a:latin typeface="Tahoma" pitchFamily="34" charset="0" panose="020B0604030504040204"/>
                <a:cs typeface="Arial" pitchFamily="34" charset="0" panose="020B0604020202020204"/>
              </a:defRPr>
            </a:lvl3pPr>
            <a:lvl4pPr marL="1600200" indent="-228600">
              <a:defRPr>
                <a:solidFill>
                  <a:schemeClr val="tx1"/>
                </a:solidFill>
                <a:latin typeface="Tahoma" pitchFamily="34" charset="0" panose="020B0604030504040204"/>
                <a:cs typeface="Arial" pitchFamily="34" charset="0" panose="020B0604020202020204"/>
              </a:defRPr>
            </a:lvl4pPr>
            <a:lvl5pPr marL="2057400" indent="-228600">
              <a:defRPr>
                <a:solidFill>
                  <a:schemeClr val="tx1"/>
                </a:solidFill>
                <a:latin typeface="Tahoma" pitchFamily="34" charset="0" panose="020B0604030504040204"/>
                <a:cs typeface="Arial" pitchFamily="34" charset="0" panose="020B0604020202020204"/>
              </a:defRPr>
            </a:lvl5pPr>
            <a:lvl6pPr marL="25146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6pPr>
            <a:lvl7pPr marL="29718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7pPr>
            <a:lvl8pPr marL="34290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8pPr>
            <a:lvl9pPr marL="3886200" indent="-228600" eaLnBrk="0" fontAlgn="base" hangingPunct="0">
              <a:spcBef>
                <a:spcPct val="0"/>
              </a:spcBef>
              <a:spcAft>
                <a:spcPct val="0"/>
              </a:spcAft>
              <a:defRPr>
                <a:solidFill>
                  <a:schemeClr val="tx1"/>
                </a:solidFill>
                <a:latin typeface="Tahoma" pitchFamily="34" charset="0" panose="020B0604030504040204"/>
                <a:cs typeface="Arial" pitchFamily="34" charset="0" panose="020B0604020202020204"/>
              </a:defRPr>
            </a:lvl9pPr>
          </a:lstStyle>
          <a:p>
            <a:pPr algn="ctr"/>
            <a:endParaRPr lang="ru-RU" altLang="ru-RU" sz="1050">
              <a:solidFill>
                <a:srgbClr val="FFFFFF"/>
              </a:solidFill>
            </a:endParaRPr>
          </a:p>
        </p:txBody>
      </p:sp>
      <p:sp>
        <p:nvSpPr>
          <p:cNvPr id="12" name="Google Shape;79;p17"/>
          <p:cNvSpPr txBox="1"/>
          <p:nvPr/>
        </p:nvSpPr>
        <p:spPr>
          <a:xfrm>
            <a:off x="65988" y="0"/>
            <a:ext cx="1555423" cy="439929"/>
          </a:xfrm>
          <a:prstGeom prst="rect">
            <a:avLst/>
          </a:prstGeom>
        </p:spPr>
        <p:txBody>
          <a:bodyPr wrap="square" lIns="91425" tIns="91425" rIns="91425" bIns="91425" anchor="t">
            <a:noAutofit/>
          </a:bodyPr>
          <a:lstStyle>
            <a:lvl1pPr marR="0"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1pPr>
            <a:lvl2pPr marR="0" lvl="1"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2pPr>
            <a:lvl3pPr marR="0" lvl="2"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3pPr>
            <a:lvl4pPr marR="0" lvl="3"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4pPr>
            <a:lvl5pPr marR="0" lvl="4"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5pPr>
            <a:lvl6pPr marR="0" lvl="5"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6pPr>
            <a:lvl7pPr marR="0" lvl="6"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7pPr>
            <a:lvl8pPr marR="0" lvl="7"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8pPr>
            <a:lvl9pPr marR="0" lvl="8" algn="l" rtl="0">
              <a:lnSpc>
                <a:spcPct val="100000"/>
              </a:lnSpc>
              <a:spcBef>
                <a:spcPts val="0"/>
              </a:spcBef>
              <a:spcAft>
                <a:spcPts val="0"/>
              </a:spcAft>
              <a:buClr>
                <a:srgbClr val="000000"/>
              </a:buClr>
              <a:buFont typeface="Arial" pitchFamily="34" charset="0" panose="020B0604020202020204"/>
              <a:defRPr sz="1400" b="0" i="0" u="none" strike="noStrike" cap="none">
                <a:solidFill>
                  <a:srgbClr val="000000"/>
                </a:solidFill>
                <a:latin typeface="Arial" pitchFamily="34" charset="0" panose="020B0604020202020204"/>
                <a:ea typeface="Arial" pitchFamily="34" charset="0" panose="020B0604020202020204"/>
                <a:cs typeface="Arial" pitchFamily="34" charset="0" panose="020B0604020202020204"/>
                <a:sym typeface="Arial" pitchFamily="34" charset="0" panose="020B0604020202020204"/>
              </a:defRPr>
            </a:lvl9pPr>
          </a:lstStyle>
          <a:p>
            <a:r>
              <a:rPr lang="ru-RU" sz="2400" dirty="0" smtClean="0">
                <a:solidFill>
                  <a:srgbClr val="FF0000"/>
                </a:solidFill>
                <a:latin typeface="Times New Roman" pitchFamily="18" charset="0" panose="02020603050405020304"/>
                <a:cs typeface="Times New Roman" pitchFamily="18" charset="0" panose="02020603050405020304"/>
              </a:rPr>
              <a:t>Решение</a:t>
            </a:r>
            <a:endParaRPr lang="ru-RU" sz="2400" dirty="0">
              <a:solidFill>
                <a:srgbClr val="FF0000"/>
              </a:solidFill>
              <a:latin typeface="Times New Roman" pitchFamily="18" charset="0" panose="02020603050405020304"/>
              <a:cs typeface="Times New Roman" pitchFamily="18" charset="0" panose="020206030504050203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Рисунок 5"/>
          <p:cNvPicPr>
            <a:picLocks noChangeAspect="1" noChangeArrowheads="1"/>
          </p:cNvPicPr>
          <p:nvPr/>
        </p:nvPicPr>
        <p:blipFill>
          <a:blip r:embed="rId1"/>
          <a:srcRect/>
          <a:stretch>
            <a:fillRect/>
          </a:stretch>
        </p:blipFill>
        <p:spPr bwMode="auto">
          <a:xfrm>
            <a:off x="4772934" y="75234"/>
            <a:ext cx="3899726" cy="5068266"/>
          </a:xfrm>
          <a:prstGeom prst="rect">
            <a:avLst/>
          </a:prstGeom>
          <a:noFill/>
          <a:ln>
            <a:noFill/>
          </a:ln>
        </p:spPr>
      </p:pic>
      <p:sp>
        <p:nvSpPr>
          <p:cNvPr id="17412" name="TextBox 6"/>
          <p:cNvSpPr txBox="1">
            <a:spLocks noChangeArrowheads="1"/>
          </p:cNvSpPr>
          <p:nvPr/>
        </p:nvSpPr>
        <p:spPr bwMode="auto">
          <a:xfrm>
            <a:off x="437555" y="1216058"/>
            <a:ext cx="3615971" cy="1846659"/>
          </a:xfrm>
          <a:prstGeom prst="rect">
            <a:avLst/>
          </a:prstGeom>
          <a:noFill/>
          <a:ln w="19050">
            <a:solidFill>
              <a:srgbClr val="00B050"/>
            </a:solidFill>
            <a:miter lim="800000"/>
          </a:ln>
        </p:spPr>
        <p:txBody>
          <a:bodyPr wrap="square">
            <a:spAutoFit/>
          </a:bodyPr>
          <a:lstStyle>
            <a:lvl1pPr>
              <a:spcBef>
                <a:spcPct val="20000"/>
              </a:spcBef>
              <a:buClr>
                <a:schemeClr val="folHlink"/>
              </a:buClr>
              <a:buSzPct val="60000"/>
              <a:buFont typeface="Wingdings" pitchFamily="2" charset="2" panose="05000000000000000000"/>
              <a:buChar char="n"/>
              <a:defRPr sz="3200">
                <a:solidFill>
                  <a:schemeClr val="tx1"/>
                </a:solidFill>
                <a:latin typeface="Tahoma" pitchFamily="34" charset="0" panose="020B0604030504040204"/>
                <a:cs typeface="Arial" pitchFamily="34" charset="0" panose="020B0604020202020204"/>
              </a:defRPr>
            </a:lvl1pPr>
            <a:lvl2pPr marL="742950" indent="-285750">
              <a:spcBef>
                <a:spcPct val="20000"/>
              </a:spcBef>
              <a:buClr>
                <a:schemeClr val="hlink"/>
              </a:buClr>
              <a:buSzPct val="55000"/>
              <a:buFont typeface="Wingdings" pitchFamily="2" charset="2" panose="05000000000000000000"/>
              <a:buChar char="n"/>
              <a:defRPr sz="2800">
                <a:solidFill>
                  <a:schemeClr val="tx1"/>
                </a:solidFill>
                <a:latin typeface="Tahoma" pitchFamily="34" charset="0" panose="020B0604030504040204"/>
                <a:cs typeface="Arial" pitchFamily="34" charset="0" panose="020B0604020202020204"/>
              </a:defRPr>
            </a:lvl2pPr>
            <a:lvl3pPr marL="1143000" indent="-228600">
              <a:spcBef>
                <a:spcPct val="20000"/>
              </a:spcBef>
              <a:buClr>
                <a:schemeClr val="folHlink"/>
              </a:buClr>
              <a:buSzPct val="50000"/>
              <a:buFont typeface="Wingdings" pitchFamily="2" charset="2" panose="05000000000000000000"/>
              <a:buChar char="n"/>
              <a:defRPr sz="2400">
                <a:solidFill>
                  <a:schemeClr val="tx1"/>
                </a:solidFill>
                <a:latin typeface="Tahoma" pitchFamily="34" charset="0" panose="020B0604030504040204"/>
                <a:cs typeface="Arial" pitchFamily="34" charset="0" panose="020B0604020202020204"/>
              </a:defRPr>
            </a:lvl3pPr>
            <a:lvl4pPr marL="1600200" indent="-228600">
              <a:spcBef>
                <a:spcPct val="20000"/>
              </a:spcBef>
              <a:buClr>
                <a:schemeClr val="accent2"/>
              </a:buClr>
              <a:buSzPct val="55000"/>
              <a:buFont typeface="Wingdings" pitchFamily="2" charset="2" panose="05000000000000000000"/>
              <a:buChar char="n"/>
              <a:defRPr sz="2000">
                <a:solidFill>
                  <a:schemeClr val="tx1"/>
                </a:solidFill>
                <a:latin typeface="Tahoma" pitchFamily="34" charset="0" panose="020B0604030504040204"/>
                <a:cs typeface="Arial" pitchFamily="34" charset="0" panose="020B0604020202020204"/>
              </a:defRPr>
            </a:lvl4pPr>
            <a:lvl5pPr marL="2057400" indent="-228600">
              <a:spcBef>
                <a:spcPct val="20000"/>
              </a:spcBef>
              <a:buClr>
                <a:schemeClr val="accent1"/>
              </a:buClr>
              <a:buSzPct val="50000"/>
              <a:buFont typeface="Wingdings" pitchFamily="2" charset="2" panose="05000000000000000000"/>
              <a:buChar char="n"/>
              <a:defRPr sz="2000">
                <a:solidFill>
                  <a:schemeClr val="tx1"/>
                </a:solidFill>
                <a:latin typeface="Tahoma" pitchFamily="34" charset="0" panose="020B0604030504040204"/>
                <a:cs typeface="Arial" pitchFamily="34" charset="0" panose="020B0604020202020204"/>
              </a:defRPr>
            </a:lvl5pPr>
            <a:lvl6pPr marL="2514600" indent="-228600" eaLnBrk="0" fontAlgn="base" hangingPunct="0">
              <a:spcBef>
                <a:spcPct val="20000"/>
              </a:spcBef>
              <a:spcAft>
                <a:spcPct val="0"/>
              </a:spcAft>
              <a:buClr>
                <a:schemeClr val="accent1"/>
              </a:buClr>
              <a:buSzPct val="50000"/>
              <a:buFont typeface="Wingdings" pitchFamily="2" charset="2" panose="05000000000000000000"/>
              <a:buChar char="n"/>
              <a:defRPr sz="2000">
                <a:solidFill>
                  <a:schemeClr val="tx1"/>
                </a:solidFill>
                <a:latin typeface="Tahoma" pitchFamily="34" charset="0" panose="020B0604030504040204"/>
                <a:cs typeface="Arial" pitchFamily="34" charset="0" panose="020B0604020202020204"/>
              </a:defRPr>
            </a:lvl6pPr>
            <a:lvl7pPr marL="2971800" indent="-228600" eaLnBrk="0" fontAlgn="base" hangingPunct="0">
              <a:spcBef>
                <a:spcPct val="20000"/>
              </a:spcBef>
              <a:spcAft>
                <a:spcPct val="0"/>
              </a:spcAft>
              <a:buClr>
                <a:schemeClr val="accent1"/>
              </a:buClr>
              <a:buSzPct val="50000"/>
              <a:buFont typeface="Wingdings" pitchFamily="2" charset="2" panose="05000000000000000000"/>
              <a:buChar char="n"/>
              <a:defRPr sz="2000">
                <a:solidFill>
                  <a:schemeClr val="tx1"/>
                </a:solidFill>
                <a:latin typeface="Tahoma" pitchFamily="34" charset="0" panose="020B0604030504040204"/>
                <a:cs typeface="Arial" pitchFamily="34" charset="0" panose="020B0604020202020204"/>
              </a:defRPr>
            </a:lvl7pPr>
            <a:lvl8pPr marL="3429000" indent="-228600" eaLnBrk="0" fontAlgn="base" hangingPunct="0">
              <a:spcBef>
                <a:spcPct val="20000"/>
              </a:spcBef>
              <a:spcAft>
                <a:spcPct val="0"/>
              </a:spcAft>
              <a:buClr>
                <a:schemeClr val="accent1"/>
              </a:buClr>
              <a:buSzPct val="50000"/>
              <a:buFont typeface="Wingdings" pitchFamily="2" charset="2" panose="05000000000000000000"/>
              <a:buChar char="n"/>
              <a:defRPr sz="2000">
                <a:solidFill>
                  <a:schemeClr val="tx1"/>
                </a:solidFill>
                <a:latin typeface="Tahoma" pitchFamily="34" charset="0" panose="020B0604030504040204"/>
                <a:cs typeface="Arial" pitchFamily="34" charset="0" panose="020B0604020202020204"/>
              </a:defRPr>
            </a:lvl8pPr>
            <a:lvl9pPr marL="3886200" indent="-228600" eaLnBrk="0" fontAlgn="base" hangingPunct="0">
              <a:spcBef>
                <a:spcPct val="20000"/>
              </a:spcBef>
              <a:spcAft>
                <a:spcPct val="0"/>
              </a:spcAft>
              <a:buClr>
                <a:schemeClr val="accent1"/>
              </a:buClr>
              <a:buSzPct val="50000"/>
              <a:buFont typeface="Wingdings" pitchFamily="2" charset="2" panose="05000000000000000000"/>
              <a:buChar char="n"/>
              <a:defRPr sz="2000">
                <a:solidFill>
                  <a:schemeClr val="tx1"/>
                </a:solidFill>
                <a:latin typeface="Tahoma" pitchFamily="34" charset="0" panose="020B0604030504040204"/>
                <a:cs typeface="Arial" pitchFamily="34" charset="0" panose="020B0604020202020204"/>
              </a:defRPr>
            </a:lvl9pPr>
          </a:lstStyle>
          <a:p>
            <a:pPr algn="ctr">
              <a:spcBef>
                <a:spcPct val="0"/>
              </a:spcBef>
              <a:buSzPct val="100000"/>
              <a:buFontTx/>
              <a:buNone/>
            </a:pPr>
            <a:r>
              <a:rPr lang="ru-RU" altLang="ru-RU" sz="2400" b="1" dirty="0">
                <a:latin typeface="Times New Roman" pitchFamily="18" charset="0" panose="02020603050405020304"/>
                <a:cs typeface="Times New Roman" pitchFamily="18" charset="0" panose="02020603050405020304"/>
              </a:rPr>
              <a:t>Авторский логотип:</a:t>
            </a:r>
          </a:p>
          <a:p>
            <a:pPr algn="ctr">
              <a:spcBef>
                <a:spcPct val="0"/>
              </a:spcBef>
              <a:buSzPct val="100000"/>
              <a:buFontTx/>
              <a:buNone/>
            </a:pPr>
            <a:r>
              <a:rPr lang="ru-RU" altLang="ru-RU" sz="3000" dirty="0">
                <a:solidFill>
                  <a:srgbClr val="FF0000"/>
                </a:solidFill>
                <a:latin typeface="Times New Roman" pitchFamily="18" charset="0" panose="02020603050405020304"/>
                <a:cs typeface="Times New Roman" pitchFamily="18" charset="0" panose="02020603050405020304"/>
              </a:rPr>
              <a:t>ЭКОБРЕНД </a:t>
            </a:r>
            <a:r>
              <a:rPr lang="ru-RU" altLang="ru-RU" sz="3000" cap="all" dirty="0">
                <a:solidFill>
                  <a:srgbClr val="FF0000"/>
                </a:solidFill>
                <a:latin typeface="Times New Roman" pitchFamily="18" charset="0" panose="02020603050405020304"/>
                <a:cs typeface="Times New Roman" pitchFamily="18" charset="0" panose="02020603050405020304"/>
              </a:rPr>
              <a:t>Республики Адыгея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EditPoints="1" noChangeArrowheads="1"/>
          </p:cNvSpPr>
          <p:nvPr>
            <p:ph type="title" idx="4294967295"/>
          </p:nvPr>
        </p:nvSpPr>
        <p:spPr bwMode="auto">
          <a:xfrm>
            <a:off x="2000250" y="9525"/>
            <a:ext cx="5844779" cy="525066"/>
          </a:xfrm>
          <a:prstGeom prst="rect">
            <a:avLst/>
          </a:prstGeom>
          <a:noFill/>
        </p:spPr>
        <p:txBody>
          <a:bodyPr anchor="b">
            <a:normAutofit fontScale="90000"/>
          </a:bodyPr>
          <a:lstStyle/>
          <a:p>
            <a:pPr algn="ctr" eaLnBrk="1" hangingPunct="1"/>
            <a:r>
              <a:rPr lang="ru-RU" altLang="ru-RU" smtClean="0">
                <a:solidFill>
                  <a:srgbClr val="00B050"/>
                </a:solidFill>
                <a:latin typeface="Times New Roman" pitchFamily="18" charset="0" panose="02020603050405020304"/>
                <a:cs typeface="Times New Roman" pitchFamily="18" charset="0" panose="02020603050405020304"/>
              </a:rPr>
              <a:t>Ресурсное обеспечение</a:t>
            </a:r>
          </a:p>
        </p:txBody>
      </p:sp>
      <p:graphicFrame>
        <p:nvGraphicFramePr>
          <p:cNvPr id="14339" name="Group 3"/>
          <p:cNvGraphicFramePr>
            <a:graphicFrameLocks noGrp="1"/>
          </p:cNvGraphicFramePr>
          <p:nvPr/>
        </p:nvGraphicFramePr>
        <p:xfrm>
          <a:off x="-1" y="534591"/>
          <a:ext cx="9144001" cy="4698985"/>
        </p:xfrm>
        <a:graphic>
          <a:graphicData uri="http://schemas.openxmlformats.org/drawingml/2006/table">
            <a:tbl>
              <a:tblPr/>
              <a:tblGrid>
                <a:gridCol w="1484313"/>
                <a:gridCol w="3948112"/>
                <a:gridCol w="785053"/>
                <a:gridCol w="2926523"/>
              </a:tblGrid>
              <a:tr h="2467792">
                <a:tc rowSpan="2">
                  <a:txBody>
                    <a:bodyPr horzOverflow="overflow" lIns="34339" tIns="0" rIns="34339" bIns="0"/>
                    <a:lstStyle>
                      <a:lvl1pPr>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150" b="1"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Ключевые активности (виды деятельности):</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15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-проектно-технологическая;</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15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-экономическая;</a:t>
                      </a:r>
                    </a:p>
                    <a:p>
                      <a:pPr marL="0" marR="0" indent="0" algn="just" defTabSz="914400" rtl="0" eaLnBrk="1" fontAlgn="base" latinLnBrk="0" hangingPunct="1">
                        <a:lnSpc>
                          <a:spcPct val="107000"/>
                        </a:lnSpc>
                        <a:spcBef>
                          <a:spcPct val="0"/>
                        </a:spcBef>
                        <a:spcAft>
                          <a:spcPct val="0"/>
                        </a:spcAft>
                        <a:buSzPct val="100000"/>
                        <a:buFontTx/>
                        <a:buChar char="-"/>
                      </a:pPr>
                      <a:r>
                        <a:rPr kumimoji="0" lang="ru-RU" altLang="ru-RU" sz="115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Экологическая;</a:t>
                      </a:r>
                    </a:p>
                    <a:p>
                      <a:pPr marL="0" marR="0" indent="0" algn="just" defTabSz="914400" rtl="0" eaLnBrk="1" fontAlgn="base" latinLnBrk="0" hangingPunct="1">
                        <a:lnSpc>
                          <a:spcPct val="107000"/>
                        </a:lnSpc>
                        <a:spcBef>
                          <a:spcPct val="0"/>
                        </a:spcBef>
                        <a:spcAft>
                          <a:spcPct val="0"/>
                        </a:spcAft>
                        <a:buSzPct val="100000"/>
                        <a:buFontTx/>
                        <a:buChar char="-"/>
                      </a:pPr>
                      <a:r>
                        <a:rPr kumimoji="0" lang="ru-RU" altLang="ru-RU" sz="115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Социальная.</a:t>
                      </a:r>
                      <a:endParaRPr kumimoji="0" lang="ru-RU" altLang="ru-RU" sz="1150" b="1"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endParaRP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150" b="1"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Ключевые ресурсы:</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15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трудовые (команда проекта);</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15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интеллектуальные (идея проекта; профессиональные знания; сайт, логотип, слоган и др.);</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15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материальные (телефон, доступ к интернету, компьютер и др.)</a:t>
                      </a:r>
                      <a:endParaRPr kumimoji="0" lang="ru-RU" altLang="ru-RU" sz="1150" b="0" i="0" u="none" strike="noStrike" cap="none" baseline="0" smtClean="0">
                        <a:ln>
                          <a:noFill/>
                        </a:ln>
                        <a:solidFill>
                          <a:schemeClr val="tx1"/>
                        </a:solidFill>
                        <a:effectLst/>
                        <a:latin typeface="Times New Roman" pitchFamily="18" charset="0" panose="02020603050405020304"/>
                        <a:cs typeface="Arial" pitchFamily="34" charset="0" panose="020B0604020202020204"/>
                      </a:endParaRPr>
                    </a:p>
                  </a:txBody>
                  <a:tcPr marL="34339" marR="3433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path path="rect">
                        <a:fillToRect l="100000" b="100000"/>
                      </a:path>
                    </a:gradFill>
                  </a:tcPr>
                </a:tc>
                <a:tc gridSpan="2">
                  <a:txBody>
                    <a:bodyPr horzOverflow="overflow" lIns="34339" tIns="0" rIns="34339" bIns="0"/>
                    <a:lstStyle>
                      <a:lvl1pPr>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15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Отношения с клиентами (маркетинговая стратегия) - </a:t>
                      </a:r>
                      <a:r>
                        <a:rPr kumimoji="0" lang="ru-RU"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это комплекс маркетинговых действий, направленных на повышение узнаваемости бренда (услуги), увеличение целевой аудитории, а так же стимулирование продаж: - встречи с предпринимателями, инвесторами; - участие в ярмарках, выставках, конференциях, круглых столах; - разработка логотипа, слогана компании; - создание </a:t>
                      </a:r>
                      <a:r>
                        <a:rPr kumimoji="0" lang="en-US"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Web</a:t>
                      </a:r>
                      <a:r>
                        <a:rPr kumimoji="0" lang="ru-RU"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-сайта, Телеграмм-канала и </a:t>
                      </a:r>
                      <a:r>
                        <a:rPr kumimoji="0" lang="en-US"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WhatsApp</a:t>
                      </a:r>
                      <a:r>
                        <a:rPr kumimoji="0" lang="ru-RU"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-канала (информация об оказываемых услугах, </a:t>
                      </a:r>
                      <a:r>
                        <a:rPr kumimoji="0" lang="en-US"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on</a:t>
                      </a:r>
                      <a:r>
                        <a:rPr kumimoji="0" lang="ru-RU"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a:t>
                      </a:r>
                      <a:r>
                        <a:rPr kumimoji="0" lang="en-US"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lane </a:t>
                      </a:r>
                      <a:r>
                        <a:rPr kumimoji="0" lang="ru-RU" altLang="ru-RU" sz="1150" b="0" i="0" u="none" strike="noStrike" cap="none" baseline="0" dirty="0" err="1" smtClean="0">
                          <a:ln>
                            <a:noFill/>
                          </a:ln>
                          <a:solidFill>
                            <a:schemeClr val="tx1"/>
                          </a:solidFill>
                          <a:effectLst/>
                          <a:latin typeface="Times New Roman" pitchFamily="18" charset="0" panose="02020603050405020304"/>
                          <a:cs typeface="Times New Roman" pitchFamily="18" charset="0" panose="02020603050405020304"/>
                        </a:rPr>
                        <a:t>вебинары</a:t>
                      </a:r>
                      <a:r>
                        <a:rPr kumimoji="0" lang="ru-RU"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 результаты работы, видеоролики и т.д.); - размещение рекламы в социальных сетях; </a:t>
                      </a:r>
                      <a:r>
                        <a:rPr kumimoji="0" lang="en-US"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email</a:t>
                      </a:r>
                      <a:r>
                        <a:rPr kumimoji="0" lang="ru-RU"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-рассылка.</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15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Бизнес-модель: </a:t>
                      </a:r>
                      <a:r>
                        <a:rPr kumimoji="0" lang="ru-RU"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прибыль от рекламы на </a:t>
                      </a:r>
                      <a:r>
                        <a:rPr kumimoji="0" lang="en-US"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Web</a:t>
                      </a:r>
                      <a:r>
                        <a:rPr kumimoji="0" lang="ru-RU"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-сайте, получение патента (авторского права) на логотип и слоган «</a:t>
                      </a:r>
                      <a:r>
                        <a:rPr kumimoji="0" lang="ru-RU" altLang="ru-RU" sz="1150" b="0" i="0" u="none" strike="noStrike" cap="none" baseline="0" dirty="0" err="1" smtClean="0">
                          <a:ln>
                            <a:noFill/>
                          </a:ln>
                          <a:solidFill>
                            <a:schemeClr val="tx1"/>
                          </a:solidFill>
                          <a:effectLst/>
                          <a:latin typeface="Times New Roman" pitchFamily="18" charset="0" panose="02020603050405020304"/>
                          <a:cs typeface="Times New Roman" pitchFamily="18" charset="0" panose="02020603050405020304"/>
                        </a:rPr>
                        <a:t>Экобренд</a:t>
                      </a:r>
                      <a:r>
                        <a:rPr kumimoji="0" lang="ru-RU"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 Республики Адыгея».</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Договор на использование </a:t>
                      </a:r>
                      <a:r>
                        <a:rPr kumimoji="0" lang="en-US"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Web</a:t>
                      </a:r>
                      <a:r>
                        <a:rPr kumimoji="0" lang="ru-RU" altLang="ru-RU" sz="115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-сайте, товарного знака, с учетом авторского права - роялти). В договоре указывается ежегодный процент отчислений за использование товарного знака.</a:t>
                      </a:r>
                    </a:p>
                  </a:txBody>
                  <a:tcPr marL="34339" marR="3433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path path="rect">
                        <a:fillToRect l="100000" b="100000"/>
                      </a:path>
                    </a:gradFill>
                  </a:tcPr>
                </a:tc>
                <a:tc hMerge="1">
                  <a:txBody>
                    <a:bodyPr/>
                    <a:lstStyle/>
                    <a:p>
                      <a:endParaRPr lang="ru-RU"/>
                    </a:p>
                  </a:txBody>
                  <a:tcPr/>
                </a:tc>
                <a:tc rowSpan="2">
                  <a:txBody>
                    <a:bodyPr horzOverflow="overflow" lIns="34339" tIns="0" rIns="34339" bIns="0"/>
                    <a:lstStyle>
                      <a:lvl1pPr>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1"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Социальная модель:</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Реализация проекта позволяет решить следующие задачи:</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экологическое благополучие региона;</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развитие устойчивой и динамической экономики (туризм, сельское хозяйство, образование и т.д.), привлечение инвестиций;</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комфортная и безопасная среда для жизни;</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сохранение населения, укрепление здоровья и повышение благополучия людей, поддержка семьи;</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экологическое воспитание, формирование  социально ответственной молодежи; </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экологическое лидерств.</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Таким образом, </a:t>
                      </a:r>
                      <a:r>
                        <a:rPr kumimoji="0" lang="ru-RU" altLang="ru-RU" sz="1200" b="1"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экобрендинг</a:t>
                      </a: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выступает фактором устойчивого развития и конкурентоспособности республики.</a:t>
                      </a:r>
                    </a:p>
                  </a:txBody>
                  <a:tcPr marL="34339" marR="3433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gradFill rotWithShape="1">
                      <a:gsLst>
                        <a:gs pos="0">
                          <a:srgbClr val="BEF397"/>
                        </a:gs>
                        <a:gs pos="50000">
                          <a:srgbClr val="D5F6C0"/>
                        </a:gs>
                        <a:gs pos="100000">
                          <a:srgbClr val="EAFAE0"/>
                        </a:gs>
                      </a:gsLst>
                      <a:path path="rect">
                        <a:fillToRect l="100000" b="100000"/>
                      </a:path>
                    </a:gradFill>
                  </a:tcPr>
                </a:tc>
              </a:tr>
              <a:tr h="1346068">
                <a:tc vMerge="1">
                  <a:txBody>
                    <a:bodyPr/>
                    <a:lstStyle/>
                    <a:p>
                      <a:endParaRPr lang="ru-RU"/>
                    </a:p>
                  </a:txBody>
                  <a:tcPr/>
                </a:tc>
                <a:tc gridSpan="2">
                  <a:txBody>
                    <a:bodyPr horzOverflow="overflow" lIns="34339" tIns="0" rIns="34339" bIns="0"/>
                    <a:lstStyle>
                      <a:lvl1pPr>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1"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Каналы поставки (на начальном этапе реализации проекта):</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предпринимательская деятельность планируется в формате домашнего офиса (</a:t>
                      </a:r>
                      <a:r>
                        <a:rPr kumimoji="0" lang="en-US"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Home office</a:t>
                      </a: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a:t>
                      </a:r>
                    </a:p>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метод управления цепью поставок  – прямые поставки («дропшит»), при котором предприниматель имеет возможность использовать сайт для рекламы,  товарный знак в коммерческих целях.</a:t>
                      </a:r>
                    </a:p>
                  </a:txBody>
                  <a:tcPr marL="34339" marR="34339" marT="0" marB="0" horzOverflow="overflow">
                    <a:lnL w="38100" cap="flat" cmpd="sng" algn="ctr">
                      <a:solidFill>
                        <a:schemeClr val="bg1"/>
                      </a:solidFill>
                      <a:prstDash val="solid"/>
                      <a:round/>
                      <a:headEnd type="none" w="med" len="med"/>
                      <a:tailEnd type="none" w="med" len="med"/>
                    </a:lnL>
                    <a:lnR cap="flat">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path path="rect">
                        <a:fillToRect l="100000" b="100000"/>
                      </a:path>
                    </a:gradFill>
                  </a:tcPr>
                </a:tc>
                <a:tc hMerge="1">
                  <a:txBody>
                    <a:bodyPr/>
                    <a:lstStyle/>
                    <a:p>
                      <a:endParaRPr lang="ru-RU"/>
                    </a:p>
                  </a:txBody>
                  <a:tcPr/>
                </a:tc>
                <a:tc vMerge="1">
                  <a:txBody>
                    <a:bodyPr/>
                    <a:lstStyle/>
                    <a:p>
                      <a:endParaRPr lang="ru-RU"/>
                    </a:p>
                  </a:txBody>
                  <a:tcPr/>
                </a:tc>
              </a:tr>
              <a:tr h="727522">
                <a:tc gridSpan="2">
                  <a:txBody>
                    <a:bodyPr horzOverflow="overflow" lIns="34339" tIns="0" rIns="34339" bIns="0"/>
                    <a:lstStyle>
                      <a:lvl1pPr>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1"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Структура издержек</a:t>
                      </a:r>
                      <a:r>
                        <a:rPr kumimoji="0" lang="ru-RU" altLang="ru-RU" sz="1200" b="0" i="0" u="none" strike="noStrike" cap="none" baseline="0" smtClean="0">
                          <a:ln>
                            <a:noFill/>
                          </a:ln>
                          <a:solidFill>
                            <a:schemeClr val="tx1"/>
                          </a:solidFill>
                          <a:effectLst/>
                          <a:latin typeface="Times New Roman" pitchFamily="18" charset="0" panose="02020603050405020304"/>
                          <a:cs typeface="Times New Roman" pitchFamily="18" charset="0" panose="02020603050405020304"/>
                        </a:rPr>
                        <a:t>: материальные (телефон, доступ к интернету, компьютер и др.); нематериальные (время, знания, работа и др.).</a:t>
                      </a:r>
                    </a:p>
                  </a:txBody>
                  <a:tcPr marL="34339" marR="3433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path path="rect">
                        <a:fillToRect l="100000" b="100000"/>
                      </a:path>
                    </a:gradFill>
                  </a:tcPr>
                </a:tc>
                <a:tc hMerge="1">
                  <a:txBody>
                    <a:bodyPr/>
                    <a:lstStyle/>
                    <a:p>
                      <a:endParaRPr lang="ru-RU"/>
                    </a:p>
                  </a:txBody>
                  <a:tcPr/>
                </a:tc>
                <a:tc gridSpan="2">
                  <a:txBody>
                    <a:bodyPr horzOverflow="overflow" lIns="34339" tIns="0" rIns="34339" bIns="0"/>
                    <a:lstStyle>
                      <a:lvl1pPr>
                        <a:spcBef>
                          <a:spcPct val="20000"/>
                        </a:spcBef>
                        <a:buClr>
                          <a:schemeClr val="folHlink"/>
                        </a:buClr>
                        <a:buSzPct val="60000"/>
                        <a:buFont typeface="Wingdings" pitchFamily="2" charset="2" panose="05000000000000000000"/>
                        <a:defRPr sz="2800">
                          <a:solidFill>
                            <a:schemeClr val="tx1"/>
                          </a:solidFill>
                          <a:latin typeface="Tahoma" pitchFamily="34" charset="0" panose="020B0604030504040204"/>
                          <a:cs typeface="Arial" pitchFamily="34" charset="0" panose="020B0604020202020204"/>
                        </a:defRPr>
                      </a:lvl1pPr>
                      <a:lvl2pPr>
                        <a:spcBef>
                          <a:spcPct val="20000"/>
                        </a:spcBef>
                        <a:buClr>
                          <a:schemeClr val="hlink"/>
                        </a:buClr>
                        <a:buSzPct val="55000"/>
                        <a:buFont typeface="Wingdings" pitchFamily="2" charset="2" panose="05000000000000000000"/>
                        <a:defRPr sz="2400">
                          <a:solidFill>
                            <a:schemeClr val="tx1"/>
                          </a:solidFill>
                          <a:latin typeface="Tahoma" pitchFamily="34" charset="0" panose="020B0604030504040204"/>
                          <a:cs typeface="Arial" pitchFamily="34" charset="0" panose="020B0604020202020204"/>
                        </a:defRPr>
                      </a:lvl2pPr>
                      <a:lvl3pPr>
                        <a:spcBef>
                          <a:spcPct val="20000"/>
                        </a:spcBef>
                        <a:buClr>
                          <a:schemeClr val="folHlink"/>
                        </a:buClr>
                        <a:buSzPct val="50000"/>
                        <a:buFont typeface="Wingdings" pitchFamily="2" charset="2" panose="05000000000000000000"/>
                        <a:defRPr sz="2000">
                          <a:solidFill>
                            <a:schemeClr val="tx1"/>
                          </a:solidFill>
                          <a:latin typeface="Tahoma" pitchFamily="34" charset="0" panose="020B0604030504040204"/>
                          <a:cs typeface="Arial" pitchFamily="34" charset="0" panose="020B0604020202020204"/>
                        </a:defRPr>
                      </a:lvl3pPr>
                      <a:lvl4pPr>
                        <a:spcBef>
                          <a:spcPct val="20000"/>
                        </a:spcBef>
                        <a:buClr>
                          <a:schemeClr val="accent2"/>
                        </a:buClr>
                        <a:buSzPct val="55000"/>
                        <a:buFont typeface="Wingdings" pitchFamily="2" charset="2" panose="05000000000000000000"/>
                        <a:defRPr>
                          <a:solidFill>
                            <a:schemeClr val="tx1"/>
                          </a:solidFill>
                          <a:latin typeface="Tahoma" pitchFamily="34" charset="0" panose="020B0604030504040204"/>
                          <a:cs typeface="Arial" pitchFamily="34" charset="0" panose="020B0604020202020204"/>
                        </a:defRPr>
                      </a:lvl4pPr>
                      <a:lvl5pPr>
                        <a:spcBef>
                          <a:spcPct val="20000"/>
                        </a:spcBef>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5pPr>
                      <a:lvl6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6pPr>
                      <a:lvl7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7pPr>
                      <a:lvl8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8pPr>
                      <a:lvl9pPr eaLnBrk="0" fontAlgn="base" hangingPunct="0">
                        <a:spcBef>
                          <a:spcPct val="20000"/>
                        </a:spcBef>
                        <a:spcAft>
                          <a:spcPct val="0"/>
                        </a:spcAft>
                        <a:buClr>
                          <a:schemeClr val="accent1"/>
                        </a:buClr>
                        <a:buSzPct val="50000"/>
                        <a:buFont typeface="Wingdings" pitchFamily="2" charset="2" panose="05000000000000000000"/>
                        <a:defRPr>
                          <a:solidFill>
                            <a:schemeClr val="tx1"/>
                          </a:solidFill>
                          <a:latin typeface="Tahoma" pitchFamily="34" charset="0" panose="020B0604030504040204"/>
                          <a:cs typeface="Arial" pitchFamily="34" charset="0" panose="020B0604020202020204"/>
                        </a:defRPr>
                      </a:lvl9pPr>
                    </a:lstStyle>
                    <a:p>
                      <a:pPr marL="0" marR="0" indent="0" algn="just" defTabSz="914400" rtl="0" eaLnBrk="1" fontAlgn="base" latinLnBrk="0" hangingPunct="1">
                        <a:lnSpc>
                          <a:spcPct val="107000"/>
                        </a:lnSpc>
                        <a:spcBef>
                          <a:spcPct val="0"/>
                        </a:spcBef>
                        <a:spcAft>
                          <a:spcPct val="0"/>
                        </a:spcAft>
                        <a:buSzPct val="100000"/>
                        <a:buFontTx/>
                        <a:buNone/>
                      </a:pPr>
                      <a:r>
                        <a:rPr kumimoji="0" lang="ru-RU" altLang="ru-RU" sz="1200" b="1"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Источник доходов:  </a:t>
                      </a:r>
                      <a:r>
                        <a:rPr kumimoji="0" lang="ru-RU" altLang="ru-RU" sz="12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прибыль от рекламы на </a:t>
                      </a:r>
                      <a:r>
                        <a:rPr kumimoji="0" lang="en-US" altLang="ru-RU" sz="12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Web</a:t>
                      </a:r>
                      <a:r>
                        <a:rPr kumimoji="0" lang="ru-RU" altLang="ru-RU" sz="1200" b="0" i="0" u="none" strike="noStrike" cap="none" baseline="0" dirty="0" smtClean="0">
                          <a:ln>
                            <a:noFill/>
                          </a:ln>
                          <a:solidFill>
                            <a:schemeClr val="tx1"/>
                          </a:solidFill>
                          <a:effectLst/>
                          <a:latin typeface="Times New Roman" pitchFamily="18" charset="0" panose="02020603050405020304"/>
                          <a:cs typeface="Times New Roman" pitchFamily="18" charset="0" panose="02020603050405020304"/>
                        </a:rPr>
                        <a:t>-сайте, продажи товарного знака, ежегодный процент с учетом продажи авторского права (роялти).</a:t>
                      </a:r>
                    </a:p>
                  </a:txBody>
                  <a:tcPr marL="34339" marR="3433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BEF397"/>
                        </a:gs>
                        <a:gs pos="50000">
                          <a:srgbClr val="D5F6C0"/>
                        </a:gs>
                        <a:gs pos="100000">
                          <a:srgbClr val="EAFAE0"/>
                        </a:gs>
                      </a:gsLst>
                      <a:path path="rect">
                        <a:fillToRect l="100000" b="100000"/>
                      </a:path>
                    </a:gradFill>
                  </a:tcPr>
                </a:tc>
                <a:tc hMerge="1">
                  <a:txBody>
                    <a:bodyPr/>
                    <a:lstStyle/>
                    <a:p>
                      <a:endParaRPr lang="ru-RU"/>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EditPoints="1" noChangeArrowheads="1"/>
          </p:cNvSpPr>
          <p:nvPr>
            <p:ph type="title" idx="4294967295"/>
          </p:nvPr>
        </p:nvSpPr>
        <p:spPr bwMode="auto">
          <a:xfrm>
            <a:off x="280255" y="228600"/>
            <a:ext cx="8391525" cy="563166"/>
          </a:xfrm>
          <a:prstGeom prst="rect">
            <a:avLst/>
          </a:prstGeom>
          <a:noFill/>
        </p:spPr>
        <p:txBody>
          <a:bodyPr anchor="b">
            <a:normAutofit fontScale="90000"/>
          </a:bodyPr>
          <a:lstStyle/>
          <a:p>
            <a:pPr algn="ctr" eaLnBrk="1" hangingPunct="1"/>
            <a:r>
              <a:rPr lang="ru-RU" altLang="ru-RU" dirty="0" smtClean="0">
                <a:solidFill>
                  <a:srgbClr val="00B050"/>
                </a:solidFill>
                <a:latin typeface="Times New Roman" pitchFamily="18" charset="0" panose="02020603050405020304"/>
                <a:cs typeface="Times New Roman" pitchFamily="18" charset="0" panose="02020603050405020304"/>
              </a:rPr>
              <a:t>Экономическое обоснование проекта</a:t>
            </a:r>
          </a:p>
        </p:txBody>
      </p:sp>
      <p:graphicFrame>
        <p:nvGraphicFramePr>
          <p:cNvPr id="2" name="Таблица 1"/>
          <p:cNvGraphicFramePr>
            <a:graphicFrameLocks noGrp="1"/>
          </p:cNvGraphicFramePr>
          <p:nvPr/>
        </p:nvGraphicFramePr>
        <p:xfrm>
          <a:off x="9422" y="888575"/>
          <a:ext cx="9134577" cy="3921237"/>
        </p:xfrm>
        <a:graphic>
          <a:graphicData uri="http://schemas.openxmlformats.org/drawingml/2006/table">
            <a:tbl>
              <a:tblPr>
                <a:tableStyleId>{5C22544A-7EE6-4342-B048-85BDC9FD1C3A}</a:tableStyleId>
              </a:tblPr>
              <a:tblGrid>
                <a:gridCol w="364708"/>
                <a:gridCol w="7895046"/>
                <a:gridCol w="874823"/>
              </a:tblGrid>
              <a:tr h="225703">
                <a:tc>
                  <a:txBody>
                    <a:bodyPr lIns="18452" tIns="3690" rIns="18452" bIns="0" anchor="ctr"/>
                    <a:lstStyle/>
                    <a:p>
                      <a:pPr algn="ctr">
                        <a:lnSpc>
                          <a:spcPct val="107000"/>
                        </a:lnSpc>
                        <a:spcAft>
                          <a:spcPts val="0"/>
                        </a:spcAft>
                      </a:pPr>
                      <a:r>
                        <a:rPr lang="ru-RU" sz="1800" dirty="0">
                          <a:effectLst/>
                          <a:latin typeface="Times New Roman" pitchFamily="18" charset="0" panose="02020603050405020304"/>
                          <a:cs typeface="Times New Roman" pitchFamily="18" charset="0" panose="02020603050405020304"/>
                        </a:rPr>
                        <a:t>№ п/п</a:t>
                      </a:r>
                      <a:endParaRPr lang="ru-RU" sz="18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ctr">
                        <a:lnSpc>
                          <a:spcPct val="107000"/>
                        </a:lnSpc>
                        <a:spcAft>
                          <a:spcPts val="0"/>
                        </a:spcAft>
                      </a:pPr>
                      <a:r>
                        <a:rPr lang="ru-RU" sz="1800" dirty="0">
                          <a:effectLst/>
                          <a:latin typeface="Times New Roman" pitchFamily="18" charset="0" panose="02020603050405020304"/>
                          <a:cs typeface="Times New Roman" pitchFamily="18" charset="0" panose="02020603050405020304"/>
                        </a:rPr>
                        <a:t>Наименование</a:t>
                      </a:r>
                      <a:endParaRPr lang="ru-RU" sz="18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ctr">
                        <a:lnSpc>
                          <a:spcPct val="107000"/>
                        </a:lnSpc>
                        <a:spcAft>
                          <a:spcPts val="0"/>
                        </a:spcAft>
                      </a:pPr>
                      <a:r>
                        <a:rPr lang="ru-RU" sz="1800">
                          <a:effectLst/>
                          <a:latin typeface="Times New Roman" pitchFamily="18" charset="0" panose="02020603050405020304"/>
                          <a:cs typeface="Times New Roman" pitchFamily="18" charset="0" panose="02020603050405020304"/>
                        </a:rPr>
                        <a:t>Сумма, руб.</a:t>
                      </a:r>
                      <a:endParaRPr lang="ru-RU" sz="18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353305">
                <a:tc>
                  <a:txBody>
                    <a:bodyPr/>
                    <a:lstStyle/>
                    <a:p>
                      <a:pPr algn="ctr"/>
                      <a:r>
                        <a:rPr lang="ru-RU" sz="1800" dirty="0">
                          <a:latin typeface="Times New Roman" pitchFamily="18" charset="0" panose="02020603050405020304"/>
                          <a:cs typeface="Times New Roman" pitchFamily="18" charset="0" panose="02020603050405020304"/>
                        </a:rPr>
                        <a:t>1</a:t>
                      </a:r>
                      <a:r>
                        <a:rPr lang="en-US" sz="1800" dirty="0">
                          <a:latin typeface="Times New Roman" pitchFamily="18" charset="0" panose="02020603050405020304"/>
                          <a:cs typeface="Times New Roman" pitchFamily="18" charset="0" panose="02020603050405020304"/>
                        </a:rPr>
                        <a:t>.</a:t>
                      </a:r>
                      <a:endParaRPr lang="ru-RU" sz="1800" dirty="0">
                        <a:latin typeface="Times New Roman" pitchFamily="18" charset="0" panose="02020603050405020304"/>
                        <a:cs typeface="Times New Roman" pitchFamily="18" charset="0" panose="02020603050405020304"/>
                      </a:endParaRPr>
                    </a:p>
                  </a:txBody>
                  <a:tcPr/>
                </a:tc>
                <a:tc>
                  <a:txBody>
                    <a:bodyPr lIns="18452" tIns="3690" rIns="18452" bIns="0" anchor="ctr"/>
                    <a:lstStyle/>
                    <a:p>
                      <a:pPr algn="just">
                        <a:lnSpc>
                          <a:spcPct val="107000"/>
                        </a:lnSpc>
                        <a:spcAft>
                          <a:spcPts val="0"/>
                        </a:spcAft>
                      </a:pP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Юридическое оформление (открытие расчётного счёта, регистрация ИП/НКО)</a:t>
                      </a:r>
                    </a:p>
                  </a:txBody>
                  <a:tcPr marL="18452" marR="18452" marT="3690" marB="0" anchor="ctr"/>
                </a:tc>
                <a:tc>
                  <a:txBody>
                    <a:bodyPr lIns="18452" tIns="3690" rIns="18452" bIns="0" anchor="ctr"/>
                    <a:lstStyle/>
                    <a:p>
                      <a:pPr algn="ctr">
                        <a:lnSpc>
                          <a:spcPct val="107000"/>
                        </a:lnSpc>
                        <a:spcAft>
                          <a:spcPts val="0"/>
                        </a:spcAft>
                      </a:pPr>
                      <a:r>
                        <a:rPr lang="ru-RU" sz="1800" dirty="0">
                          <a:effectLst/>
                          <a:latin typeface="Times New Roman" pitchFamily="18" charset="0" panose="02020603050405020304"/>
                          <a:cs typeface="Times New Roman" pitchFamily="18" charset="0" panose="02020603050405020304"/>
                        </a:rPr>
                        <a:t>10 000</a:t>
                      </a:r>
                      <a:endParaRPr lang="ru-RU" sz="18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45337">
                <a:tc>
                  <a:txBody>
                    <a:bodyPr lIns="18452" tIns="3690" rIns="18452" bIns="0" anchor="ctr"/>
                    <a:lstStyle/>
                    <a:p>
                      <a:pPr algn="ctr">
                        <a:lnSpc>
                          <a:spcPct val="107000"/>
                        </a:lnSpc>
                        <a:spcAft>
                          <a:spcPts val="0"/>
                        </a:spcAft>
                      </a:pPr>
                      <a:r>
                        <a:rPr lang="ru-RU" sz="1800" dirty="0">
                          <a:effectLst/>
                          <a:latin typeface="Times New Roman" pitchFamily="18" charset="0" panose="02020603050405020304"/>
                          <a:cs typeface="Times New Roman" pitchFamily="18" charset="0" panose="02020603050405020304"/>
                        </a:rPr>
                        <a:t>2.</a:t>
                      </a:r>
                      <a:endParaRPr lang="ru-RU" sz="18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just">
                        <a:lnSpc>
                          <a:spcPct val="107000"/>
                        </a:lnSpc>
                        <a:spcAft>
                          <a:spcPts val="0"/>
                        </a:spcAft>
                      </a:pP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Разработка (тестирование, анализ рынка, дизайн интерфейса, </a:t>
                      </a:r>
                      <a:r>
                        <a:rPr lang="en-US" sz="1800" dirty="0">
                          <a:effectLst/>
                          <a:latin typeface="Times New Roman" pitchFamily="18" charset="0" panose="02020603050405020304"/>
                          <a:ea typeface="Calibri" pitchFamily="34" charset="0" panose="020F0502020204030204"/>
                          <a:cs typeface="Times New Roman" pitchFamily="18" charset="0" panose="02020603050405020304"/>
                        </a:rPr>
                        <a:t>backend-</a:t>
                      </a: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разработка</a:t>
                      </a:r>
                      <a:r>
                        <a:rPr lang="en-US" sz="1800" dirty="0">
                          <a:effectLst/>
                          <a:latin typeface="Times New Roman" pitchFamily="18" charset="0" panose="02020603050405020304"/>
                          <a:ea typeface="Calibri" pitchFamily="34" charset="0" panose="020F0502020204030204"/>
                          <a:cs typeface="Times New Roman" pitchFamily="18" charset="0" panose="02020603050405020304"/>
                        </a:rPr>
                        <a:t>, frontend-</a:t>
                      </a: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разработка</a:t>
                      </a:r>
                      <a:r>
                        <a:rPr lang="en-US" sz="1800" dirty="0">
                          <a:effectLst/>
                          <a:latin typeface="Times New Roman" pitchFamily="18" charset="0" panose="02020603050405020304"/>
                          <a:ea typeface="Calibri" pitchFamily="34" charset="0" panose="020F0502020204030204"/>
                          <a:cs typeface="Times New Roman" pitchFamily="18" charset="0" panose="02020603050405020304"/>
                        </a:rPr>
                        <a:t>)</a:t>
                      </a:r>
                      <a:endParaRPr lang="ru-RU" sz="18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ctr">
                        <a:lnSpc>
                          <a:spcPct val="107000"/>
                        </a:lnSpc>
                        <a:spcAft>
                          <a:spcPts val="0"/>
                        </a:spcAft>
                      </a:pPr>
                      <a:r>
                        <a:rPr lang="ru-RU" sz="1800" dirty="0">
                          <a:effectLst/>
                          <a:latin typeface="Times New Roman" pitchFamily="18" charset="0" panose="02020603050405020304"/>
                          <a:cs typeface="Times New Roman" pitchFamily="18" charset="0" panose="02020603050405020304"/>
                        </a:rPr>
                        <a:t>360 000 </a:t>
                      </a:r>
                      <a:endParaRPr lang="ru-RU" sz="18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25703">
                <a:tc>
                  <a:txBody>
                    <a:bodyPr lIns="18452" tIns="3690" rIns="18452" bIns="0" anchor="ctr"/>
                    <a:lstStyle/>
                    <a:p>
                      <a:pPr algn="ctr">
                        <a:lnSpc>
                          <a:spcPct val="107000"/>
                        </a:lnSpc>
                        <a:spcAft>
                          <a:spcPts val="0"/>
                        </a:spcAft>
                      </a:pPr>
                      <a:r>
                        <a:rPr lang="ru-RU" sz="1800">
                          <a:effectLst/>
                          <a:latin typeface="Times New Roman" pitchFamily="18" charset="0" panose="02020603050405020304"/>
                          <a:cs typeface="Times New Roman" pitchFamily="18" charset="0" panose="02020603050405020304"/>
                        </a:rPr>
                        <a:t>3.</a:t>
                      </a:r>
                      <a:endParaRPr lang="ru-RU" sz="18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just">
                        <a:lnSpc>
                          <a:spcPct val="107000"/>
                        </a:lnSpc>
                        <a:spcAft>
                          <a:spcPts val="0"/>
                        </a:spcAft>
                      </a:pP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Оборудование (ноутбуки для разработчиков (2 шт.), сервер для хостинга)</a:t>
                      </a:r>
                    </a:p>
                  </a:txBody>
                  <a:tcPr marL="18452" marR="18452" marT="3690" marB="0" anchor="ctr"/>
                </a:tc>
                <a:tc>
                  <a:txBody>
                    <a:bodyPr lIns="18452" tIns="3690" rIns="18452" bIns="0" anchor="ctr"/>
                    <a:lstStyle/>
                    <a:p>
                      <a:pPr algn="ctr">
                        <a:lnSpc>
                          <a:spcPct val="107000"/>
                        </a:lnSpc>
                        <a:spcAft>
                          <a:spcPts val="0"/>
                        </a:spcAft>
                      </a:pPr>
                      <a:r>
                        <a:rPr lang="ru-RU" sz="1800" dirty="0">
                          <a:effectLst/>
                          <a:latin typeface="Times New Roman" pitchFamily="18" charset="0" panose="02020603050405020304"/>
                          <a:cs typeface="Times New Roman" pitchFamily="18" charset="0" panose="02020603050405020304"/>
                        </a:rPr>
                        <a:t>140 000</a:t>
                      </a:r>
                      <a:endParaRPr lang="ru-RU" sz="18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25703">
                <a:tc>
                  <a:txBody>
                    <a:bodyPr lIns="18452" tIns="3690" rIns="18452" bIns="0" anchor="ctr"/>
                    <a:lstStyle/>
                    <a:p>
                      <a:pPr algn="ctr">
                        <a:lnSpc>
                          <a:spcPct val="107000"/>
                        </a:lnSpc>
                        <a:spcAft>
                          <a:spcPts val="0"/>
                        </a:spcAft>
                      </a:pPr>
                      <a:r>
                        <a:rPr lang="ru-RU" sz="1800">
                          <a:effectLst/>
                          <a:latin typeface="Times New Roman" pitchFamily="18" charset="0" panose="02020603050405020304"/>
                          <a:cs typeface="Times New Roman" pitchFamily="18" charset="0" panose="02020603050405020304"/>
                        </a:rPr>
                        <a:t>4.</a:t>
                      </a:r>
                      <a:endParaRPr lang="ru-RU" sz="18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just">
                        <a:lnSpc>
                          <a:spcPct val="107000"/>
                        </a:lnSpc>
                        <a:spcAft>
                          <a:spcPts val="0"/>
                        </a:spcAft>
                      </a:pP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Маркетинг перед запуском (сайт-</a:t>
                      </a:r>
                      <a:r>
                        <a:rPr lang="ru-RU" sz="1800" dirty="0" err="1">
                          <a:effectLst/>
                          <a:latin typeface="Times New Roman" pitchFamily="18" charset="0" panose="02020603050405020304"/>
                          <a:ea typeface="Calibri" pitchFamily="34" charset="0" panose="020F0502020204030204"/>
                          <a:cs typeface="Times New Roman" pitchFamily="18" charset="0" panose="02020603050405020304"/>
                        </a:rPr>
                        <a:t>лендинг</a:t>
                      </a: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 контекстная реклама)</a:t>
                      </a:r>
                    </a:p>
                  </a:txBody>
                  <a:tcPr marL="18452" marR="18452" marT="3690" marB="0" anchor="ctr"/>
                </a:tc>
                <a:tc>
                  <a:txBody>
                    <a:bodyPr lIns="18452" tIns="3690" rIns="18452" bIns="0" anchor="ctr"/>
                    <a:lstStyle/>
                    <a:p>
                      <a:pPr algn="ctr">
                        <a:lnSpc>
                          <a:spcPct val="107000"/>
                        </a:lnSpc>
                        <a:spcAft>
                          <a:spcPts val="0"/>
                        </a:spcAft>
                      </a:pP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50 000</a:t>
                      </a:r>
                    </a:p>
                  </a:txBody>
                  <a:tcPr marL="18452" marR="18452" marT="3690" marB="0" anchor="ctr"/>
                </a:tc>
              </a:tr>
              <a:tr h="225703">
                <a:tc>
                  <a:txBody>
                    <a:bodyPr lIns="18452" tIns="3690" rIns="18452" bIns="0" anchor="ctr"/>
                    <a:lstStyle/>
                    <a:p>
                      <a:pPr algn="ctr">
                        <a:lnSpc>
                          <a:spcPct val="107000"/>
                        </a:lnSpc>
                        <a:spcAft>
                          <a:spcPts val="0"/>
                        </a:spcAft>
                      </a:pPr>
                      <a:r>
                        <a:rPr lang="ru-RU" sz="1800">
                          <a:effectLst/>
                          <a:latin typeface="Times New Roman" pitchFamily="18" charset="0" panose="02020603050405020304"/>
                          <a:cs typeface="Times New Roman" pitchFamily="18" charset="0" panose="02020603050405020304"/>
                        </a:rPr>
                        <a:t>5.</a:t>
                      </a:r>
                      <a:endParaRPr lang="ru-RU" sz="18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just">
                        <a:lnSpc>
                          <a:spcPct val="107000"/>
                        </a:lnSpc>
                        <a:spcAft>
                          <a:spcPts val="0"/>
                        </a:spcAft>
                      </a:pP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Интернет, связь</a:t>
                      </a:r>
                    </a:p>
                  </a:txBody>
                  <a:tcPr marL="18452" marR="18452" marT="3690" marB="0" anchor="ctr"/>
                </a:tc>
                <a:tc>
                  <a:txBody>
                    <a:bodyPr lIns="18452" tIns="3690" rIns="18452" bIns="0" anchor="ctr"/>
                    <a:lstStyle/>
                    <a:p>
                      <a:pPr algn="ctr">
                        <a:lnSpc>
                          <a:spcPct val="107000"/>
                        </a:lnSpc>
                        <a:spcAft>
                          <a:spcPts val="0"/>
                        </a:spcAft>
                      </a:pP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2 000</a:t>
                      </a:r>
                    </a:p>
                  </a:txBody>
                  <a:tcPr marL="18452" marR="18452" marT="3690" marB="0" anchor="ctr"/>
                </a:tc>
              </a:tr>
              <a:tr h="225703">
                <a:tc>
                  <a:txBody>
                    <a:bodyPr lIns="18452" tIns="3690" rIns="18452" bIns="0" anchor="ctr"/>
                    <a:lstStyle/>
                    <a:p>
                      <a:pPr algn="ctr">
                        <a:lnSpc>
                          <a:spcPct val="107000"/>
                        </a:lnSpc>
                        <a:spcAft>
                          <a:spcPts val="0"/>
                        </a:spcAft>
                      </a:pPr>
                      <a:r>
                        <a:rPr lang="ru-RU" sz="1800">
                          <a:effectLst/>
                          <a:latin typeface="Times New Roman" pitchFamily="18" charset="0" panose="02020603050405020304"/>
                          <a:cs typeface="Times New Roman" pitchFamily="18" charset="0" panose="02020603050405020304"/>
                        </a:rPr>
                        <a:t>6.</a:t>
                      </a:r>
                      <a:endParaRPr lang="ru-RU" sz="18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c>
                  <a:txBody>
                    <a:bodyPr lIns="18452" tIns="3690" rIns="18452" bIns="0" anchor="ctr"/>
                    <a:lstStyle/>
                    <a:p>
                      <a:pPr algn="just">
                        <a:lnSpc>
                          <a:spcPct val="107000"/>
                        </a:lnSpc>
                        <a:spcAft>
                          <a:spcPts val="0"/>
                        </a:spcAft>
                      </a:pP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Зарплаты (маркетолог, контент-менеджер, руководитель проекта, разработчик)</a:t>
                      </a:r>
                    </a:p>
                  </a:txBody>
                  <a:tcPr marL="18452" marR="18452" marT="3690" marB="0" anchor="ctr"/>
                </a:tc>
                <a:tc>
                  <a:txBody>
                    <a:bodyPr lIns="18452" tIns="3690" rIns="18452" bIns="0" anchor="ctr"/>
                    <a:lstStyle/>
                    <a:p>
                      <a:pPr algn="ctr">
                        <a:lnSpc>
                          <a:spcPct val="107000"/>
                        </a:lnSpc>
                        <a:spcAft>
                          <a:spcPts val="0"/>
                        </a:spcAft>
                      </a:pPr>
                      <a:r>
                        <a:rPr lang="ru-RU" sz="1800" dirty="0">
                          <a:effectLst/>
                          <a:latin typeface="Times New Roman" pitchFamily="18" charset="0" panose="02020603050405020304"/>
                          <a:cs typeface="Times New Roman" pitchFamily="18" charset="0" panose="02020603050405020304"/>
                        </a:rPr>
                        <a:t>250 000</a:t>
                      </a:r>
                      <a:endParaRPr lang="ru-RU" sz="18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25703">
                <a:tc>
                  <a:txBody>
                    <a:bodyPr lIns="18452" tIns="3690" rIns="18452" bIns="0"/>
                    <a:lstStyle/>
                    <a:p>
                      <a:pPr algn="ctr">
                        <a:lnSpc>
                          <a:spcPct val="107000"/>
                        </a:lnSpc>
                        <a:spcAft>
                          <a:spcPts val="0"/>
                        </a:spcAft>
                      </a:pPr>
                      <a:r>
                        <a:rPr lang="ru-RU" sz="1800" dirty="0">
                          <a:effectLst/>
                          <a:latin typeface="Times New Roman" pitchFamily="18" charset="0" panose="02020603050405020304"/>
                          <a:cs typeface="Times New Roman" pitchFamily="18" charset="0" panose="02020603050405020304"/>
                        </a:rPr>
                        <a:t>7.</a:t>
                      </a:r>
                      <a:endParaRPr lang="ru-RU" sz="18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tc>
                <a:tc>
                  <a:txBody>
                    <a:bodyPr lIns="18452" tIns="3690" rIns="18452" bIns="0"/>
                    <a:lstStyle/>
                    <a:p>
                      <a:pPr algn="just">
                        <a:lnSpc>
                          <a:spcPct val="107000"/>
                        </a:lnSpc>
                        <a:spcAft>
                          <a:spcPts val="0"/>
                        </a:spcAft>
                      </a:pP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Технические расходы </a:t>
                      </a:r>
                      <a:r>
                        <a:rPr lang="ru-RU" sz="1800" dirty="0" smtClean="0">
                          <a:effectLst/>
                          <a:latin typeface="Times New Roman" pitchFamily="18" charset="0" panose="02020603050405020304"/>
                          <a:ea typeface="Calibri" pitchFamily="34" charset="0" panose="020F0502020204030204"/>
                          <a:cs typeface="Times New Roman" pitchFamily="18" charset="0" panose="02020603050405020304"/>
                        </a:rPr>
                        <a:t>(обновление </a:t>
                      </a: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ПО, лицензии, поддержка </a:t>
                      </a:r>
                      <a:r>
                        <a:rPr lang="en-US" sz="1800" dirty="0">
                          <a:effectLst/>
                          <a:latin typeface="Times New Roman" pitchFamily="18" charset="0" panose="02020603050405020304"/>
                          <a:ea typeface="Calibri" pitchFamily="34" charset="0" panose="020F0502020204030204"/>
                          <a:cs typeface="Times New Roman" pitchFamily="18" charset="0" panose="02020603050405020304"/>
                        </a:rPr>
                        <a:t>API (</a:t>
                      </a: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карты, данные))</a:t>
                      </a:r>
                    </a:p>
                  </a:txBody>
                  <a:tcPr marL="18452" marR="18452" marT="3690" marB="0"/>
                </a:tc>
                <a:tc>
                  <a:txBody>
                    <a:bodyPr lIns="18452" tIns="3690" rIns="18452" bIns="0" anchor="ctr"/>
                    <a:lstStyle/>
                    <a:p>
                      <a:pPr algn="ctr">
                        <a:lnSpc>
                          <a:spcPct val="107000"/>
                        </a:lnSpc>
                        <a:spcAft>
                          <a:spcPts val="0"/>
                        </a:spcAft>
                      </a:pPr>
                      <a:r>
                        <a:rPr lang="ru-RU" sz="1800">
                          <a:effectLst/>
                          <a:latin typeface="Times New Roman" pitchFamily="18" charset="0" panose="02020603050405020304"/>
                          <a:cs typeface="Times New Roman" pitchFamily="18" charset="0" panose="02020603050405020304"/>
                        </a:rPr>
                        <a:t>100 000</a:t>
                      </a:r>
                      <a:endParaRPr lang="ru-RU" sz="180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25703">
                <a:tc>
                  <a:txBody>
                    <a:bodyPr lIns="18452" tIns="3690" rIns="18452" bIns="0"/>
                    <a:lstStyle/>
                    <a:p>
                      <a:pPr algn="ctr">
                        <a:lnSpc>
                          <a:spcPct val="107000"/>
                        </a:lnSpc>
                        <a:spcAft>
                          <a:spcPts val="0"/>
                        </a:spcAft>
                      </a:pPr>
                      <a:r>
                        <a:rPr lang="ru-RU" sz="1800" dirty="0">
                          <a:effectLst/>
                          <a:latin typeface="Times New Roman" pitchFamily="18" charset="0" panose="02020603050405020304"/>
                          <a:ea typeface="Calibri" pitchFamily="34" charset="0" panose="020F0502020204030204"/>
                          <a:cs typeface="Times New Roman" pitchFamily="18" charset="0" panose="02020603050405020304"/>
                        </a:rPr>
                        <a:t>8.</a:t>
                      </a:r>
                    </a:p>
                  </a:txBody>
                  <a:tcPr marL="18452" marR="18452" marT="3690" marB="0"/>
                </a:tc>
                <a:tc>
                  <a:txBody>
                    <a:bodyPr lIns="18452" tIns="3690" rIns="18452" bIns="0"/>
                    <a:lstStyle/>
                    <a:p>
                      <a:pPr algn="just">
                        <a:lnSpc>
                          <a:spcPct val="107000"/>
                        </a:lnSpc>
                        <a:spcAft>
                          <a:spcPts val="0"/>
                        </a:spcAft>
                      </a:pPr>
                      <a:r>
                        <a:rPr lang="ru-RU" sz="1800" dirty="0">
                          <a:effectLst/>
                          <a:latin typeface="Times New Roman" pitchFamily="18" charset="0" panose="02020603050405020304"/>
                          <a:cs typeface="Times New Roman" pitchFamily="18" charset="0" panose="02020603050405020304"/>
                        </a:rPr>
                        <a:t>Прочие расходы</a:t>
                      </a:r>
                      <a:endParaRPr lang="ru-RU" sz="18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tc>
                <a:tc>
                  <a:txBody>
                    <a:bodyPr lIns="18452" tIns="3690" rIns="18452" bIns="0" anchor="ctr"/>
                    <a:lstStyle/>
                    <a:p>
                      <a:pPr algn="ctr">
                        <a:lnSpc>
                          <a:spcPct val="107000"/>
                        </a:lnSpc>
                        <a:spcAft>
                          <a:spcPts val="0"/>
                        </a:spcAft>
                      </a:pPr>
                      <a:r>
                        <a:rPr lang="ru-RU" sz="1800" dirty="0">
                          <a:effectLst/>
                          <a:latin typeface="Times New Roman" pitchFamily="18" charset="0" panose="02020603050405020304"/>
                          <a:cs typeface="Times New Roman" pitchFamily="18" charset="0" panose="02020603050405020304"/>
                        </a:rPr>
                        <a:t>50 000</a:t>
                      </a:r>
                      <a:endParaRPr lang="ru-RU" sz="1800"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r h="225703">
                <a:tc gridSpan="2">
                  <a:txBody>
                    <a:bodyPr lIns="18452" tIns="3690" rIns="18452" bIns="0"/>
                    <a:lstStyle/>
                    <a:p>
                      <a:pPr algn="just">
                        <a:lnSpc>
                          <a:spcPct val="107000"/>
                        </a:lnSpc>
                        <a:spcAft>
                          <a:spcPts val="0"/>
                        </a:spcAft>
                      </a:pPr>
                      <a:r>
                        <a:rPr lang="ru-RU" sz="1800" b="1" dirty="0">
                          <a:effectLst/>
                          <a:latin typeface="Times New Roman" pitchFamily="18" charset="0" panose="02020603050405020304"/>
                          <a:cs typeface="Times New Roman" pitchFamily="18" charset="0" panose="02020603050405020304"/>
                        </a:rPr>
                        <a:t> Итого</a:t>
                      </a:r>
                      <a:r>
                        <a:rPr lang="en-US" sz="1800" b="1" dirty="0">
                          <a:effectLst/>
                          <a:latin typeface="Times New Roman" pitchFamily="18" charset="0" panose="02020603050405020304"/>
                          <a:cs typeface="Times New Roman" pitchFamily="18" charset="0" panose="02020603050405020304"/>
                        </a:rPr>
                        <a:t>:</a:t>
                      </a:r>
                      <a:endParaRPr lang="ru-RU" sz="1800" b="1"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tc>
                <a:tc hMerge="1">
                  <a:txBody>
                    <a:bodyPr/>
                    <a:lstStyle/>
                    <a:p>
                      <a:endParaRPr lang="ru-RU"/>
                    </a:p>
                  </a:txBody>
                  <a:tcPr/>
                </a:tc>
                <a:tc>
                  <a:txBody>
                    <a:bodyPr lIns="18452" tIns="3690" rIns="18452" bIns="0" anchor="ctr"/>
                    <a:lstStyle/>
                    <a:p>
                      <a:pPr algn="ctr">
                        <a:lnSpc>
                          <a:spcPct val="107000"/>
                        </a:lnSpc>
                        <a:spcAft>
                          <a:spcPts val="0"/>
                        </a:spcAft>
                      </a:pPr>
                      <a:r>
                        <a:rPr lang="ru-RU" sz="1800" b="1" dirty="0">
                          <a:effectLst/>
                          <a:latin typeface="Times New Roman" pitchFamily="18" charset="0" panose="02020603050405020304"/>
                          <a:cs typeface="Times New Roman" pitchFamily="18" charset="0" panose="02020603050405020304"/>
                        </a:rPr>
                        <a:t>962 000</a:t>
                      </a:r>
                      <a:endParaRPr lang="ru-RU" sz="1800" b="1" dirty="0">
                        <a:effectLst/>
                        <a:latin typeface="Times New Roman" pitchFamily="18" charset="0" panose="02020603050405020304"/>
                        <a:ea typeface="Calibri" pitchFamily="34" charset="0" panose="020F0502020204030204"/>
                        <a:cs typeface="Times New Roman" pitchFamily="18" charset="0" panose="02020603050405020304"/>
                      </a:endParaRPr>
                    </a:p>
                  </a:txBody>
                  <a:tcPr marL="18452" marR="18452" marT="3690" marB="0"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1954</Words>
  <Application>Microsoft Office PowerPoint</Application>
  <PresentationFormat>Экран (16:9)</PresentationFormat>
  <Paragraphs>181</Paragraphs>
  <Slides>11</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Nunito</vt:lpstr>
      <vt:lpstr>Times New Roman</vt:lpstr>
      <vt:lpstr>Tahoma</vt:lpstr>
      <vt:lpstr>Arial</vt:lpstr>
      <vt:lpstr>Calibri</vt:lpstr>
      <vt:lpstr>Wingdings</vt:lpstr>
      <vt:lpstr>Simple Light</vt:lpstr>
      <vt:lpstr>Экобрендинг Республики Адыгея</vt:lpstr>
      <vt:lpstr>Пользователь и проблема</vt:lpstr>
      <vt:lpstr>Как уже решается проблема</vt:lpstr>
      <vt:lpstr>Календарный план реализации проекта</vt:lpstr>
      <vt:lpstr>Календарный план реализации проекта</vt:lpstr>
      <vt:lpstr>Календарный план реализации проекта</vt:lpstr>
      <vt:lpstr>Презентация PowerPoint</vt:lpstr>
      <vt:lpstr>Ресурсное обеспечение</vt:lpstr>
      <vt:lpstr>Экономическое обоснование проекта</vt:lpstr>
      <vt:lpstr>План дальнейшего развития</vt:lpstr>
      <vt:lpstr>Команда проекта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Скопируйте этот шаблон</dc:title>
  <dc:creator>user</dc:creator>
  <cp:lastModifiedBy>user</cp:lastModifiedBy>
  <cp:revision>33</cp:revision>
  <dcterms:modified xsi:type="dcterms:W3CDTF">2025-05-30T15:06:30Z</dcterms:modified>
</cp:coreProperties>
</file>