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6" r:id="rId8"/>
    <p:sldId id="262" r:id="rId9"/>
    <p:sldId id="264" r:id="rId10"/>
    <p:sldId id="265" r:id="rId11"/>
    <p:sldId id="263" r:id="rId12"/>
    <p:sldId id="268" r:id="rId13"/>
    <p:sldId id="269" r:id="rId14"/>
    <p:sldId id="267" r:id="rId15"/>
  </p:sldIdLst>
  <p:sldSz cx="18002250" cy="10440988"/>
  <p:notesSz cx="6858000" cy="9144000"/>
  <p:defaultTextStyle>
    <a:defPPr>
      <a:defRPr lang="ru-RU"/>
    </a:defPPr>
    <a:lvl1pPr marL="0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22010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44020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66031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88041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610051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332061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5054072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776082" algn="l" defTabSz="144402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0">
          <p15:clr>
            <a:srgbClr val="A4A3A4"/>
          </p15:clr>
        </p15:guide>
        <p15:guide id="2" pos="56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20" y="84"/>
      </p:cViewPr>
      <p:guideLst>
        <p:guide orient="horz" pos="3290"/>
        <p:guide pos="56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0171" y="3243475"/>
            <a:ext cx="15301913" cy="22380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0340" y="5916560"/>
            <a:ext cx="12601575" cy="26682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2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44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66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88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10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32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54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7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055" y="6709304"/>
            <a:ext cx="15301913" cy="2073697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055" y="4425338"/>
            <a:ext cx="15301913" cy="2283965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201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4402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660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880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1005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3206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5407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77608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0112" y="2436231"/>
            <a:ext cx="7950994" cy="689057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51144" y="2436231"/>
            <a:ext cx="7950994" cy="689057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0113" y="2337139"/>
            <a:ext cx="7954120" cy="97400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2010" indent="0">
              <a:buNone/>
              <a:defRPr sz="3200" b="1"/>
            </a:lvl2pPr>
            <a:lvl3pPr marL="1444020" indent="0">
              <a:buNone/>
              <a:defRPr sz="2800" b="1"/>
            </a:lvl3pPr>
            <a:lvl4pPr marL="2166031" indent="0">
              <a:buNone/>
              <a:defRPr sz="2500" b="1"/>
            </a:lvl4pPr>
            <a:lvl5pPr marL="2888041" indent="0">
              <a:buNone/>
              <a:defRPr sz="2500" b="1"/>
            </a:lvl5pPr>
            <a:lvl6pPr marL="3610051" indent="0">
              <a:buNone/>
              <a:defRPr sz="2500" b="1"/>
            </a:lvl6pPr>
            <a:lvl7pPr marL="4332061" indent="0">
              <a:buNone/>
              <a:defRPr sz="2500" b="1"/>
            </a:lvl7pPr>
            <a:lvl8pPr marL="5054072" indent="0">
              <a:buNone/>
              <a:defRPr sz="2500" b="1"/>
            </a:lvl8pPr>
            <a:lvl9pPr marL="5776082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0113" y="3311148"/>
            <a:ext cx="7954120" cy="601565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144896" y="2337139"/>
            <a:ext cx="7957245" cy="97400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2010" indent="0">
              <a:buNone/>
              <a:defRPr sz="3200" b="1"/>
            </a:lvl2pPr>
            <a:lvl3pPr marL="1444020" indent="0">
              <a:buNone/>
              <a:defRPr sz="2800" b="1"/>
            </a:lvl3pPr>
            <a:lvl4pPr marL="2166031" indent="0">
              <a:buNone/>
              <a:defRPr sz="2500" b="1"/>
            </a:lvl4pPr>
            <a:lvl5pPr marL="2888041" indent="0">
              <a:buNone/>
              <a:defRPr sz="2500" b="1"/>
            </a:lvl5pPr>
            <a:lvl6pPr marL="3610051" indent="0">
              <a:buNone/>
              <a:defRPr sz="2500" b="1"/>
            </a:lvl6pPr>
            <a:lvl7pPr marL="4332061" indent="0">
              <a:buNone/>
              <a:defRPr sz="2500" b="1"/>
            </a:lvl7pPr>
            <a:lvl8pPr marL="5054072" indent="0">
              <a:buNone/>
              <a:defRPr sz="2500" b="1"/>
            </a:lvl8pPr>
            <a:lvl9pPr marL="5776082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144896" y="3311148"/>
            <a:ext cx="7957245" cy="601565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4" y="415708"/>
            <a:ext cx="5922616" cy="176916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38380" y="415708"/>
            <a:ext cx="10063758" cy="8911094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0114" y="2184874"/>
            <a:ext cx="5922616" cy="7141926"/>
          </a:xfrm>
        </p:spPr>
        <p:txBody>
          <a:bodyPr/>
          <a:lstStyle>
            <a:lvl1pPr marL="0" indent="0">
              <a:buNone/>
              <a:defRPr sz="2200"/>
            </a:lvl1pPr>
            <a:lvl2pPr marL="722010" indent="0">
              <a:buNone/>
              <a:defRPr sz="1900"/>
            </a:lvl2pPr>
            <a:lvl3pPr marL="1444020" indent="0">
              <a:buNone/>
              <a:defRPr sz="1600"/>
            </a:lvl3pPr>
            <a:lvl4pPr marL="2166031" indent="0">
              <a:buNone/>
              <a:defRPr sz="1400"/>
            </a:lvl4pPr>
            <a:lvl5pPr marL="2888041" indent="0">
              <a:buNone/>
              <a:defRPr sz="1400"/>
            </a:lvl5pPr>
            <a:lvl6pPr marL="3610051" indent="0">
              <a:buNone/>
              <a:defRPr sz="1400"/>
            </a:lvl6pPr>
            <a:lvl7pPr marL="4332061" indent="0">
              <a:buNone/>
              <a:defRPr sz="1400"/>
            </a:lvl7pPr>
            <a:lvl8pPr marL="5054072" indent="0">
              <a:buNone/>
              <a:defRPr sz="1400"/>
            </a:lvl8pPr>
            <a:lvl9pPr marL="5776082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8567" y="7308691"/>
            <a:ext cx="10801350" cy="86283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28567" y="932922"/>
            <a:ext cx="10801350" cy="6264593"/>
          </a:xfrm>
        </p:spPr>
        <p:txBody>
          <a:bodyPr/>
          <a:lstStyle>
            <a:lvl1pPr marL="0" indent="0">
              <a:buNone/>
              <a:defRPr sz="5100"/>
            </a:lvl1pPr>
            <a:lvl2pPr marL="722010" indent="0">
              <a:buNone/>
              <a:defRPr sz="4400"/>
            </a:lvl2pPr>
            <a:lvl3pPr marL="1444020" indent="0">
              <a:buNone/>
              <a:defRPr sz="3800"/>
            </a:lvl3pPr>
            <a:lvl4pPr marL="2166031" indent="0">
              <a:buNone/>
              <a:defRPr sz="3200"/>
            </a:lvl4pPr>
            <a:lvl5pPr marL="2888041" indent="0">
              <a:buNone/>
              <a:defRPr sz="3200"/>
            </a:lvl5pPr>
            <a:lvl6pPr marL="3610051" indent="0">
              <a:buNone/>
              <a:defRPr sz="3200"/>
            </a:lvl6pPr>
            <a:lvl7pPr marL="4332061" indent="0">
              <a:buNone/>
              <a:defRPr sz="3200"/>
            </a:lvl7pPr>
            <a:lvl8pPr marL="5054072" indent="0">
              <a:buNone/>
              <a:defRPr sz="3200"/>
            </a:lvl8pPr>
            <a:lvl9pPr marL="5776082" indent="0">
              <a:buNone/>
              <a:defRPr sz="3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28567" y="8171524"/>
            <a:ext cx="10801350" cy="1225366"/>
          </a:xfrm>
        </p:spPr>
        <p:txBody>
          <a:bodyPr/>
          <a:lstStyle>
            <a:lvl1pPr marL="0" indent="0">
              <a:buNone/>
              <a:defRPr sz="2200"/>
            </a:lvl1pPr>
            <a:lvl2pPr marL="722010" indent="0">
              <a:buNone/>
              <a:defRPr sz="1900"/>
            </a:lvl2pPr>
            <a:lvl3pPr marL="1444020" indent="0">
              <a:buNone/>
              <a:defRPr sz="1600"/>
            </a:lvl3pPr>
            <a:lvl4pPr marL="2166031" indent="0">
              <a:buNone/>
              <a:defRPr sz="1400"/>
            </a:lvl4pPr>
            <a:lvl5pPr marL="2888041" indent="0">
              <a:buNone/>
              <a:defRPr sz="1400"/>
            </a:lvl5pPr>
            <a:lvl6pPr marL="3610051" indent="0">
              <a:buNone/>
              <a:defRPr sz="1400"/>
            </a:lvl6pPr>
            <a:lvl7pPr marL="4332061" indent="0">
              <a:buNone/>
              <a:defRPr sz="1400"/>
            </a:lvl7pPr>
            <a:lvl8pPr marL="5054072" indent="0">
              <a:buNone/>
              <a:defRPr sz="1400"/>
            </a:lvl8pPr>
            <a:lvl9pPr marL="5776082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51631" y="418124"/>
            <a:ext cx="4050506" cy="8908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00115" y="418124"/>
            <a:ext cx="11851481" cy="8908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7989756" cy="104281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2829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6435" y="5988538"/>
            <a:ext cx="2393638" cy="3524317"/>
          </a:xfrm>
          <a:custGeom>
            <a:avLst/>
            <a:gdLst/>
            <a:ahLst/>
            <a:cxnLst/>
            <a:rect l="l" t="t" r="r" b="b"/>
            <a:pathLst>
              <a:path w="2433319" h="3476625">
                <a:moveTo>
                  <a:pt x="1738312" y="3476624"/>
                </a:moveTo>
                <a:lnTo>
                  <a:pt x="0" y="1738312"/>
                </a:lnTo>
                <a:lnTo>
                  <a:pt x="1738312" y="0"/>
                </a:lnTo>
                <a:lnTo>
                  <a:pt x="2432998" y="694685"/>
                </a:lnTo>
                <a:lnTo>
                  <a:pt x="2432998" y="2781938"/>
                </a:lnTo>
                <a:lnTo>
                  <a:pt x="1738312" y="3476624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574661" y="8713160"/>
            <a:ext cx="2845255" cy="1715488"/>
          </a:xfrm>
          <a:custGeom>
            <a:avLst/>
            <a:gdLst/>
            <a:ahLst/>
            <a:cxnLst/>
            <a:rect l="l" t="t" r="r" b="b"/>
            <a:pathLst>
              <a:path w="2892425" h="1692275">
                <a:moveTo>
                  <a:pt x="2401122" y="1691748"/>
                </a:moveTo>
                <a:lnTo>
                  <a:pt x="0" y="1691748"/>
                </a:lnTo>
                <a:lnTo>
                  <a:pt x="1691748" y="0"/>
                </a:lnTo>
                <a:lnTo>
                  <a:pt x="2892309" y="1200560"/>
                </a:lnTo>
                <a:lnTo>
                  <a:pt x="2401122" y="1691748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99874" y="8168031"/>
            <a:ext cx="2333048" cy="2260711"/>
          </a:xfrm>
          <a:custGeom>
            <a:avLst/>
            <a:gdLst/>
            <a:ahLst/>
            <a:cxnLst/>
            <a:rect l="l" t="t" r="r" b="b"/>
            <a:pathLst>
              <a:path w="2371725" h="2230120">
                <a:moveTo>
                  <a:pt x="774403" y="2229500"/>
                </a:moveTo>
                <a:lnTo>
                  <a:pt x="490625" y="2229500"/>
                </a:lnTo>
                <a:lnTo>
                  <a:pt x="0" y="1740812"/>
                </a:lnTo>
                <a:lnTo>
                  <a:pt x="1738312" y="0"/>
                </a:lnTo>
                <a:lnTo>
                  <a:pt x="2371108" y="632795"/>
                </a:lnTo>
                <a:lnTo>
                  <a:pt x="774403" y="2229500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705935" y="6994650"/>
            <a:ext cx="5678017" cy="3433553"/>
          </a:xfrm>
          <a:custGeom>
            <a:avLst/>
            <a:gdLst/>
            <a:ahLst/>
            <a:cxnLst/>
            <a:rect l="l" t="t" r="r" b="b"/>
            <a:pathLst>
              <a:path w="5772150" h="3387090">
                <a:moveTo>
                  <a:pt x="5271438" y="3387000"/>
                </a:moveTo>
                <a:lnTo>
                  <a:pt x="501140" y="3387000"/>
                </a:lnTo>
                <a:lnTo>
                  <a:pt x="0" y="2886076"/>
                </a:lnTo>
                <a:lnTo>
                  <a:pt x="2887321" y="0"/>
                </a:lnTo>
                <a:lnTo>
                  <a:pt x="5772144" y="2886076"/>
                </a:lnTo>
                <a:lnTo>
                  <a:pt x="5271438" y="3387000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" y="2"/>
            <a:ext cx="2306188" cy="2540725"/>
          </a:xfrm>
          <a:custGeom>
            <a:avLst/>
            <a:gdLst/>
            <a:ahLst/>
            <a:cxnLst/>
            <a:rect l="l" t="t" r="r" b="b"/>
            <a:pathLst>
              <a:path w="2344420" h="2506345">
                <a:moveTo>
                  <a:pt x="271009" y="2506009"/>
                </a:moveTo>
                <a:lnTo>
                  <a:pt x="0" y="2234836"/>
                </a:lnTo>
                <a:lnTo>
                  <a:pt x="0" y="0"/>
                </a:lnTo>
                <a:lnTo>
                  <a:pt x="1909362" y="0"/>
                </a:lnTo>
                <a:lnTo>
                  <a:pt x="2343947" y="434322"/>
                </a:lnTo>
                <a:lnTo>
                  <a:pt x="271009" y="250600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678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5" y="418126"/>
            <a:ext cx="16202025" cy="1740164"/>
          </a:xfrm>
          <a:prstGeom prst="rect">
            <a:avLst/>
          </a:prstGeom>
        </p:spPr>
        <p:txBody>
          <a:bodyPr vert="horz" lIns="144402" tIns="72201" rIns="144402" bIns="7220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0115" y="2436231"/>
            <a:ext cx="16202025" cy="6890570"/>
          </a:xfrm>
          <a:prstGeom prst="rect">
            <a:avLst/>
          </a:prstGeom>
        </p:spPr>
        <p:txBody>
          <a:bodyPr vert="horz" lIns="144402" tIns="72201" rIns="144402" bIns="7220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0115" y="9677250"/>
            <a:ext cx="4200525" cy="555886"/>
          </a:xfrm>
          <a:prstGeom prst="rect">
            <a:avLst/>
          </a:prstGeom>
        </p:spPr>
        <p:txBody>
          <a:bodyPr vert="horz" lIns="144402" tIns="72201" rIns="144402" bIns="72201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150771" y="9677250"/>
            <a:ext cx="5700713" cy="555886"/>
          </a:xfrm>
          <a:prstGeom prst="rect">
            <a:avLst/>
          </a:prstGeom>
        </p:spPr>
        <p:txBody>
          <a:bodyPr vert="horz" lIns="144402" tIns="72201" rIns="144402" bIns="72201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01615" y="9677250"/>
            <a:ext cx="4200525" cy="555886"/>
          </a:xfrm>
          <a:prstGeom prst="rect">
            <a:avLst/>
          </a:prstGeom>
        </p:spPr>
        <p:txBody>
          <a:bodyPr vert="horz" lIns="144402" tIns="72201" rIns="144402" bIns="72201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44020" rtl="0" eaLnBrk="1" latinLnBrk="0" hangingPunct="1"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1508" indent="-541508" algn="l" defTabSz="1444020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73267" indent="-451256" algn="l" defTabSz="1444020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5026" indent="-361005" algn="l" defTabSz="144402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27036" indent="-361005" algn="l" defTabSz="144402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49046" indent="-361005" algn="l" defTabSz="144402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71056" indent="-361005" algn="l" defTabSz="1444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693067" indent="-361005" algn="l" defTabSz="1444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15077" indent="-361005" algn="l" defTabSz="1444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37087" indent="-361005" algn="l" defTabSz="1444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2010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44020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66031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8041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610051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32061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54072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76082" algn="l" defTabSz="1444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ziev_at@edu.surgu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9672" y="3828679"/>
            <a:ext cx="5470323" cy="824691"/>
          </a:xfrm>
          <a:prstGeom prst="rect">
            <a:avLst/>
          </a:prstGeom>
        </p:spPr>
        <p:txBody>
          <a:bodyPr vert="horz" wrap="square" lIns="0" tIns="140827" rIns="0" bIns="0" rtlCol="0">
            <a:spAutoFit/>
          </a:bodyPr>
          <a:lstStyle/>
          <a:p>
            <a:pPr marL="11222" marR="4488">
              <a:lnSpc>
                <a:spcPts val="5098"/>
              </a:lnSpc>
              <a:spcBef>
                <a:spcPts val="1109"/>
              </a:spcBef>
            </a:pPr>
            <a:r>
              <a:rPr lang="ru-RU" sz="5100" spc="393" dirty="0">
                <a:solidFill>
                  <a:srgbClr val="FFFFFF"/>
                </a:solidFill>
                <a:latin typeface="Lucida Sans Unicode"/>
                <a:cs typeface="Lucida Sans Unicode"/>
              </a:rPr>
              <a:t>«</a:t>
            </a:r>
            <a:r>
              <a:rPr lang="en-US" sz="5100" spc="393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FaceGuard</a:t>
            </a:r>
            <a:r>
              <a:rPr lang="ru-RU" sz="5100" spc="393" dirty="0">
                <a:solidFill>
                  <a:srgbClr val="FFFFFF"/>
                </a:solidFill>
                <a:latin typeface="Lucida Sans Unicode"/>
                <a:cs typeface="Lucida Sans Unicode"/>
              </a:rPr>
              <a:t>»</a:t>
            </a:r>
            <a:endParaRPr sz="5100" dirty="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95383" y="3"/>
            <a:ext cx="8994878" cy="9510182"/>
            <a:chOff x="9144511" y="0"/>
            <a:chExt cx="9144000" cy="9381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511" y="4056564"/>
              <a:ext cx="5324392" cy="53243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09715" y="0"/>
              <a:ext cx="6478283" cy="7407412"/>
            </a:xfrm>
            <a:prstGeom prst="rect">
              <a:avLst/>
            </a:prstGeom>
          </p:spPr>
        </p:pic>
      </p:grpSp>
      <p:sp>
        <p:nvSpPr>
          <p:cNvPr id="6" name="object 8"/>
          <p:cNvSpPr/>
          <p:nvPr/>
        </p:nvSpPr>
        <p:spPr>
          <a:xfrm>
            <a:off x="2779672" y="4602732"/>
            <a:ext cx="4495879" cy="96557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090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86328" y="2"/>
            <a:ext cx="3419927" cy="1956236"/>
            <a:chOff x="11371777" y="0"/>
            <a:chExt cx="3476625" cy="1929764"/>
          </a:xfrm>
        </p:grpSpPr>
        <p:sp>
          <p:nvSpPr>
            <p:cNvPr id="3" name="object 3"/>
            <p:cNvSpPr/>
            <p:nvPr/>
          </p:nvSpPr>
          <p:spPr>
            <a:xfrm>
              <a:off x="11907027" y="0"/>
              <a:ext cx="2941955" cy="1929764"/>
            </a:xfrm>
            <a:custGeom>
              <a:avLst/>
              <a:gdLst/>
              <a:ahLst/>
              <a:cxnLst/>
              <a:rect l="l" t="t" r="r" b="b"/>
              <a:pathLst>
                <a:path w="2941955" h="1929764">
                  <a:moveTo>
                    <a:pt x="1203062" y="1929681"/>
                  </a:moveTo>
                  <a:lnTo>
                    <a:pt x="0" y="729120"/>
                  </a:lnTo>
                  <a:lnTo>
                    <a:pt x="729121" y="0"/>
                  </a:lnTo>
                  <a:lnTo>
                    <a:pt x="2749607" y="0"/>
                  </a:lnTo>
                  <a:lnTo>
                    <a:pt x="2941374" y="191368"/>
                  </a:lnTo>
                  <a:lnTo>
                    <a:pt x="1203062" y="192968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1777" y="0"/>
              <a:ext cx="1454785" cy="824230"/>
            </a:xfrm>
            <a:custGeom>
              <a:avLst/>
              <a:gdLst/>
              <a:ahLst/>
              <a:cxnLst/>
              <a:rect l="l" t="t" r="r" b="b"/>
              <a:pathLst>
                <a:path w="1454784" h="824230">
                  <a:moveTo>
                    <a:pt x="630294" y="824165"/>
                  </a:moveTo>
                  <a:lnTo>
                    <a:pt x="0" y="191369"/>
                  </a:lnTo>
                  <a:lnTo>
                    <a:pt x="191369" y="0"/>
                  </a:lnTo>
                  <a:lnTo>
                    <a:pt x="1454460" y="0"/>
                  </a:lnTo>
                  <a:lnTo>
                    <a:pt x="630294" y="82416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" y="-45717"/>
            <a:ext cx="6636493" cy="7607020"/>
            <a:chOff x="0" y="-45100"/>
            <a:chExt cx="6746517" cy="7504082"/>
          </a:xfrm>
        </p:grpSpPr>
        <p:sp>
          <p:nvSpPr>
            <p:cNvPr id="6" name="object 6"/>
            <p:cNvSpPr/>
            <p:nvPr/>
          </p:nvSpPr>
          <p:spPr>
            <a:xfrm flipV="1">
              <a:off x="6521281" y="-45100"/>
              <a:ext cx="225236" cy="45100"/>
            </a:xfrm>
            <a:custGeom>
              <a:avLst/>
              <a:gdLst/>
              <a:ahLst/>
              <a:cxnLst/>
              <a:rect l="l" t="t" r="r" b="b"/>
              <a:pathLst>
                <a:path w="1412240" h="1219200">
                  <a:moveTo>
                    <a:pt x="192233" y="1218907"/>
                  </a:moveTo>
                  <a:lnTo>
                    <a:pt x="0" y="1026674"/>
                  </a:lnTo>
                  <a:lnTo>
                    <a:pt x="1025758" y="0"/>
                  </a:lnTo>
                  <a:lnTo>
                    <a:pt x="1412229" y="0"/>
                  </a:lnTo>
                  <a:lnTo>
                    <a:pt x="192233" y="1218907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81776" y="605557"/>
              <a:ext cx="3476625" cy="3476625"/>
            </a:xfrm>
            <a:custGeom>
              <a:avLst/>
              <a:gdLst/>
              <a:ahLst/>
              <a:cxnLst/>
              <a:rect l="l" t="t" r="r" b="b"/>
              <a:pathLst>
                <a:path w="3476625" h="3476625">
                  <a:moveTo>
                    <a:pt x="1739562" y="3476624"/>
                  </a:moveTo>
                  <a:lnTo>
                    <a:pt x="0" y="1738312"/>
                  </a:lnTo>
                  <a:lnTo>
                    <a:pt x="1739562" y="0"/>
                  </a:lnTo>
                  <a:lnTo>
                    <a:pt x="3476624" y="1738312"/>
                  </a:lnTo>
                  <a:lnTo>
                    <a:pt x="1739562" y="3476624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10557"/>
              <a:ext cx="4470400" cy="6448425"/>
            </a:xfrm>
            <a:custGeom>
              <a:avLst/>
              <a:gdLst/>
              <a:ahLst/>
              <a:cxnLst/>
              <a:rect l="l" t="t" r="r" b="b"/>
              <a:pathLst>
                <a:path w="4470400" h="6448425">
                  <a:moveTo>
                    <a:pt x="1247240" y="6448424"/>
                  </a:moveTo>
                  <a:lnTo>
                    <a:pt x="0" y="5202151"/>
                  </a:lnTo>
                  <a:lnTo>
                    <a:pt x="0" y="1247239"/>
                  </a:lnTo>
                  <a:lnTo>
                    <a:pt x="1247239" y="0"/>
                  </a:lnTo>
                  <a:lnTo>
                    <a:pt x="4470201" y="3225462"/>
                  </a:lnTo>
                  <a:lnTo>
                    <a:pt x="1247240" y="6448424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067635" y="2"/>
            <a:ext cx="4922198" cy="5402664"/>
          </a:xfrm>
          <a:custGeom>
            <a:avLst/>
            <a:gdLst/>
            <a:ahLst/>
            <a:cxnLst/>
            <a:rect l="l" t="t" r="r" b="b"/>
            <a:pathLst>
              <a:path w="5003800" h="5329555">
                <a:moveTo>
                  <a:pt x="3225462" y="5328981"/>
                </a:moveTo>
                <a:lnTo>
                  <a:pt x="0" y="2103519"/>
                </a:lnTo>
                <a:lnTo>
                  <a:pt x="2105151" y="0"/>
                </a:lnTo>
                <a:lnTo>
                  <a:pt x="4344905" y="0"/>
                </a:lnTo>
                <a:lnTo>
                  <a:pt x="5003721" y="658816"/>
                </a:lnTo>
                <a:lnTo>
                  <a:pt x="5003721" y="3549342"/>
                </a:lnTo>
                <a:lnTo>
                  <a:pt x="3225462" y="5328981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934" y="2"/>
            <a:ext cx="4264446" cy="2196340"/>
          </a:xfrm>
          <a:custGeom>
            <a:avLst/>
            <a:gdLst/>
            <a:ahLst/>
            <a:cxnLst/>
            <a:rect l="l" t="t" r="r" b="b"/>
            <a:pathLst>
              <a:path w="4335145" h="2166620">
                <a:moveTo>
                  <a:pt x="2167322" y="2166481"/>
                </a:moveTo>
                <a:lnTo>
                  <a:pt x="0" y="0"/>
                </a:lnTo>
                <a:lnTo>
                  <a:pt x="4334644" y="0"/>
                </a:lnTo>
                <a:lnTo>
                  <a:pt x="2167322" y="2166481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4104581" y="4085797"/>
            <a:ext cx="11712185" cy="5550742"/>
          </a:xfrm>
          <a:prstGeom prst="rect">
            <a:avLst/>
          </a:prstGeom>
        </p:spPr>
        <p:txBody>
          <a:bodyPr vert="horz" wrap="square" lIns="0" tIns="10660" rIns="0" bIns="0" rtlCol="0">
            <a:spAutoFit/>
          </a:bodyPr>
          <a:lstStyle/>
          <a:p>
            <a:r>
              <a:rPr lang="ru-RU" sz="3200" dirty="0">
                <a:latin typeface="Trebuchet MS" panose="020B0603020202020204" pitchFamily="34" charset="0"/>
              </a:rPr>
              <a:t>В настоящее время проблема низкой пропускной способности на входах в учебные заведения становится всё актуальнее.  Мы предлагаем эффективный и надежный механизм контроля доступа, который соответствует современным стандартам безопасности.</a:t>
            </a:r>
          </a:p>
          <a:p>
            <a:r>
              <a:rPr lang="ru-RU" sz="3200" dirty="0">
                <a:latin typeface="Trebuchet MS" panose="020B0603020202020204" pitchFamily="34" charset="0"/>
              </a:rPr>
              <a:t>Важным аспектом нашего проекта является также его универсальность и приспособленность к различным условиям.  "</a:t>
            </a:r>
            <a:r>
              <a:rPr lang="ru-RU" sz="3200" dirty="0" err="1">
                <a:latin typeface="Trebuchet MS" panose="020B0603020202020204" pitchFamily="34" charset="0"/>
              </a:rPr>
              <a:t>FaceGuard</a:t>
            </a:r>
            <a:r>
              <a:rPr lang="ru-RU" sz="3200" dirty="0">
                <a:latin typeface="Trebuchet MS" panose="020B0603020202020204" pitchFamily="34" charset="0"/>
              </a:rPr>
              <a:t>" может быть интегрирован в различные учебные и рабочие пространства, если это потребуется.</a:t>
            </a:r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921160" y="2339144"/>
            <a:ext cx="6517448" cy="1063707"/>
          </a:xfrm>
          <a:prstGeom prst="rect">
            <a:avLst/>
          </a:prstGeom>
        </p:spPr>
        <p:txBody>
          <a:bodyPr vert="horz" wrap="square" lIns="0" tIns="11222" rIns="0" bIns="0" rtlCol="0">
            <a:spAutoFit/>
          </a:bodyPr>
          <a:lstStyle/>
          <a:p>
            <a:pPr marL="11222">
              <a:spcBef>
                <a:spcPts val="88"/>
              </a:spcBef>
            </a:pPr>
            <a:r>
              <a:rPr lang="ru-RU" sz="6600" dirty="0"/>
              <a:t>Актуальность</a:t>
            </a:r>
            <a:endParaRPr sz="6600" dirty="0"/>
          </a:p>
        </p:txBody>
      </p:sp>
      <p:sp>
        <p:nvSpPr>
          <p:cNvPr id="13" name="object 13"/>
          <p:cNvSpPr/>
          <p:nvPr/>
        </p:nvSpPr>
        <p:spPr>
          <a:xfrm>
            <a:off x="6671332" y="3306294"/>
            <a:ext cx="4995087" cy="96557"/>
          </a:xfrm>
          <a:custGeom>
            <a:avLst/>
            <a:gdLst/>
            <a:ahLst/>
            <a:cxnLst/>
            <a:rect l="l" t="t" r="r" b="b"/>
            <a:pathLst>
              <a:path w="3914775" h="95250">
                <a:moveTo>
                  <a:pt x="3914774" y="95249"/>
                </a:moveTo>
                <a:lnTo>
                  <a:pt x="0" y="95249"/>
                </a:lnTo>
                <a:lnTo>
                  <a:pt x="0" y="0"/>
                </a:lnTo>
                <a:lnTo>
                  <a:pt x="3914774" y="0"/>
                </a:lnTo>
                <a:lnTo>
                  <a:pt x="391477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Пользователь\Desktop\Моё\2 курс УТС\ПД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3281606" y="1120782"/>
            <a:ext cx="2605666" cy="2571750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14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86328" y="2"/>
            <a:ext cx="3419927" cy="1956236"/>
            <a:chOff x="11371777" y="0"/>
            <a:chExt cx="3476625" cy="1929764"/>
          </a:xfrm>
        </p:grpSpPr>
        <p:sp>
          <p:nvSpPr>
            <p:cNvPr id="3" name="object 3"/>
            <p:cNvSpPr/>
            <p:nvPr/>
          </p:nvSpPr>
          <p:spPr>
            <a:xfrm>
              <a:off x="11907027" y="0"/>
              <a:ext cx="2941955" cy="1929764"/>
            </a:xfrm>
            <a:custGeom>
              <a:avLst/>
              <a:gdLst/>
              <a:ahLst/>
              <a:cxnLst/>
              <a:rect l="l" t="t" r="r" b="b"/>
              <a:pathLst>
                <a:path w="2941955" h="1929764">
                  <a:moveTo>
                    <a:pt x="1203062" y="1929681"/>
                  </a:moveTo>
                  <a:lnTo>
                    <a:pt x="0" y="729120"/>
                  </a:lnTo>
                  <a:lnTo>
                    <a:pt x="729121" y="0"/>
                  </a:lnTo>
                  <a:lnTo>
                    <a:pt x="2749607" y="0"/>
                  </a:lnTo>
                  <a:lnTo>
                    <a:pt x="2941374" y="191368"/>
                  </a:lnTo>
                  <a:lnTo>
                    <a:pt x="1203062" y="192968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1777" y="0"/>
              <a:ext cx="1454785" cy="824230"/>
            </a:xfrm>
            <a:custGeom>
              <a:avLst/>
              <a:gdLst/>
              <a:ahLst/>
              <a:cxnLst/>
              <a:rect l="l" t="t" r="r" b="b"/>
              <a:pathLst>
                <a:path w="1454784" h="824230">
                  <a:moveTo>
                    <a:pt x="630294" y="824165"/>
                  </a:moveTo>
                  <a:lnTo>
                    <a:pt x="0" y="191369"/>
                  </a:lnTo>
                  <a:lnTo>
                    <a:pt x="191369" y="0"/>
                  </a:lnTo>
                  <a:lnTo>
                    <a:pt x="1454460" y="0"/>
                  </a:lnTo>
                  <a:lnTo>
                    <a:pt x="630294" y="82416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067635" y="2"/>
            <a:ext cx="4922198" cy="5402664"/>
          </a:xfrm>
          <a:custGeom>
            <a:avLst/>
            <a:gdLst/>
            <a:ahLst/>
            <a:cxnLst/>
            <a:rect l="l" t="t" r="r" b="b"/>
            <a:pathLst>
              <a:path w="5003800" h="5329555">
                <a:moveTo>
                  <a:pt x="3225462" y="5328981"/>
                </a:moveTo>
                <a:lnTo>
                  <a:pt x="0" y="2103519"/>
                </a:lnTo>
                <a:lnTo>
                  <a:pt x="2105151" y="0"/>
                </a:lnTo>
                <a:lnTo>
                  <a:pt x="4344905" y="0"/>
                </a:lnTo>
                <a:lnTo>
                  <a:pt x="5003721" y="658816"/>
                </a:lnTo>
                <a:lnTo>
                  <a:pt x="5003721" y="3549342"/>
                </a:lnTo>
                <a:lnTo>
                  <a:pt x="3225462" y="5328981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360164" y="2412182"/>
            <a:ext cx="11541693" cy="5107544"/>
          </a:xfrm>
          <a:prstGeom prst="rect">
            <a:avLst/>
          </a:prstGeom>
        </p:spPr>
        <p:txBody>
          <a:bodyPr vert="horz" wrap="square" lIns="0" tIns="10660" rIns="0" bIns="0" rtlCol="0">
            <a:spAutoFit/>
          </a:bodyPr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6000" dirty="0"/>
              <a:t>Вузы</a:t>
            </a:r>
          </a:p>
          <a:p>
            <a:pPr marL="13970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None/>
            </a:pPr>
            <a:endParaRPr lang="ru-RU" sz="2800" dirty="0">
              <a:sym typeface="Times New Roman"/>
            </a:endParaRPr>
          </a:p>
          <a:p>
            <a:pPr marL="13970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None/>
            </a:pPr>
            <a:r>
              <a:rPr lang="ru-RU" sz="4000" dirty="0">
                <a:latin typeface="Times New Roman"/>
                <a:ea typeface="Times New Roman"/>
                <a:cs typeface="Times New Roman"/>
                <a:sym typeface="Times New Roman"/>
              </a:rPr>
              <a:t>Потенциальным потребителем нашего продукта является, в первую очередь, наш университет –</a:t>
            </a:r>
            <a:r>
              <a:rPr lang="ru-RU" sz="4000" dirty="0" err="1">
                <a:latin typeface="Times New Roman"/>
                <a:ea typeface="Times New Roman"/>
                <a:cs typeface="Times New Roman"/>
                <a:sym typeface="Times New Roman"/>
              </a:rPr>
              <a:t>СурГУ</a:t>
            </a:r>
            <a:r>
              <a:rPr lang="ru-RU" sz="4000" dirty="0">
                <a:latin typeface="Times New Roman"/>
                <a:ea typeface="Times New Roman"/>
                <a:cs typeface="Times New Roman"/>
                <a:sym typeface="Times New Roman"/>
              </a:rPr>
              <a:t>.  В данном случае подразумевается весь работающий  персонал и студенты данного учебного учреждения.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76189" y="683990"/>
            <a:ext cx="7464049" cy="1026994"/>
          </a:xfrm>
          <a:prstGeom prst="rect">
            <a:avLst/>
          </a:prstGeom>
        </p:spPr>
        <p:txBody>
          <a:bodyPr vert="horz" wrap="square" lIns="0" tIns="11222" rIns="0" bIns="0" rtlCol="0">
            <a:spAutoFit/>
          </a:bodyPr>
          <a:lstStyle/>
          <a:p>
            <a:pPr marL="11222">
              <a:spcBef>
                <a:spcPts val="88"/>
              </a:spcBef>
            </a:pPr>
            <a:r>
              <a:rPr lang="ru-RU" sz="6600" dirty="0"/>
              <a:t>Целевая аудитория</a:t>
            </a:r>
            <a:endParaRPr sz="6600" dirty="0"/>
          </a:p>
        </p:txBody>
      </p:sp>
      <p:sp>
        <p:nvSpPr>
          <p:cNvPr id="13" name="object 13"/>
          <p:cNvSpPr/>
          <p:nvPr/>
        </p:nvSpPr>
        <p:spPr>
          <a:xfrm>
            <a:off x="899196" y="1710617"/>
            <a:ext cx="6840760" cy="96557"/>
          </a:xfrm>
          <a:custGeom>
            <a:avLst/>
            <a:gdLst/>
            <a:ahLst/>
            <a:cxnLst/>
            <a:rect l="l" t="t" r="r" b="b"/>
            <a:pathLst>
              <a:path w="3914775" h="95250">
                <a:moveTo>
                  <a:pt x="3914774" y="95249"/>
                </a:moveTo>
                <a:lnTo>
                  <a:pt x="0" y="95249"/>
                </a:lnTo>
                <a:lnTo>
                  <a:pt x="0" y="0"/>
                </a:lnTo>
                <a:lnTo>
                  <a:pt x="3914774" y="0"/>
                </a:lnTo>
                <a:lnTo>
                  <a:pt x="391477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167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493" y="2"/>
            <a:ext cx="17980387" cy="10428113"/>
            <a:chOff x="5286" y="0"/>
            <a:chExt cx="18278474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" y="5792"/>
              <a:ext cx="18278474" cy="102812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849868" y="1266202"/>
              <a:ext cx="6448425" cy="6448425"/>
            </a:xfrm>
            <a:custGeom>
              <a:avLst/>
              <a:gdLst/>
              <a:ahLst/>
              <a:cxnLst/>
              <a:rect l="l" t="t" r="r" b="b"/>
              <a:pathLst>
                <a:path w="6448425" h="6448425">
                  <a:moveTo>
                    <a:pt x="3224212" y="6448424"/>
                  </a:moveTo>
                  <a:lnTo>
                    <a:pt x="0" y="3222962"/>
                  </a:lnTo>
                  <a:lnTo>
                    <a:pt x="3224212" y="0"/>
                  </a:lnTo>
                  <a:lnTo>
                    <a:pt x="6448424" y="3222961"/>
                  </a:lnTo>
                  <a:lnTo>
                    <a:pt x="3224212" y="6448424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59244" y="0"/>
              <a:ext cx="6448425" cy="3677285"/>
            </a:xfrm>
            <a:custGeom>
              <a:avLst/>
              <a:gdLst/>
              <a:ahLst/>
              <a:cxnLst/>
              <a:rect l="l" t="t" r="r" b="b"/>
              <a:pathLst>
                <a:path w="6448425" h="3677285">
                  <a:moveTo>
                    <a:pt x="3224212" y="3677229"/>
                  </a:moveTo>
                  <a:lnTo>
                    <a:pt x="0" y="453017"/>
                  </a:lnTo>
                  <a:lnTo>
                    <a:pt x="453017" y="0"/>
                  </a:lnTo>
                  <a:lnTo>
                    <a:pt x="5995407" y="0"/>
                  </a:lnTo>
                  <a:lnTo>
                    <a:pt x="6448424" y="453017"/>
                  </a:lnTo>
                  <a:lnTo>
                    <a:pt x="3224212" y="367722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205275" y="2896"/>
              <a:ext cx="7077075" cy="10277475"/>
            </a:xfrm>
            <a:custGeom>
              <a:avLst/>
              <a:gdLst/>
              <a:ahLst/>
              <a:cxnLst/>
              <a:rect l="l" t="t" r="r" b="b"/>
              <a:pathLst>
                <a:path w="7077075" h="10277475">
                  <a:moveTo>
                    <a:pt x="7077074" y="10277474"/>
                  </a:moveTo>
                  <a:lnTo>
                    <a:pt x="0" y="10277474"/>
                  </a:lnTo>
                  <a:lnTo>
                    <a:pt x="0" y="0"/>
                  </a:lnTo>
                  <a:lnTo>
                    <a:pt x="7077074" y="0"/>
                  </a:lnTo>
                  <a:lnTo>
                    <a:pt x="7077074" y="10277474"/>
                  </a:lnTo>
                  <a:close/>
                </a:path>
              </a:pathLst>
            </a:custGeom>
            <a:solidFill>
              <a:srgbClr val="28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169477" y="1198406"/>
            <a:ext cx="4911873" cy="665460"/>
          </a:xfrm>
          <a:prstGeom prst="rect">
            <a:avLst/>
          </a:prstGeom>
        </p:spPr>
        <p:txBody>
          <a:bodyPr vert="horz" wrap="square" lIns="0" tIns="115578" rIns="0" bIns="0" rtlCol="0">
            <a:spAutoFit/>
          </a:bodyPr>
          <a:lstStyle/>
          <a:p>
            <a:pPr marL="11222" marR="4488" indent="920704">
              <a:lnSpc>
                <a:spcPts val="4109"/>
              </a:lnSpc>
              <a:spcBef>
                <a:spcPts val="910"/>
              </a:spcBef>
            </a:pPr>
            <a:r>
              <a:rPr spc="-17" dirty="0" err="1"/>
              <a:t>П</a:t>
            </a:r>
            <a:r>
              <a:rPr spc="-62" dirty="0" err="1"/>
              <a:t>р</a:t>
            </a:r>
            <a:r>
              <a:rPr spc="-39" dirty="0" err="1"/>
              <a:t>о</a:t>
            </a:r>
            <a:r>
              <a:rPr spc="9" dirty="0" err="1"/>
              <a:t>б</a:t>
            </a:r>
            <a:r>
              <a:rPr spc="-39" dirty="0" err="1"/>
              <a:t>л</a:t>
            </a:r>
            <a:r>
              <a:rPr spc="27" dirty="0" err="1"/>
              <a:t>е</a:t>
            </a:r>
            <a:r>
              <a:rPr spc="79" dirty="0" err="1"/>
              <a:t>м</a:t>
            </a:r>
            <a:r>
              <a:rPr spc="22" dirty="0" err="1"/>
              <a:t>а</a:t>
            </a:r>
            <a:endParaRPr spc="66" dirty="0"/>
          </a:p>
        </p:txBody>
      </p:sp>
      <p:sp>
        <p:nvSpPr>
          <p:cNvPr id="8" name="object 8"/>
          <p:cNvSpPr/>
          <p:nvPr/>
        </p:nvSpPr>
        <p:spPr>
          <a:xfrm>
            <a:off x="13105581" y="1844471"/>
            <a:ext cx="3982108" cy="96557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305381" y="2700214"/>
            <a:ext cx="6480720" cy="4258081"/>
          </a:xfrm>
          <a:prstGeom prst="rect">
            <a:avLst/>
          </a:prstGeom>
        </p:spPr>
        <p:txBody>
          <a:bodyPr vert="horz" wrap="square" lIns="0" tIns="10660" rIns="0" bIns="0" rtlCol="0">
            <a:spAutoFit/>
          </a:bodyPr>
          <a:lstStyle/>
          <a:p>
            <a:pPr marL="1050869" marR="4488" indent="-448289" algn="r">
              <a:lnSpc>
                <a:spcPct val="100099"/>
              </a:lnSpc>
              <a:spcBef>
                <a:spcPts val="84"/>
              </a:spcBef>
            </a:pPr>
            <a:r>
              <a:rPr lang="ru-RU" sz="3600" dirty="0">
                <a:latin typeface="Trebuchet MS" panose="020B0603020202020204" pitchFamily="34" charset="0"/>
              </a:rPr>
              <a:t>Проблема заключается в ухудшении качества проверки охранником, содержимого в сумках-рюкзаках с увеличением количества студентов, проходящих досмотр.</a:t>
            </a:r>
            <a:r>
              <a:rPr lang="ru-RU" sz="2500" dirty="0">
                <a:latin typeface="Trebuchet MS" panose="020B0603020202020204" pitchFamily="34" charset="0"/>
              </a:rPr>
              <a:t/>
            </a:r>
            <a:br>
              <a:rPr lang="ru-RU" sz="2500" dirty="0">
                <a:latin typeface="Trebuchet MS" panose="020B0603020202020204" pitchFamily="34" charset="0"/>
              </a:rPr>
            </a:br>
            <a:endParaRPr sz="2400" dirty="0">
              <a:solidFill>
                <a:schemeClr val="bg1"/>
              </a:solidFill>
              <a:latin typeface="Trebuchet MS" panose="020B0603020202020204" pitchFamily="34" charset="0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52255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34640" y="1"/>
            <a:ext cx="5555587" cy="5813352"/>
            <a:chOff x="12640787" y="0"/>
            <a:chExt cx="5647690" cy="5734685"/>
          </a:xfrm>
        </p:grpSpPr>
        <p:sp>
          <p:nvSpPr>
            <p:cNvPr id="3" name="object 3"/>
            <p:cNvSpPr/>
            <p:nvPr/>
          </p:nvSpPr>
          <p:spPr>
            <a:xfrm>
              <a:off x="16373134" y="2795251"/>
              <a:ext cx="1915160" cy="2939415"/>
            </a:xfrm>
            <a:custGeom>
              <a:avLst/>
              <a:gdLst/>
              <a:ahLst/>
              <a:cxnLst/>
              <a:rect l="l" t="t" r="r" b="b"/>
              <a:pathLst>
                <a:path w="1915159" h="2939415">
                  <a:moveTo>
                    <a:pt x="1201425" y="2938873"/>
                  </a:moveTo>
                  <a:lnTo>
                    <a:pt x="0" y="1738312"/>
                  </a:lnTo>
                  <a:lnTo>
                    <a:pt x="1739563" y="0"/>
                  </a:lnTo>
                  <a:lnTo>
                    <a:pt x="1914865" y="175176"/>
                  </a:lnTo>
                  <a:lnTo>
                    <a:pt x="1914865" y="2225946"/>
                  </a:lnTo>
                  <a:lnTo>
                    <a:pt x="1201425" y="2938873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40780" y="11"/>
              <a:ext cx="5647690" cy="4629150"/>
            </a:xfrm>
            <a:custGeom>
              <a:avLst/>
              <a:gdLst/>
              <a:ahLst/>
              <a:cxnLst/>
              <a:rect l="l" t="t" r="r" b="b"/>
              <a:pathLst>
                <a:path w="5647690" h="4629150">
                  <a:moveTo>
                    <a:pt x="5567019" y="2890291"/>
                  </a:moveTo>
                  <a:lnTo>
                    <a:pt x="4936274" y="2257488"/>
                  </a:lnTo>
                  <a:lnTo>
                    <a:pt x="3196717" y="3995801"/>
                  </a:lnTo>
                  <a:lnTo>
                    <a:pt x="3827462" y="4628604"/>
                  </a:lnTo>
                  <a:lnTo>
                    <a:pt x="5567019" y="2890291"/>
                  </a:lnTo>
                  <a:close/>
                </a:path>
                <a:path w="5647690" h="4629150">
                  <a:moveTo>
                    <a:pt x="5647220" y="0"/>
                  </a:moveTo>
                  <a:lnTo>
                    <a:pt x="0" y="0"/>
                  </a:lnTo>
                  <a:lnTo>
                    <a:pt x="3075927" y="3075914"/>
                  </a:lnTo>
                  <a:lnTo>
                    <a:pt x="5647220" y="504634"/>
                  </a:lnTo>
                  <a:lnTo>
                    <a:pt x="5647220" y="0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816860" y="6766566"/>
            <a:ext cx="3173193" cy="3662071"/>
          </a:xfrm>
          <a:custGeom>
            <a:avLst/>
            <a:gdLst/>
            <a:ahLst/>
            <a:cxnLst/>
            <a:rect l="l" t="t" r="r" b="b"/>
            <a:pathLst>
              <a:path w="3225800" h="3612515">
                <a:moveTo>
                  <a:pt x="3225499" y="3611999"/>
                </a:moveTo>
                <a:lnTo>
                  <a:pt x="386687" y="3611999"/>
                </a:lnTo>
                <a:lnTo>
                  <a:pt x="0" y="3225462"/>
                </a:lnTo>
                <a:lnTo>
                  <a:pt x="3224211" y="0"/>
                </a:lnTo>
                <a:lnTo>
                  <a:pt x="3225499" y="1286"/>
                </a:lnTo>
                <a:lnTo>
                  <a:pt x="3225499" y="361199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1416194" y="826809"/>
            <a:ext cx="6573839" cy="8943796"/>
            <a:chOff x="11605457" y="815620"/>
            <a:chExt cx="6682824" cy="8822767"/>
          </a:xfrm>
        </p:grpSpPr>
        <p:sp>
          <p:nvSpPr>
            <p:cNvPr id="7" name="object 7"/>
            <p:cNvSpPr/>
            <p:nvPr/>
          </p:nvSpPr>
          <p:spPr>
            <a:xfrm>
              <a:off x="15857501" y="815620"/>
              <a:ext cx="2430780" cy="2623185"/>
            </a:xfrm>
            <a:custGeom>
              <a:avLst/>
              <a:gdLst/>
              <a:ahLst/>
              <a:cxnLst/>
              <a:rect l="l" t="t" r="r" b="b"/>
              <a:pathLst>
                <a:path w="2430780" h="2623185">
                  <a:moveTo>
                    <a:pt x="194729" y="2622729"/>
                  </a:moveTo>
                  <a:lnTo>
                    <a:pt x="0" y="2430496"/>
                  </a:lnTo>
                  <a:lnTo>
                    <a:pt x="2430496" y="0"/>
                  </a:lnTo>
                  <a:lnTo>
                    <a:pt x="2430496" y="386963"/>
                  </a:lnTo>
                  <a:lnTo>
                    <a:pt x="194729" y="262272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05457" y="3266261"/>
              <a:ext cx="6372127" cy="637212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82735" y="1990009"/>
            <a:ext cx="10369152" cy="843588"/>
          </a:xfrm>
          <a:prstGeom prst="rect">
            <a:avLst/>
          </a:prstGeom>
        </p:spPr>
        <p:txBody>
          <a:bodyPr vert="horz" wrap="square" lIns="0" tIns="12470" rIns="0" bIns="0" rtlCol="0">
            <a:spAutoFit/>
          </a:bodyPr>
          <a:lstStyle/>
          <a:p>
            <a:pPr marL="12470">
              <a:spcBef>
                <a:spcPts val="98"/>
              </a:spcBef>
            </a:pPr>
            <a:r>
              <a:rPr sz="5400" spc="236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Р</a:t>
            </a:r>
            <a:r>
              <a:rPr sz="5400" spc="2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е</a:t>
            </a:r>
            <a:r>
              <a:rPr sz="5400" spc="245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ш</a:t>
            </a:r>
            <a:r>
              <a:rPr sz="5400" spc="2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е</a:t>
            </a:r>
            <a:r>
              <a:rPr sz="5400" spc="4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н</a:t>
            </a:r>
            <a:r>
              <a:rPr sz="5400" spc="7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и</a:t>
            </a:r>
            <a:r>
              <a:rPr sz="5400" spc="2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е</a:t>
            </a:r>
            <a:r>
              <a:rPr lang="ru-RU" sz="5400" spc="29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:«</a:t>
            </a:r>
            <a:r>
              <a:rPr lang="en-US" sz="5400" spc="-6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F</a:t>
            </a:r>
            <a:r>
              <a:rPr lang="en-US" sz="5400" spc="7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a</a:t>
            </a:r>
            <a:r>
              <a:rPr lang="en-US" sz="5400" spc="-5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c</a:t>
            </a:r>
            <a:r>
              <a:rPr lang="en-US" sz="5400" spc="2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e</a:t>
            </a:r>
            <a:r>
              <a:rPr lang="en-US" sz="5400" spc="682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G</a:t>
            </a:r>
            <a:r>
              <a:rPr lang="en-US" sz="5400" spc="30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u</a:t>
            </a:r>
            <a:r>
              <a:rPr lang="en-US" sz="5400" spc="69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a</a:t>
            </a:r>
            <a:r>
              <a:rPr lang="en-US" sz="5400" spc="-34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r</a:t>
            </a:r>
            <a:r>
              <a:rPr lang="en-US" sz="5400" spc="334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d</a:t>
            </a:r>
            <a:r>
              <a:rPr lang="ru-RU" sz="5400" spc="29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  <a:endParaRPr sz="5400" spc="334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9634" y="3016888"/>
            <a:ext cx="7110296" cy="5026220"/>
          </a:xfrm>
          <a:prstGeom prst="rect">
            <a:avLst/>
          </a:prstGeom>
        </p:spPr>
        <p:txBody>
          <a:bodyPr vert="horz" wrap="square" lIns="0" tIns="11847" rIns="0" bIns="0" rtlCol="0">
            <a:spAutoFit/>
          </a:bodyPr>
          <a:lstStyle/>
          <a:p>
            <a:pPr marL="12470" marR="4988" indent="373480" algn="ctr">
              <a:lnSpc>
                <a:spcPct val="100800"/>
              </a:lnSpc>
              <a:spcBef>
                <a:spcPts val="93"/>
              </a:spcBef>
            </a:pPr>
            <a:r>
              <a:rPr lang="ru-RU" sz="3600" dirty="0"/>
              <a:t>Использование средства допуска "</a:t>
            </a:r>
            <a:r>
              <a:rPr lang="ru-RU" sz="3600" dirty="0" err="1"/>
              <a:t>FaceGuard</a:t>
            </a:r>
            <a:r>
              <a:rPr lang="ru-RU" sz="3600" dirty="0"/>
              <a:t>" с технологией распознавания биометрии при помощи </a:t>
            </a:r>
            <a:r>
              <a:rPr lang="ru-RU" sz="3600" dirty="0" err="1"/>
              <a:t>нейросетей</a:t>
            </a:r>
            <a:r>
              <a:rPr lang="ru-RU" sz="3600" dirty="0"/>
              <a:t>.</a:t>
            </a:r>
            <a:br>
              <a:rPr lang="ru-RU" sz="3600" dirty="0"/>
            </a:br>
            <a:r>
              <a:rPr lang="ru-RU" sz="3600" dirty="0"/>
              <a:t>Автоматизированный пропускной пункт, основанный на высокоточной идентификации личности через распознавание лица</a:t>
            </a:r>
            <a:r>
              <a:rPr lang="ru-RU" sz="3600" spc="-432" dirty="0">
                <a:latin typeface="Trebuchet MS"/>
              </a:rPr>
              <a:t>.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89635" y="2698594"/>
            <a:ext cx="7819802" cy="96557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" y="695469"/>
            <a:ext cx="3800961" cy="9732906"/>
            <a:chOff x="0" y="686057"/>
            <a:chExt cx="3863975" cy="9601200"/>
          </a:xfrm>
        </p:grpSpPr>
        <p:sp>
          <p:nvSpPr>
            <p:cNvPr id="13" name="object 13"/>
            <p:cNvSpPr/>
            <p:nvPr/>
          </p:nvSpPr>
          <p:spPr>
            <a:xfrm>
              <a:off x="0" y="686057"/>
              <a:ext cx="2930525" cy="5860415"/>
            </a:xfrm>
            <a:custGeom>
              <a:avLst/>
              <a:gdLst/>
              <a:ahLst/>
              <a:cxnLst/>
              <a:rect l="l" t="t" r="r" b="b"/>
              <a:pathLst>
                <a:path w="2930525" h="5860415">
                  <a:moveTo>
                    <a:pt x="0" y="5860291"/>
                  </a:moveTo>
                  <a:lnTo>
                    <a:pt x="0" y="0"/>
                  </a:lnTo>
                  <a:lnTo>
                    <a:pt x="2930145" y="2929009"/>
                  </a:lnTo>
                  <a:lnTo>
                    <a:pt x="0" y="586029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6216954"/>
              <a:ext cx="3863975" cy="4070350"/>
            </a:xfrm>
            <a:custGeom>
              <a:avLst/>
              <a:gdLst/>
              <a:ahLst/>
              <a:cxnLst/>
              <a:rect l="l" t="t" r="r" b="b"/>
              <a:pathLst>
                <a:path w="3863975" h="4070350">
                  <a:moveTo>
                    <a:pt x="3018027" y="4070045"/>
                  </a:moveTo>
                  <a:lnTo>
                    <a:pt x="0" y="4070045"/>
                  </a:lnTo>
                  <a:lnTo>
                    <a:pt x="0" y="639648"/>
                  </a:lnTo>
                  <a:lnTo>
                    <a:pt x="639648" y="0"/>
                  </a:lnTo>
                  <a:lnTo>
                    <a:pt x="3863861" y="3224212"/>
                  </a:lnTo>
                  <a:lnTo>
                    <a:pt x="3018027" y="407004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22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5547" y="0"/>
            <a:ext cx="3333102" cy="1717420"/>
          </a:xfrm>
          <a:custGeom>
            <a:avLst/>
            <a:gdLst/>
            <a:ahLst/>
            <a:cxnLst/>
            <a:rect l="l" t="t" r="r" b="b"/>
            <a:pathLst>
              <a:path w="3388359" h="1694180">
                <a:moveTo>
                  <a:pt x="1694124" y="1694124"/>
                </a:moveTo>
                <a:lnTo>
                  <a:pt x="0" y="0"/>
                </a:lnTo>
                <a:lnTo>
                  <a:pt x="3388248" y="0"/>
                </a:lnTo>
                <a:lnTo>
                  <a:pt x="1694124" y="1694124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" y="3200813"/>
            <a:ext cx="1757748" cy="3524316"/>
            <a:chOff x="0" y="3157499"/>
            <a:chExt cx="1786889" cy="3476625"/>
          </a:xfrm>
        </p:grpSpPr>
        <p:sp>
          <p:nvSpPr>
            <p:cNvPr id="4" name="object 4"/>
            <p:cNvSpPr/>
            <p:nvPr/>
          </p:nvSpPr>
          <p:spPr>
            <a:xfrm>
              <a:off x="0" y="3695250"/>
              <a:ext cx="1786889" cy="2939415"/>
            </a:xfrm>
            <a:custGeom>
              <a:avLst/>
              <a:gdLst/>
              <a:ahLst/>
              <a:cxnLst/>
              <a:rect l="l" t="t" r="r" b="b"/>
              <a:pathLst>
                <a:path w="1786889" h="2939415">
                  <a:moveTo>
                    <a:pt x="48312" y="2938873"/>
                  </a:moveTo>
                  <a:lnTo>
                    <a:pt x="0" y="2890560"/>
                  </a:lnTo>
                  <a:lnTo>
                    <a:pt x="0" y="586063"/>
                  </a:lnTo>
                  <a:lnTo>
                    <a:pt x="586063" y="0"/>
                  </a:lnTo>
                  <a:lnTo>
                    <a:pt x="1786624" y="1200560"/>
                  </a:lnTo>
                  <a:lnTo>
                    <a:pt x="48312" y="2938873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157499"/>
              <a:ext cx="681355" cy="1314450"/>
            </a:xfrm>
            <a:custGeom>
              <a:avLst/>
              <a:gdLst/>
              <a:ahLst/>
              <a:cxnLst/>
              <a:rect l="l" t="t" r="r" b="b"/>
              <a:pathLst>
                <a:path w="681355" h="1314450">
                  <a:moveTo>
                    <a:pt x="0" y="1313904"/>
                  </a:moveTo>
                  <a:lnTo>
                    <a:pt x="0" y="48312"/>
                  </a:lnTo>
                  <a:lnTo>
                    <a:pt x="48312" y="0"/>
                  </a:lnTo>
                  <a:lnTo>
                    <a:pt x="681108" y="632795"/>
                  </a:lnTo>
                  <a:lnTo>
                    <a:pt x="0" y="1313904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" y="0"/>
            <a:ext cx="7632971" cy="10428113"/>
            <a:chOff x="0" y="0"/>
            <a:chExt cx="8515985" cy="10287000"/>
          </a:xfrm>
        </p:grpSpPr>
        <p:sp>
          <p:nvSpPr>
            <p:cNvPr id="7" name="object 7"/>
            <p:cNvSpPr/>
            <p:nvPr/>
          </p:nvSpPr>
          <p:spPr>
            <a:xfrm>
              <a:off x="2067500" y="1714999"/>
              <a:ext cx="6448425" cy="6448425"/>
            </a:xfrm>
            <a:custGeom>
              <a:avLst/>
              <a:gdLst/>
              <a:ahLst/>
              <a:cxnLst/>
              <a:rect l="l" t="t" r="r" b="b"/>
              <a:pathLst>
                <a:path w="6448425" h="6448425">
                  <a:moveTo>
                    <a:pt x="3224212" y="6448425"/>
                  </a:moveTo>
                  <a:lnTo>
                    <a:pt x="0" y="3225462"/>
                  </a:lnTo>
                  <a:lnTo>
                    <a:pt x="3224212" y="0"/>
                  </a:lnTo>
                  <a:lnTo>
                    <a:pt x="6448424" y="3225462"/>
                  </a:lnTo>
                  <a:lnTo>
                    <a:pt x="3224212" y="6448425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77500" y="5512500"/>
              <a:ext cx="2990850" cy="2990850"/>
            </a:xfrm>
            <a:custGeom>
              <a:avLst/>
              <a:gdLst/>
              <a:ahLst/>
              <a:cxnLst/>
              <a:rect l="l" t="t" r="r" b="b"/>
              <a:pathLst>
                <a:path w="2990850" h="2990850">
                  <a:moveTo>
                    <a:pt x="194729" y="2990850"/>
                  </a:moveTo>
                  <a:lnTo>
                    <a:pt x="0" y="2796120"/>
                  </a:lnTo>
                  <a:lnTo>
                    <a:pt x="2798616" y="0"/>
                  </a:lnTo>
                  <a:lnTo>
                    <a:pt x="2990850" y="192233"/>
                  </a:lnTo>
                  <a:lnTo>
                    <a:pt x="194729" y="2990850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232015"/>
              <a:ext cx="5319366" cy="50549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753499" cy="461555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06062" y="251942"/>
            <a:ext cx="1437433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00">
              <a:lnSpc>
                <a:spcPct val="100000"/>
              </a:lnSpc>
              <a:spcBef>
                <a:spcPts val="100"/>
              </a:spcBef>
            </a:pPr>
            <a:r>
              <a:rPr lang="ru" sz="5400" dirty="0"/>
              <a:t>ЦЕННОСТЬ, ЦЕННОСТНОЕ ПРЕДЛОЖЕНИЕ</a:t>
            </a:r>
            <a:endParaRPr sz="5400" spc="254" dirty="0"/>
          </a:p>
        </p:txBody>
      </p:sp>
      <p:sp>
        <p:nvSpPr>
          <p:cNvPr id="12" name="object 12"/>
          <p:cNvSpPr txBox="1"/>
          <p:nvPr/>
        </p:nvSpPr>
        <p:spPr>
          <a:xfrm>
            <a:off x="7921005" y="2052142"/>
            <a:ext cx="10057978" cy="10996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500" dirty="0"/>
              <a:t>Мы помогаем государственным учреждениям  решать проблему низкой пропускной способности на входе в учебные заведения с помощью «</a:t>
            </a:r>
            <a:r>
              <a:rPr lang="ru-RU" sz="2500" dirty="0" err="1"/>
              <a:t>FaceGuard</a:t>
            </a:r>
            <a:r>
              <a:rPr lang="ru-RU" sz="2500" dirty="0"/>
              <a:t>» - средства распознания биометрии, использующее нейросеть, что позволяет получить автоматизированный пропускной пункт.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5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500" dirty="0"/>
              <a:t>Средства допуска по биометрии имеют высокую актуальность в наше время. С развитием технологий и увеличением угроз безопасности, требуется более надежное и эффективное средство идентификации личности.  Актуальность биометрических средств допуска также связана с растущим спросом на безопасность в различных сферах жизни. Например, в офисных зданиях, банках, аэропортах или государственных учреждениях требуется эффективная система контроля доступа для предотвращения несанкционированного проникновения или мошенничества.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5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500" dirty="0"/>
              <a:t>Биометрические средства допуска могут обеспечить высокий уровень безопасности и удобство использования.  Кроме того, биометрические данные невозможно потерять или забыть, как это может произойти с паролем или ключ-картой. Это делает средства допуска по биометрии более удобными и надежными в использовании.</a:t>
            </a: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5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5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5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7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7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lang="en-US" sz="27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endParaRPr sz="27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13093" y="1802810"/>
            <a:ext cx="8064896" cy="96557"/>
          </a:xfrm>
          <a:custGeom>
            <a:avLst/>
            <a:gdLst/>
            <a:ahLst/>
            <a:cxnLst/>
            <a:rect l="l" t="t" r="r" b="b"/>
            <a:pathLst>
              <a:path w="3571875" h="95250">
                <a:moveTo>
                  <a:pt x="3571874" y="95249"/>
                </a:moveTo>
                <a:lnTo>
                  <a:pt x="0" y="95249"/>
                </a:lnTo>
                <a:lnTo>
                  <a:pt x="0" y="0"/>
                </a:lnTo>
                <a:lnTo>
                  <a:pt x="3571874" y="0"/>
                </a:lnTo>
                <a:lnTo>
                  <a:pt x="357187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1848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58306" y="0"/>
            <a:ext cx="2447947" cy="1667211"/>
            <a:chOff x="11371777" y="0"/>
            <a:chExt cx="3476625" cy="1929764"/>
          </a:xfrm>
        </p:grpSpPr>
        <p:sp>
          <p:nvSpPr>
            <p:cNvPr id="3" name="object 3"/>
            <p:cNvSpPr/>
            <p:nvPr/>
          </p:nvSpPr>
          <p:spPr>
            <a:xfrm>
              <a:off x="11907027" y="0"/>
              <a:ext cx="2941955" cy="1929764"/>
            </a:xfrm>
            <a:custGeom>
              <a:avLst/>
              <a:gdLst/>
              <a:ahLst/>
              <a:cxnLst/>
              <a:rect l="l" t="t" r="r" b="b"/>
              <a:pathLst>
                <a:path w="2941955" h="1929764">
                  <a:moveTo>
                    <a:pt x="1203062" y="1929681"/>
                  </a:moveTo>
                  <a:lnTo>
                    <a:pt x="0" y="729120"/>
                  </a:lnTo>
                  <a:lnTo>
                    <a:pt x="729121" y="0"/>
                  </a:lnTo>
                  <a:lnTo>
                    <a:pt x="2749607" y="0"/>
                  </a:lnTo>
                  <a:lnTo>
                    <a:pt x="2941374" y="191368"/>
                  </a:lnTo>
                  <a:lnTo>
                    <a:pt x="1203062" y="192968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1777" y="0"/>
              <a:ext cx="1454785" cy="824230"/>
            </a:xfrm>
            <a:custGeom>
              <a:avLst/>
              <a:gdLst/>
              <a:ahLst/>
              <a:cxnLst/>
              <a:rect l="l" t="t" r="r" b="b"/>
              <a:pathLst>
                <a:path w="1454784" h="824230">
                  <a:moveTo>
                    <a:pt x="630294" y="824165"/>
                  </a:moveTo>
                  <a:lnTo>
                    <a:pt x="0" y="191369"/>
                  </a:lnTo>
                  <a:lnTo>
                    <a:pt x="191369" y="0"/>
                  </a:lnTo>
                  <a:lnTo>
                    <a:pt x="1454460" y="0"/>
                  </a:lnTo>
                  <a:lnTo>
                    <a:pt x="630294" y="82416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" y="0"/>
            <a:ext cx="6254708" cy="7236718"/>
            <a:chOff x="0" y="0"/>
            <a:chExt cx="6746875" cy="7459345"/>
          </a:xfrm>
        </p:grpSpPr>
        <p:sp>
          <p:nvSpPr>
            <p:cNvPr id="6" name="object 6"/>
            <p:cNvSpPr/>
            <p:nvPr/>
          </p:nvSpPr>
          <p:spPr>
            <a:xfrm>
              <a:off x="5334277" y="0"/>
              <a:ext cx="1412240" cy="1219200"/>
            </a:xfrm>
            <a:custGeom>
              <a:avLst/>
              <a:gdLst/>
              <a:ahLst/>
              <a:cxnLst/>
              <a:rect l="l" t="t" r="r" b="b"/>
              <a:pathLst>
                <a:path w="1412240" h="1219200">
                  <a:moveTo>
                    <a:pt x="192233" y="1218907"/>
                  </a:moveTo>
                  <a:lnTo>
                    <a:pt x="0" y="1026674"/>
                  </a:lnTo>
                  <a:lnTo>
                    <a:pt x="1025758" y="0"/>
                  </a:lnTo>
                  <a:lnTo>
                    <a:pt x="1412229" y="0"/>
                  </a:lnTo>
                  <a:lnTo>
                    <a:pt x="192233" y="1218907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81776" y="605557"/>
              <a:ext cx="3476625" cy="3476625"/>
            </a:xfrm>
            <a:custGeom>
              <a:avLst/>
              <a:gdLst/>
              <a:ahLst/>
              <a:cxnLst/>
              <a:rect l="l" t="t" r="r" b="b"/>
              <a:pathLst>
                <a:path w="3476625" h="3476625">
                  <a:moveTo>
                    <a:pt x="1739562" y="3476624"/>
                  </a:moveTo>
                  <a:lnTo>
                    <a:pt x="0" y="1738312"/>
                  </a:lnTo>
                  <a:lnTo>
                    <a:pt x="1739562" y="0"/>
                  </a:lnTo>
                  <a:lnTo>
                    <a:pt x="3476624" y="1738312"/>
                  </a:lnTo>
                  <a:lnTo>
                    <a:pt x="1739562" y="3476624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10557"/>
              <a:ext cx="4470400" cy="6448425"/>
            </a:xfrm>
            <a:custGeom>
              <a:avLst/>
              <a:gdLst/>
              <a:ahLst/>
              <a:cxnLst/>
              <a:rect l="l" t="t" r="r" b="b"/>
              <a:pathLst>
                <a:path w="4470400" h="6448425">
                  <a:moveTo>
                    <a:pt x="1247240" y="6448424"/>
                  </a:moveTo>
                  <a:lnTo>
                    <a:pt x="0" y="5202151"/>
                  </a:lnTo>
                  <a:lnTo>
                    <a:pt x="0" y="1247239"/>
                  </a:lnTo>
                  <a:lnTo>
                    <a:pt x="1247239" y="0"/>
                  </a:lnTo>
                  <a:lnTo>
                    <a:pt x="4470201" y="3225462"/>
                  </a:lnTo>
                  <a:lnTo>
                    <a:pt x="1247240" y="6448424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825662" y="1"/>
            <a:ext cx="4164170" cy="5004469"/>
          </a:xfrm>
          <a:custGeom>
            <a:avLst/>
            <a:gdLst/>
            <a:ahLst/>
            <a:cxnLst/>
            <a:rect l="l" t="t" r="r" b="b"/>
            <a:pathLst>
              <a:path w="5003800" h="5329555">
                <a:moveTo>
                  <a:pt x="3225462" y="5328981"/>
                </a:moveTo>
                <a:lnTo>
                  <a:pt x="0" y="2103519"/>
                </a:lnTo>
                <a:lnTo>
                  <a:pt x="2105151" y="0"/>
                </a:lnTo>
                <a:lnTo>
                  <a:pt x="4344905" y="0"/>
                </a:lnTo>
                <a:lnTo>
                  <a:pt x="5003721" y="658816"/>
                </a:lnTo>
                <a:lnTo>
                  <a:pt x="5003721" y="3549342"/>
                </a:lnTo>
                <a:lnTo>
                  <a:pt x="3225462" y="5328981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934" y="0"/>
            <a:ext cx="4264447" cy="2196341"/>
          </a:xfrm>
          <a:custGeom>
            <a:avLst/>
            <a:gdLst/>
            <a:ahLst/>
            <a:cxnLst/>
            <a:rect l="l" t="t" r="r" b="b"/>
            <a:pathLst>
              <a:path w="4335145" h="2166620">
                <a:moveTo>
                  <a:pt x="2167322" y="2166481"/>
                </a:moveTo>
                <a:lnTo>
                  <a:pt x="0" y="0"/>
                </a:lnTo>
                <a:lnTo>
                  <a:pt x="4334644" y="0"/>
                </a:lnTo>
                <a:lnTo>
                  <a:pt x="2167322" y="2166481"/>
                </a:lnTo>
                <a:close/>
              </a:path>
            </a:pathLst>
          </a:custGeom>
          <a:solidFill>
            <a:srgbClr val="484B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4840257" y="2502235"/>
            <a:ext cx="10819789" cy="76270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000" dirty="0">
                <a:latin typeface="Trebuchet MS" panose="020B0603020202020204" pitchFamily="34" charset="0"/>
              </a:rPr>
              <a:t>Почему мы выбрали биометрию вместо ключ-карты?</a:t>
            </a:r>
          </a:p>
          <a:p>
            <a:r>
              <a:rPr lang="ru-RU" sz="3000" dirty="0">
                <a:latin typeface="Trebuchet MS" panose="020B0603020202020204" pitchFamily="34" charset="0"/>
              </a:rPr>
              <a:t>По словам начальника охраны, была проведена выдача персональных карт-пропусков для сотрудников и выяснилось, что из 2000 пропусков для сотрудников было потеряно 50 в месяц. В пример объёма возможно утраченных карт для 7000 обучающихся университета, число утерянных карт-пропусков, которые нужно будет восстанавливать, увеличивается в разы, что приводит к большим затратам на реализацию для студентов.</a:t>
            </a:r>
            <a:br>
              <a:rPr lang="ru-RU" sz="3000" dirty="0">
                <a:latin typeface="Trebuchet MS" panose="020B0603020202020204" pitchFamily="34" charset="0"/>
              </a:rPr>
            </a:br>
            <a:endParaRPr lang="ru-RU" sz="3000" dirty="0">
              <a:latin typeface="Trebuchet MS" panose="020B0603020202020204" pitchFamily="34" charset="0"/>
            </a:endParaRPr>
          </a:p>
          <a:p>
            <a:r>
              <a:rPr lang="ru-RU" sz="3000" dirty="0">
                <a:latin typeface="Trebuchet MS" panose="020B0603020202020204" pitchFamily="34" charset="0"/>
              </a:rPr>
              <a:t>Некоторые проявляли недобросовестное отношение к безопасности и делали дубликаты карт-пропусков и тем самым отвлекали охранников от их основной задачи, следовательно, пропускная способность уменьшалась ввиду разбирательств. </a:t>
            </a:r>
          </a:p>
          <a:p>
            <a:pPr marL="12700" marR="5080" indent="0">
              <a:lnSpc>
                <a:spcPct val="100200"/>
              </a:lnSpc>
              <a:spcBef>
                <a:spcPts val="114"/>
              </a:spcBef>
              <a:buNone/>
            </a:pPr>
            <a:endParaRPr lang="ru-RU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076617" y="1226590"/>
            <a:ext cx="651744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6000" dirty="0"/>
              <a:t>Ценность</a:t>
            </a:r>
            <a:endParaRPr sz="6000" dirty="0"/>
          </a:p>
        </p:txBody>
      </p:sp>
      <p:sp>
        <p:nvSpPr>
          <p:cNvPr id="13" name="object 13"/>
          <p:cNvSpPr/>
          <p:nvPr/>
        </p:nvSpPr>
        <p:spPr>
          <a:xfrm>
            <a:off x="7399069" y="2066187"/>
            <a:ext cx="3631618" cy="96557"/>
          </a:xfrm>
          <a:custGeom>
            <a:avLst/>
            <a:gdLst/>
            <a:ahLst/>
            <a:cxnLst/>
            <a:rect l="l" t="t" r="r" b="b"/>
            <a:pathLst>
              <a:path w="3914775" h="95250">
                <a:moveTo>
                  <a:pt x="3914774" y="95249"/>
                </a:moveTo>
                <a:lnTo>
                  <a:pt x="0" y="95249"/>
                </a:lnTo>
                <a:lnTo>
                  <a:pt x="0" y="0"/>
                </a:lnTo>
                <a:lnTo>
                  <a:pt x="3914774" y="0"/>
                </a:lnTo>
                <a:lnTo>
                  <a:pt x="391477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0446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34639" y="0"/>
            <a:ext cx="5555587" cy="5813352"/>
            <a:chOff x="12640787" y="0"/>
            <a:chExt cx="5647690" cy="5734685"/>
          </a:xfrm>
        </p:grpSpPr>
        <p:sp>
          <p:nvSpPr>
            <p:cNvPr id="3" name="object 3"/>
            <p:cNvSpPr/>
            <p:nvPr/>
          </p:nvSpPr>
          <p:spPr>
            <a:xfrm>
              <a:off x="16373134" y="2795251"/>
              <a:ext cx="1915160" cy="2939415"/>
            </a:xfrm>
            <a:custGeom>
              <a:avLst/>
              <a:gdLst/>
              <a:ahLst/>
              <a:cxnLst/>
              <a:rect l="l" t="t" r="r" b="b"/>
              <a:pathLst>
                <a:path w="1915159" h="2939415">
                  <a:moveTo>
                    <a:pt x="1201425" y="2938873"/>
                  </a:moveTo>
                  <a:lnTo>
                    <a:pt x="0" y="1738312"/>
                  </a:lnTo>
                  <a:lnTo>
                    <a:pt x="1739563" y="0"/>
                  </a:lnTo>
                  <a:lnTo>
                    <a:pt x="1914865" y="175176"/>
                  </a:lnTo>
                  <a:lnTo>
                    <a:pt x="1914865" y="2225946"/>
                  </a:lnTo>
                  <a:lnTo>
                    <a:pt x="1201425" y="2938873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40780" y="11"/>
              <a:ext cx="5647690" cy="4629150"/>
            </a:xfrm>
            <a:custGeom>
              <a:avLst/>
              <a:gdLst/>
              <a:ahLst/>
              <a:cxnLst/>
              <a:rect l="l" t="t" r="r" b="b"/>
              <a:pathLst>
                <a:path w="5647690" h="4629150">
                  <a:moveTo>
                    <a:pt x="5567019" y="2890291"/>
                  </a:moveTo>
                  <a:lnTo>
                    <a:pt x="4936274" y="2257488"/>
                  </a:lnTo>
                  <a:lnTo>
                    <a:pt x="3196717" y="3995801"/>
                  </a:lnTo>
                  <a:lnTo>
                    <a:pt x="3827462" y="4628604"/>
                  </a:lnTo>
                  <a:lnTo>
                    <a:pt x="5567019" y="2890291"/>
                  </a:lnTo>
                  <a:close/>
                </a:path>
                <a:path w="5647690" h="4629150">
                  <a:moveTo>
                    <a:pt x="5647220" y="0"/>
                  </a:moveTo>
                  <a:lnTo>
                    <a:pt x="0" y="0"/>
                  </a:lnTo>
                  <a:lnTo>
                    <a:pt x="3075927" y="3075914"/>
                  </a:lnTo>
                  <a:lnTo>
                    <a:pt x="5647220" y="504634"/>
                  </a:lnTo>
                  <a:lnTo>
                    <a:pt x="5647220" y="0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816859" y="6766566"/>
            <a:ext cx="3173193" cy="3662070"/>
          </a:xfrm>
          <a:custGeom>
            <a:avLst/>
            <a:gdLst/>
            <a:ahLst/>
            <a:cxnLst/>
            <a:rect l="l" t="t" r="r" b="b"/>
            <a:pathLst>
              <a:path w="3225800" h="3612515">
                <a:moveTo>
                  <a:pt x="3225499" y="3611999"/>
                </a:moveTo>
                <a:lnTo>
                  <a:pt x="386687" y="3611999"/>
                </a:lnTo>
                <a:lnTo>
                  <a:pt x="0" y="3225462"/>
                </a:lnTo>
                <a:lnTo>
                  <a:pt x="3224211" y="0"/>
                </a:lnTo>
                <a:lnTo>
                  <a:pt x="3225499" y="1286"/>
                </a:lnTo>
                <a:lnTo>
                  <a:pt x="3225499" y="361199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98898" y="826809"/>
            <a:ext cx="2391139" cy="2659169"/>
          </a:xfrm>
          <a:custGeom>
            <a:avLst/>
            <a:gdLst/>
            <a:ahLst/>
            <a:cxnLst/>
            <a:rect l="l" t="t" r="r" b="b"/>
            <a:pathLst>
              <a:path w="2430780" h="2623185">
                <a:moveTo>
                  <a:pt x="194729" y="2622729"/>
                </a:moveTo>
                <a:lnTo>
                  <a:pt x="0" y="2430496"/>
                </a:lnTo>
                <a:lnTo>
                  <a:pt x="2430496" y="0"/>
                </a:lnTo>
                <a:lnTo>
                  <a:pt x="2430496" y="386963"/>
                </a:lnTo>
                <a:lnTo>
                  <a:pt x="194729" y="262272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80645" y="753662"/>
            <a:ext cx="6946465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335" dirty="0"/>
              <a:t>Рынок и конкуренты</a:t>
            </a:r>
            <a:endParaRPr spc="405" dirty="0"/>
          </a:p>
        </p:txBody>
      </p:sp>
      <p:sp>
        <p:nvSpPr>
          <p:cNvPr id="10" name="object 10"/>
          <p:cNvSpPr txBox="1"/>
          <p:nvPr/>
        </p:nvSpPr>
        <p:spPr>
          <a:xfrm>
            <a:off x="3816549" y="2151224"/>
            <a:ext cx="9236453" cy="792203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latin typeface="Trebuchet MS" panose="020B0603020202020204" pitchFamily="34" charset="0"/>
              </a:rPr>
              <a:t>Мы работаем на рынке   </a:t>
            </a:r>
            <a:r>
              <a:rPr lang="en-US" sz="3200" dirty="0">
                <a:latin typeface="Trebuchet MS" panose="020B0603020202020204" pitchFamily="34" charset="0"/>
              </a:rPr>
              <a:t>B2G (Business to Government) - </a:t>
            </a:r>
            <a:r>
              <a:rPr lang="ru-RU" sz="3200" dirty="0">
                <a:latin typeface="Trebuchet MS" panose="020B0603020202020204" pitchFamily="34" charset="0"/>
              </a:rPr>
              <a:t>продажа товаров или услуг государственным учреждениям, госкомпаниям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  <a:endParaRPr lang="ru-RU" sz="3200" dirty="0">
              <a:latin typeface="Trebuchet MS" panose="020B0603020202020204" pitchFamily="34" charset="0"/>
            </a:endParaRPr>
          </a:p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 typeface="Arial" panose="020B0604020202020204" pitchFamily="34" charset="0"/>
              <a:buChar char="•"/>
            </a:pPr>
            <a:endParaRPr lang="ru-RU" sz="3200" dirty="0">
              <a:latin typeface="Trebuchet MS" panose="020B0603020202020204" pitchFamily="34" charset="0"/>
            </a:endParaRPr>
          </a:p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latin typeface="Trebuchet MS" panose="020B0603020202020204" pitchFamily="34" charset="0"/>
              </a:rPr>
              <a:t>Наша целевая аудитория – персонал и студенты </a:t>
            </a:r>
            <a:r>
              <a:rPr lang="ru-RU" sz="3200" dirty="0" err="1">
                <a:latin typeface="Trebuchet MS" panose="020B0603020202020204" pitchFamily="34" charset="0"/>
              </a:rPr>
              <a:t>СурГУ</a:t>
            </a:r>
            <a:r>
              <a:rPr lang="ru-RU" sz="3200" dirty="0">
                <a:latin typeface="Trebuchet MS" panose="020B0603020202020204" pitchFamily="34" charset="0"/>
              </a:rPr>
              <a:t>.</a:t>
            </a:r>
          </a:p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 typeface="Arial" panose="020B0604020202020204" pitchFamily="34" charset="0"/>
              <a:buChar char="•"/>
            </a:pPr>
            <a:endParaRPr lang="ru-RU" sz="3200" dirty="0">
              <a:latin typeface="Trebuchet MS" panose="020B0603020202020204" pitchFamily="34" charset="0"/>
            </a:endParaRPr>
          </a:p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latin typeface="Trebuchet MS" panose="020B0603020202020204" pitchFamily="34" charset="0"/>
              </a:rPr>
              <a:t>Конкурентов как таковых не имеется. </a:t>
            </a:r>
            <a:br>
              <a:rPr lang="ru-RU" sz="3200" dirty="0">
                <a:latin typeface="Trebuchet MS" panose="020B0603020202020204" pitchFamily="34" charset="0"/>
              </a:rPr>
            </a:br>
            <a:r>
              <a:rPr lang="ru-RU" sz="3200" dirty="0">
                <a:latin typeface="Trebuchet MS" panose="020B0603020202020204" pitchFamily="34" charset="0"/>
              </a:rPr>
              <a:t>В других вузах так же используется пропускная система через студенческий билет</a:t>
            </a:r>
            <a:r>
              <a:rPr lang="en-US" sz="3200" dirty="0">
                <a:latin typeface="Trebuchet MS" panose="020B0603020202020204" pitchFamily="34" charset="0"/>
              </a:rPr>
              <a:t>/</a:t>
            </a:r>
            <a:r>
              <a:rPr lang="ru-RU" sz="3200" dirty="0">
                <a:latin typeface="Trebuchet MS" panose="020B0603020202020204" pitchFamily="34" charset="0"/>
              </a:rPr>
              <a:t>карточки пропуска для персонала.</a:t>
            </a:r>
            <a:br>
              <a:rPr lang="ru-RU" sz="3200" dirty="0">
                <a:latin typeface="Trebuchet MS" panose="020B0603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sz="30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24662" y="1667211"/>
            <a:ext cx="6918651" cy="154491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599" y="1004972"/>
            <a:ext cx="3248151" cy="9436016"/>
            <a:chOff x="0" y="686057"/>
            <a:chExt cx="3863975" cy="9601200"/>
          </a:xfrm>
        </p:grpSpPr>
        <p:sp>
          <p:nvSpPr>
            <p:cNvPr id="13" name="object 13"/>
            <p:cNvSpPr/>
            <p:nvPr/>
          </p:nvSpPr>
          <p:spPr>
            <a:xfrm>
              <a:off x="0" y="686057"/>
              <a:ext cx="2930525" cy="5860415"/>
            </a:xfrm>
            <a:custGeom>
              <a:avLst/>
              <a:gdLst/>
              <a:ahLst/>
              <a:cxnLst/>
              <a:rect l="l" t="t" r="r" b="b"/>
              <a:pathLst>
                <a:path w="2930525" h="5860415">
                  <a:moveTo>
                    <a:pt x="0" y="5860291"/>
                  </a:moveTo>
                  <a:lnTo>
                    <a:pt x="0" y="0"/>
                  </a:lnTo>
                  <a:lnTo>
                    <a:pt x="2930145" y="2929009"/>
                  </a:lnTo>
                  <a:lnTo>
                    <a:pt x="0" y="586029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6216954"/>
              <a:ext cx="3863975" cy="4070350"/>
            </a:xfrm>
            <a:custGeom>
              <a:avLst/>
              <a:gdLst/>
              <a:ahLst/>
              <a:cxnLst/>
              <a:rect l="l" t="t" r="r" b="b"/>
              <a:pathLst>
                <a:path w="3863975" h="4070350">
                  <a:moveTo>
                    <a:pt x="3018027" y="4070045"/>
                  </a:moveTo>
                  <a:lnTo>
                    <a:pt x="0" y="4070045"/>
                  </a:lnTo>
                  <a:lnTo>
                    <a:pt x="0" y="639648"/>
                  </a:lnTo>
                  <a:lnTo>
                    <a:pt x="639648" y="0"/>
                  </a:lnTo>
                  <a:lnTo>
                    <a:pt x="3863861" y="3224212"/>
                  </a:lnTo>
                  <a:lnTo>
                    <a:pt x="3018027" y="407004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4355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93532" y="1"/>
            <a:ext cx="7496356" cy="5495358"/>
            <a:chOff x="10667499" y="0"/>
            <a:chExt cx="7620634" cy="5420995"/>
          </a:xfrm>
        </p:grpSpPr>
        <p:sp>
          <p:nvSpPr>
            <p:cNvPr id="3" name="object 3"/>
            <p:cNvSpPr/>
            <p:nvPr/>
          </p:nvSpPr>
          <p:spPr>
            <a:xfrm>
              <a:off x="11205248" y="11"/>
              <a:ext cx="7082790" cy="5093970"/>
            </a:xfrm>
            <a:custGeom>
              <a:avLst/>
              <a:gdLst/>
              <a:ahLst/>
              <a:cxnLst/>
              <a:rect l="l" t="t" r="r" b="b"/>
              <a:pathLst>
                <a:path w="7082790" h="5093970">
                  <a:moveTo>
                    <a:pt x="2938869" y="3168307"/>
                  </a:moveTo>
                  <a:lnTo>
                    <a:pt x="1738312" y="1965248"/>
                  </a:lnTo>
                  <a:lnTo>
                    <a:pt x="0" y="3703561"/>
                  </a:lnTo>
                  <a:lnTo>
                    <a:pt x="1200556" y="4906619"/>
                  </a:lnTo>
                  <a:lnTo>
                    <a:pt x="2938869" y="3168307"/>
                  </a:lnTo>
                  <a:close/>
                </a:path>
                <a:path w="7082790" h="5093970">
                  <a:moveTo>
                    <a:pt x="7082752" y="558787"/>
                  </a:moveTo>
                  <a:lnTo>
                    <a:pt x="6523952" y="0"/>
                  </a:lnTo>
                  <a:lnTo>
                    <a:pt x="3813962" y="0"/>
                  </a:lnTo>
                  <a:lnTo>
                    <a:pt x="1944751" y="1869211"/>
                  </a:lnTo>
                  <a:lnTo>
                    <a:pt x="5168963" y="5093424"/>
                  </a:lnTo>
                  <a:lnTo>
                    <a:pt x="7082752" y="3179635"/>
                  </a:lnTo>
                  <a:lnTo>
                    <a:pt x="7082752" y="558787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667499" y="1430000"/>
              <a:ext cx="2371725" cy="2371725"/>
            </a:xfrm>
            <a:custGeom>
              <a:avLst/>
              <a:gdLst/>
              <a:ahLst/>
              <a:cxnLst/>
              <a:rect l="l" t="t" r="r" b="b"/>
              <a:pathLst>
                <a:path w="2371725" h="2371725">
                  <a:moveTo>
                    <a:pt x="632795" y="2371108"/>
                  </a:moveTo>
                  <a:lnTo>
                    <a:pt x="0" y="1738312"/>
                  </a:lnTo>
                  <a:lnTo>
                    <a:pt x="1738312" y="0"/>
                  </a:lnTo>
                  <a:lnTo>
                    <a:pt x="2371108" y="630294"/>
                  </a:lnTo>
                  <a:lnTo>
                    <a:pt x="632795" y="2371108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535002" y="3474687"/>
              <a:ext cx="1753235" cy="1946275"/>
            </a:xfrm>
            <a:custGeom>
              <a:avLst/>
              <a:gdLst/>
              <a:ahLst/>
              <a:cxnLst/>
              <a:rect l="l" t="t" r="r" b="b"/>
              <a:pathLst>
                <a:path w="1753234" h="1946275">
                  <a:moveTo>
                    <a:pt x="194729" y="1946162"/>
                  </a:moveTo>
                  <a:lnTo>
                    <a:pt x="0" y="1751433"/>
                  </a:lnTo>
                  <a:lnTo>
                    <a:pt x="1752996" y="0"/>
                  </a:lnTo>
                  <a:lnTo>
                    <a:pt x="1752996" y="386504"/>
                  </a:lnTo>
                  <a:lnTo>
                    <a:pt x="194729" y="1946162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" y="4118500"/>
            <a:ext cx="3888557" cy="6310002"/>
            <a:chOff x="0" y="4062768"/>
            <a:chExt cx="3953023" cy="6224614"/>
          </a:xfrm>
        </p:grpSpPr>
        <p:sp>
          <p:nvSpPr>
            <p:cNvPr id="7" name="object 7"/>
            <p:cNvSpPr/>
            <p:nvPr/>
          </p:nvSpPr>
          <p:spPr>
            <a:xfrm>
              <a:off x="1" y="7138790"/>
              <a:ext cx="3953022" cy="3148592"/>
            </a:xfrm>
            <a:custGeom>
              <a:avLst/>
              <a:gdLst/>
              <a:ahLst/>
              <a:cxnLst/>
              <a:rect l="l" t="t" r="r" b="b"/>
              <a:pathLst>
                <a:path w="4617085" h="3485515">
                  <a:moveTo>
                    <a:pt x="4354488" y="3485131"/>
                  </a:moveTo>
                  <a:lnTo>
                    <a:pt x="0" y="3485131"/>
                  </a:lnTo>
                  <a:lnTo>
                    <a:pt x="0" y="1391804"/>
                  </a:lnTo>
                  <a:lnTo>
                    <a:pt x="1392344" y="0"/>
                  </a:lnTo>
                  <a:lnTo>
                    <a:pt x="4616557" y="3222961"/>
                  </a:lnTo>
                  <a:lnTo>
                    <a:pt x="4354488" y="348513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4062768"/>
              <a:ext cx="1925955" cy="3851910"/>
            </a:xfrm>
            <a:custGeom>
              <a:avLst/>
              <a:gdLst/>
              <a:ahLst/>
              <a:cxnLst/>
              <a:rect l="l" t="t" r="r" b="b"/>
              <a:pathLst>
                <a:path w="1925955" h="3851909">
                  <a:moveTo>
                    <a:pt x="0" y="3851849"/>
                  </a:moveTo>
                  <a:lnTo>
                    <a:pt x="0" y="0"/>
                  </a:lnTo>
                  <a:lnTo>
                    <a:pt x="1925924" y="1925924"/>
                  </a:lnTo>
                  <a:lnTo>
                    <a:pt x="0" y="385184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9679" y="867824"/>
            <a:ext cx="10657184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34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Текущие результаты</a:t>
            </a:r>
            <a:endParaRPr spc="34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94547" y="2133900"/>
            <a:ext cx="8598789" cy="8284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marR="5080" indent="-342900">
              <a:lnSpc>
                <a:spcPts val="322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Имеется прототип программы.</a:t>
            </a:r>
            <a:br>
              <a:rPr lang="ru-RU" dirty="0">
                <a:latin typeface="Trebuchet MS" panose="020B0603020202020204" pitchFamily="34" charset="0"/>
              </a:rPr>
            </a:br>
            <a:endParaRPr lang="ru-RU" dirty="0">
              <a:latin typeface="Trebuchet MS" panose="020B0603020202020204" pitchFamily="34" charset="0"/>
            </a:endParaRPr>
          </a:p>
          <a:p>
            <a:pPr marL="342900" marR="5080" indent="-342900">
              <a:lnSpc>
                <a:spcPts val="322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Проект обговорён  с начальником охраны. </a:t>
            </a:r>
            <a:br>
              <a:rPr lang="ru-RU" dirty="0">
                <a:latin typeface="Trebuchet MS" panose="020B0603020202020204" pitchFamily="34" charset="0"/>
              </a:rPr>
            </a:br>
            <a:endParaRPr lang="ru-RU" dirty="0">
              <a:latin typeface="Trebuchet MS" panose="020B0603020202020204" pitchFamily="34" charset="0"/>
            </a:endParaRPr>
          </a:p>
          <a:p>
            <a:pPr marL="342900" marR="5080" indent="-342900">
              <a:lnSpc>
                <a:spcPts val="322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Выяснен принцип работы и соединения (</a:t>
            </a:r>
            <a:r>
              <a:rPr lang="ru-RU" dirty="0"/>
              <a:t> </a:t>
            </a:r>
            <a:r>
              <a:rPr lang="ru-RU" dirty="0">
                <a:latin typeface="Trebuchet MS" panose="020B0603020202020204" pitchFamily="34" charset="0"/>
              </a:rPr>
              <a:t>обычный </a:t>
            </a:r>
            <a:r>
              <a:rPr lang="en-US" dirty="0">
                <a:latin typeface="Trebuchet MS" panose="020B0603020202020204" pitchFamily="34" charset="0"/>
              </a:rPr>
              <a:t>HDMI</a:t>
            </a:r>
            <a:r>
              <a:rPr lang="ru-RU" dirty="0">
                <a:latin typeface="Trebuchet MS" panose="020B0603020202020204" pitchFamily="34" charset="0"/>
              </a:rPr>
              <a:t> и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ru-RU" dirty="0">
                <a:latin typeface="Trebuchet MS" panose="020B0603020202020204" pitchFamily="34" charset="0"/>
              </a:rPr>
              <a:t>витая пара) уже установленных камер  с тепловизором на главном корпусе, тем самым мы поняли, что нашу систему возможно реализовать в уже установленном оборудовании и программном обеспечении.</a:t>
            </a:r>
            <a:br>
              <a:rPr lang="ru-RU" dirty="0">
                <a:latin typeface="Trebuchet MS" panose="020B0603020202020204" pitchFamily="34" charset="0"/>
              </a:rPr>
            </a:br>
            <a:endParaRPr lang="ru-RU" dirty="0">
              <a:latin typeface="Trebuchet MS" panose="020B0603020202020204" pitchFamily="34" charset="0"/>
            </a:endParaRPr>
          </a:p>
          <a:p>
            <a:pPr marL="342900" marR="5080" indent="-342900">
              <a:lnSpc>
                <a:spcPts val="322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  <a:cs typeface="Trebuchet MS"/>
              </a:rPr>
              <a:t>Рассказали о нашем проекте нескольким студентам из других вузов и поинтересовались их мнением о полезности «</a:t>
            </a:r>
            <a:r>
              <a:rPr lang="en-US" dirty="0" err="1">
                <a:latin typeface="Trebuchet MS" panose="020B0603020202020204" pitchFamily="34" charset="0"/>
                <a:cs typeface="Trebuchet MS"/>
              </a:rPr>
              <a:t>FaceGuard</a:t>
            </a:r>
            <a:r>
              <a:rPr lang="ru-RU" dirty="0">
                <a:latin typeface="Trebuchet MS" panose="020B0603020202020204" pitchFamily="34" charset="0"/>
                <a:cs typeface="Trebuchet MS"/>
              </a:rPr>
              <a:t>».</a:t>
            </a:r>
            <a:br>
              <a:rPr lang="ru-RU" dirty="0">
                <a:latin typeface="Trebuchet MS" panose="020B0603020202020204" pitchFamily="34" charset="0"/>
                <a:cs typeface="Trebuchet MS"/>
              </a:rPr>
            </a:br>
            <a:endParaRPr lang="ru-RU" dirty="0">
              <a:latin typeface="Trebuchet MS" panose="020B0603020202020204" pitchFamily="34" charset="0"/>
              <a:cs typeface="Trebuchet MS"/>
            </a:endParaRPr>
          </a:p>
          <a:p>
            <a:pPr marL="342900" marR="5080" indent="-342900">
              <a:lnSpc>
                <a:spcPts val="322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Была получена возможность в экспериментальных целях реализовать в одном из учебных корпусов нашу систему, основываясь на наших технических возможностях.</a:t>
            </a:r>
            <a:endParaRPr lang="ru-RU" dirty="0">
              <a:latin typeface="Trebuchet MS" panose="020B0603020202020204" pitchFamily="34" charset="0"/>
              <a:cs typeface="Trebuchet MS"/>
            </a:endParaRPr>
          </a:p>
          <a:p>
            <a:pPr marL="571500" marR="5080" indent="-571500">
              <a:lnSpc>
                <a:spcPts val="3229"/>
              </a:lnSpc>
              <a:spcBef>
                <a:spcPts val="100"/>
              </a:spcBef>
              <a:buFontTx/>
              <a:buChar char="-"/>
            </a:pPr>
            <a:endParaRPr lang="ru-RU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47274" y="1898946"/>
            <a:ext cx="9710035" cy="96557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6"/>
          <p:cNvGrpSpPr/>
          <p:nvPr/>
        </p:nvGrpSpPr>
        <p:grpSpPr>
          <a:xfrm rot="16200000">
            <a:off x="12564073" y="5002781"/>
            <a:ext cx="4541789" cy="6309653"/>
            <a:chOff x="0" y="4062768"/>
            <a:chExt cx="4617085" cy="6224270"/>
          </a:xfrm>
        </p:grpSpPr>
        <p:sp>
          <p:nvSpPr>
            <p:cNvPr id="14" name="object 7"/>
            <p:cNvSpPr/>
            <p:nvPr/>
          </p:nvSpPr>
          <p:spPr>
            <a:xfrm>
              <a:off x="0" y="6801868"/>
              <a:ext cx="4617085" cy="3485515"/>
            </a:xfrm>
            <a:custGeom>
              <a:avLst/>
              <a:gdLst/>
              <a:ahLst/>
              <a:cxnLst/>
              <a:rect l="l" t="t" r="r" b="b"/>
              <a:pathLst>
                <a:path w="4617085" h="3485515">
                  <a:moveTo>
                    <a:pt x="4354488" y="3485131"/>
                  </a:moveTo>
                  <a:lnTo>
                    <a:pt x="0" y="3485131"/>
                  </a:lnTo>
                  <a:lnTo>
                    <a:pt x="0" y="1391804"/>
                  </a:lnTo>
                  <a:lnTo>
                    <a:pt x="1392344" y="0"/>
                  </a:lnTo>
                  <a:lnTo>
                    <a:pt x="4616557" y="3222961"/>
                  </a:lnTo>
                  <a:lnTo>
                    <a:pt x="4354488" y="348513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/>
            <p:cNvSpPr/>
            <p:nvPr/>
          </p:nvSpPr>
          <p:spPr>
            <a:xfrm>
              <a:off x="0" y="4062768"/>
              <a:ext cx="1925955" cy="3851910"/>
            </a:xfrm>
            <a:custGeom>
              <a:avLst/>
              <a:gdLst/>
              <a:ahLst/>
              <a:cxnLst/>
              <a:rect l="l" t="t" r="r" b="b"/>
              <a:pathLst>
                <a:path w="1925955" h="3851909">
                  <a:moveTo>
                    <a:pt x="0" y="3851849"/>
                  </a:moveTo>
                  <a:lnTo>
                    <a:pt x="0" y="0"/>
                  </a:lnTo>
                  <a:lnTo>
                    <a:pt x="1925924" y="1925924"/>
                  </a:lnTo>
                  <a:lnTo>
                    <a:pt x="0" y="385184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2845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-1296019" y="281958"/>
            <a:ext cx="7816611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34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dirty="0"/>
              <a:t>Команда</a:t>
            </a:r>
            <a:endParaRPr spc="34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70894" y="2587123"/>
            <a:ext cx="7254754" cy="4424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ts val="3229"/>
              </a:lnSpc>
              <a:spcBef>
                <a:spcPts val="100"/>
              </a:spcBef>
            </a:pPr>
            <a:endParaRPr lang="ru-RU" sz="3600" dirty="0">
              <a:solidFill>
                <a:schemeClr val="bg1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956473"/>
              </p:ext>
            </p:extLst>
          </p:nvPr>
        </p:nvGraphicFramePr>
        <p:xfrm>
          <a:off x="792213" y="1476078"/>
          <a:ext cx="16057784" cy="804497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0288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288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>
                          <a:solidFill>
                            <a:schemeClr val="tx2"/>
                          </a:solidFill>
                        </a:rPr>
                        <a:t>Роль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>
                          <a:solidFill>
                            <a:schemeClr val="tx2"/>
                          </a:solidFill>
                        </a:rPr>
                        <a:t>Участник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r>
                        <a:rPr lang="ru-RU" dirty="0"/>
                        <a:t>Лидер,</a:t>
                      </a:r>
                      <a:r>
                        <a:rPr lang="ru-RU" baseline="0" dirty="0"/>
                        <a:t> спикер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Азиев</a:t>
                      </a:r>
                      <a:r>
                        <a:rPr lang="ru-RU" dirty="0"/>
                        <a:t> Артур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r>
                        <a:rPr lang="en-US" dirty="0"/>
                        <a:t>Full-stack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/>
                        <a:t>разработчик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Наумик</a:t>
                      </a:r>
                      <a:r>
                        <a:rPr lang="ru-RU" dirty="0"/>
                        <a:t> Наталья</a:t>
                      </a:r>
                      <a:br>
                        <a:rPr lang="ru-RU" dirty="0"/>
                      </a:br>
                      <a:r>
                        <a:rPr lang="ru-RU" dirty="0"/>
                        <a:t>Лысенко Денис</a:t>
                      </a:r>
                      <a:br>
                        <a:rPr lang="ru-RU" dirty="0"/>
                      </a:br>
                      <a:r>
                        <a:rPr lang="ru-RU" dirty="0" err="1"/>
                        <a:t>Гринкевич</a:t>
                      </a:r>
                      <a:r>
                        <a:rPr lang="ru-RU" dirty="0"/>
                        <a:t> Всеволод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pPr marL="0" marR="0" indent="0" algn="l" defTabSz="1444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Спикер, мастер</a:t>
                      </a:r>
                      <a:r>
                        <a:rPr lang="ru-RU" baseline="0" dirty="0"/>
                        <a:t> презентаций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Гармаш</a:t>
                      </a:r>
                      <a:r>
                        <a:rPr lang="ru-RU" dirty="0"/>
                        <a:t> Максим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r>
                        <a:rPr lang="ru-RU" dirty="0"/>
                        <a:t>Мастер</a:t>
                      </a:r>
                      <a:r>
                        <a:rPr lang="ru-RU" baseline="0" dirty="0"/>
                        <a:t> презентаций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Жаркевич</a:t>
                      </a:r>
                      <a:r>
                        <a:rPr lang="ru-RU" dirty="0"/>
                        <a:t> Ярослав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r>
                        <a:rPr lang="ru-RU" dirty="0"/>
                        <a:t>Дизайнер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Картоев</a:t>
                      </a:r>
                      <a:r>
                        <a:rPr lang="ru-RU" dirty="0"/>
                        <a:t> Мансур</a:t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r>
                        <a:rPr lang="ru-RU" dirty="0"/>
                        <a:t>Дизайнер, 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Лазуренко Александр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59578">
                <a:tc>
                  <a:txBody>
                    <a:bodyPr/>
                    <a:lstStyle/>
                    <a:p>
                      <a:pPr marL="0" marR="0" indent="0" algn="l" defTabSz="1444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Дата-инженер,</a:t>
                      </a:r>
                      <a:r>
                        <a:rPr lang="ru-RU" baseline="0" dirty="0"/>
                        <a:t> </a:t>
                      </a:r>
                      <a:r>
                        <a:rPr lang="en-US" dirty="0"/>
                        <a:t>Full-stack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/>
                        <a:t>разработчик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44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Семёнов Кирилл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11"/>
          <p:cNvSpPr/>
          <p:nvPr/>
        </p:nvSpPr>
        <p:spPr>
          <a:xfrm>
            <a:off x="1080245" y="1272327"/>
            <a:ext cx="3528391" cy="84283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5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34639" y="0"/>
            <a:ext cx="5555587" cy="5813352"/>
            <a:chOff x="12640787" y="0"/>
            <a:chExt cx="5647690" cy="5734685"/>
          </a:xfrm>
        </p:grpSpPr>
        <p:sp>
          <p:nvSpPr>
            <p:cNvPr id="3" name="object 3"/>
            <p:cNvSpPr/>
            <p:nvPr/>
          </p:nvSpPr>
          <p:spPr>
            <a:xfrm>
              <a:off x="16373134" y="2795251"/>
              <a:ext cx="1915160" cy="2939415"/>
            </a:xfrm>
            <a:custGeom>
              <a:avLst/>
              <a:gdLst/>
              <a:ahLst/>
              <a:cxnLst/>
              <a:rect l="l" t="t" r="r" b="b"/>
              <a:pathLst>
                <a:path w="1915159" h="2939415">
                  <a:moveTo>
                    <a:pt x="1201425" y="2938873"/>
                  </a:moveTo>
                  <a:lnTo>
                    <a:pt x="0" y="1738312"/>
                  </a:lnTo>
                  <a:lnTo>
                    <a:pt x="1739563" y="0"/>
                  </a:lnTo>
                  <a:lnTo>
                    <a:pt x="1914865" y="175176"/>
                  </a:lnTo>
                  <a:lnTo>
                    <a:pt x="1914865" y="2225946"/>
                  </a:lnTo>
                  <a:lnTo>
                    <a:pt x="1201425" y="2938873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40780" y="11"/>
              <a:ext cx="5647690" cy="4629150"/>
            </a:xfrm>
            <a:custGeom>
              <a:avLst/>
              <a:gdLst/>
              <a:ahLst/>
              <a:cxnLst/>
              <a:rect l="l" t="t" r="r" b="b"/>
              <a:pathLst>
                <a:path w="5647690" h="4629150">
                  <a:moveTo>
                    <a:pt x="5567019" y="2890291"/>
                  </a:moveTo>
                  <a:lnTo>
                    <a:pt x="4936274" y="2257488"/>
                  </a:lnTo>
                  <a:lnTo>
                    <a:pt x="3196717" y="3995801"/>
                  </a:lnTo>
                  <a:lnTo>
                    <a:pt x="3827462" y="4628604"/>
                  </a:lnTo>
                  <a:lnTo>
                    <a:pt x="5567019" y="2890291"/>
                  </a:lnTo>
                  <a:close/>
                </a:path>
                <a:path w="5647690" h="4629150">
                  <a:moveTo>
                    <a:pt x="5647220" y="0"/>
                  </a:moveTo>
                  <a:lnTo>
                    <a:pt x="0" y="0"/>
                  </a:lnTo>
                  <a:lnTo>
                    <a:pt x="3075927" y="3075914"/>
                  </a:lnTo>
                  <a:lnTo>
                    <a:pt x="5647220" y="504634"/>
                  </a:lnTo>
                  <a:lnTo>
                    <a:pt x="5647220" y="0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816859" y="6766566"/>
            <a:ext cx="3173193" cy="3662070"/>
          </a:xfrm>
          <a:custGeom>
            <a:avLst/>
            <a:gdLst/>
            <a:ahLst/>
            <a:cxnLst/>
            <a:rect l="l" t="t" r="r" b="b"/>
            <a:pathLst>
              <a:path w="3225800" h="3612515">
                <a:moveTo>
                  <a:pt x="3225499" y="3611999"/>
                </a:moveTo>
                <a:lnTo>
                  <a:pt x="386687" y="3611999"/>
                </a:lnTo>
                <a:lnTo>
                  <a:pt x="0" y="3225462"/>
                </a:lnTo>
                <a:lnTo>
                  <a:pt x="3224211" y="0"/>
                </a:lnTo>
                <a:lnTo>
                  <a:pt x="3225499" y="1286"/>
                </a:lnTo>
                <a:lnTo>
                  <a:pt x="3225499" y="361199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1416194" y="826809"/>
            <a:ext cx="6573757" cy="8944361"/>
            <a:chOff x="11605457" y="815620"/>
            <a:chExt cx="6682740" cy="8823325"/>
          </a:xfrm>
        </p:grpSpPr>
        <p:sp>
          <p:nvSpPr>
            <p:cNvPr id="7" name="object 7"/>
            <p:cNvSpPr/>
            <p:nvPr/>
          </p:nvSpPr>
          <p:spPr>
            <a:xfrm>
              <a:off x="15857501" y="815620"/>
              <a:ext cx="2430780" cy="2623185"/>
            </a:xfrm>
            <a:custGeom>
              <a:avLst/>
              <a:gdLst/>
              <a:ahLst/>
              <a:cxnLst/>
              <a:rect l="l" t="t" r="r" b="b"/>
              <a:pathLst>
                <a:path w="2430780" h="2623185">
                  <a:moveTo>
                    <a:pt x="194729" y="2622729"/>
                  </a:moveTo>
                  <a:lnTo>
                    <a:pt x="0" y="2430496"/>
                  </a:lnTo>
                  <a:lnTo>
                    <a:pt x="2430496" y="0"/>
                  </a:lnTo>
                  <a:lnTo>
                    <a:pt x="2430496" y="386963"/>
                  </a:lnTo>
                  <a:lnTo>
                    <a:pt x="194729" y="262272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05457" y="3266261"/>
              <a:ext cx="6372126" cy="637212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752653" y="730578"/>
            <a:ext cx="68744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200" dirty="0"/>
              <a:t>Планы развития</a:t>
            </a:r>
            <a:endParaRPr spc="405" dirty="0"/>
          </a:p>
        </p:txBody>
      </p:sp>
      <p:sp>
        <p:nvSpPr>
          <p:cNvPr id="10" name="object 10"/>
          <p:cNvSpPr txBox="1"/>
          <p:nvPr/>
        </p:nvSpPr>
        <p:spPr>
          <a:xfrm>
            <a:off x="3198179" y="2151224"/>
            <a:ext cx="9043306" cy="52110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69900" marR="5080" indent="-457200">
              <a:lnSpc>
                <a:spcPct val="100200"/>
              </a:lnSpc>
              <a:spcBef>
                <a:spcPts val="114"/>
              </a:spcBef>
              <a:buFontTx/>
              <a:buChar char="-"/>
            </a:pPr>
            <a:r>
              <a:rPr lang="ru-RU" sz="4000" dirty="0">
                <a:latin typeface="Trebuchet MS" panose="020B0603020202020204" pitchFamily="34" charset="0"/>
              </a:rPr>
              <a:t>Уладить все нюансы перед внедрением</a:t>
            </a:r>
            <a:r>
              <a:rPr lang="en-US" sz="4000" dirty="0">
                <a:latin typeface="Trebuchet MS" panose="020B0603020202020204" pitchFamily="34" charset="0"/>
              </a:rPr>
              <a:t>/</a:t>
            </a:r>
            <a:r>
              <a:rPr lang="ru-RU" sz="4000" dirty="0">
                <a:latin typeface="Trebuchet MS" panose="020B0603020202020204" pitchFamily="34" charset="0"/>
              </a:rPr>
              <a:t>испытанием программы (с точки зрения закона, а именно – 159 статья ФЗ </a:t>
            </a:r>
            <a:r>
              <a:rPr lang="en-US" sz="4000" dirty="0">
                <a:latin typeface="Trebuchet MS" panose="020B0603020202020204" pitchFamily="34" charset="0"/>
              </a:rPr>
              <a:t/>
            </a:r>
            <a:br>
              <a:rPr lang="en-US" sz="4000" dirty="0">
                <a:latin typeface="Trebuchet MS" panose="020B0603020202020204" pitchFamily="34" charset="0"/>
              </a:rPr>
            </a:br>
            <a:r>
              <a:rPr lang="ru-RU" sz="4000" dirty="0">
                <a:latin typeface="Trebuchet MS" panose="020B0603020202020204" pitchFamily="34" charset="0"/>
              </a:rPr>
              <a:t>«О персональных данных» и прочего).</a:t>
            </a:r>
          </a:p>
          <a:p>
            <a:pPr marL="12700" marR="5080">
              <a:lnSpc>
                <a:spcPct val="100200"/>
              </a:lnSpc>
              <a:spcBef>
                <a:spcPts val="114"/>
              </a:spcBef>
            </a:pPr>
            <a: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ru-RU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12700" marR="5080">
              <a:lnSpc>
                <a:spcPct val="100200"/>
              </a:lnSpc>
              <a:spcBef>
                <a:spcPts val="114"/>
              </a:spcBef>
            </a:pPr>
            <a:r>
              <a:rPr lang="ru-RU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 </a:t>
            </a:r>
            <a:endParaRPr sz="30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40685" y="1667210"/>
            <a:ext cx="6345818" cy="154491"/>
          </a:xfrm>
          <a:custGeom>
            <a:avLst/>
            <a:gdLst/>
            <a:ahLst/>
            <a:cxnLst/>
            <a:rect l="l" t="t" r="r" b="b"/>
            <a:pathLst>
              <a:path w="4048125" h="95250">
                <a:moveTo>
                  <a:pt x="4048124" y="95249"/>
                </a:moveTo>
                <a:lnTo>
                  <a:pt x="0" y="95249"/>
                </a:lnTo>
                <a:lnTo>
                  <a:pt x="0" y="0"/>
                </a:lnTo>
                <a:lnTo>
                  <a:pt x="4048124" y="0"/>
                </a:lnTo>
                <a:lnTo>
                  <a:pt x="404812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599" y="1004972"/>
            <a:ext cx="3248151" cy="9436016"/>
            <a:chOff x="0" y="686057"/>
            <a:chExt cx="3863975" cy="9601200"/>
          </a:xfrm>
        </p:grpSpPr>
        <p:sp>
          <p:nvSpPr>
            <p:cNvPr id="13" name="object 13"/>
            <p:cNvSpPr/>
            <p:nvPr/>
          </p:nvSpPr>
          <p:spPr>
            <a:xfrm>
              <a:off x="0" y="686057"/>
              <a:ext cx="2930525" cy="5860415"/>
            </a:xfrm>
            <a:custGeom>
              <a:avLst/>
              <a:gdLst/>
              <a:ahLst/>
              <a:cxnLst/>
              <a:rect l="l" t="t" r="r" b="b"/>
              <a:pathLst>
                <a:path w="2930525" h="5860415">
                  <a:moveTo>
                    <a:pt x="0" y="5860291"/>
                  </a:moveTo>
                  <a:lnTo>
                    <a:pt x="0" y="0"/>
                  </a:lnTo>
                  <a:lnTo>
                    <a:pt x="2930145" y="2929009"/>
                  </a:lnTo>
                  <a:lnTo>
                    <a:pt x="0" y="5860291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6216954"/>
              <a:ext cx="3863975" cy="4070350"/>
            </a:xfrm>
            <a:custGeom>
              <a:avLst/>
              <a:gdLst/>
              <a:ahLst/>
              <a:cxnLst/>
              <a:rect l="l" t="t" r="r" b="b"/>
              <a:pathLst>
                <a:path w="3863975" h="4070350">
                  <a:moveTo>
                    <a:pt x="3018027" y="4070045"/>
                  </a:moveTo>
                  <a:lnTo>
                    <a:pt x="0" y="4070045"/>
                  </a:lnTo>
                  <a:lnTo>
                    <a:pt x="0" y="639648"/>
                  </a:lnTo>
                  <a:lnTo>
                    <a:pt x="639648" y="0"/>
                  </a:lnTo>
                  <a:lnTo>
                    <a:pt x="3863861" y="3224212"/>
                  </a:lnTo>
                  <a:lnTo>
                    <a:pt x="3018027" y="4070045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00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forpresent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10"/>
            <a:ext cx="17976710" cy="10436578"/>
          </a:xfrm>
        </p:spPr>
      </p:pic>
    </p:spTree>
    <p:extLst>
      <p:ext uri="{BB962C8B-B14F-4D97-AF65-F5344CB8AC3E}">
        <p14:creationId xmlns:p14="http://schemas.microsoft.com/office/powerpoint/2010/main" val="311594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forppppre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20" y="0"/>
            <a:ext cx="17984551" cy="10440988"/>
          </a:xfrm>
        </p:spPr>
      </p:pic>
    </p:spTree>
    <p:extLst>
      <p:ext uri="{BB962C8B-B14F-4D97-AF65-F5344CB8AC3E}">
        <p14:creationId xmlns:p14="http://schemas.microsoft.com/office/powerpoint/2010/main" val="3243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826" y="1099882"/>
            <a:ext cx="8464005" cy="7700131"/>
            <a:chOff x="9145001" y="1084999"/>
            <a:chExt cx="9143074" cy="7595932"/>
          </a:xfrm>
        </p:grpSpPr>
        <p:sp>
          <p:nvSpPr>
            <p:cNvPr id="3" name="object 3"/>
            <p:cNvSpPr/>
            <p:nvPr/>
          </p:nvSpPr>
          <p:spPr>
            <a:xfrm>
              <a:off x="11162741" y="2232506"/>
              <a:ext cx="7125334" cy="6448425"/>
            </a:xfrm>
            <a:custGeom>
              <a:avLst/>
              <a:gdLst/>
              <a:ahLst/>
              <a:cxnLst/>
              <a:rect l="l" t="t" r="r" b="b"/>
              <a:pathLst>
                <a:path w="7125334" h="6448425">
                  <a:moveTo>
                    <a:pt x="2941383" y="3780815"/>
                  </a:moveTo>
                  <a:lnTo>
                    <a:pt x="1740814" y="2580246"/>
                  </a:lnTo>
                  <a:lnTo>
                    <a:pt x="0" y="4318559"/>
                  </a:lnTo>
                  <a:lnTo>
                    <a:pt x="1203071" y="5519128"/>
                  </a:lnTo>
                  <a:lnTo>
                    <a:pt x="2941383" y="3780815"/>
                  </a:lnTo>
                  <a:close/>
                </a:path>
                <a:path w="7125334" h="6448425">
                  <a:moveTo>
                    <a:pt x="7125259" y="1241767"/>
                  </a:moveTo>
                  <a:lnTo>
                    <a:pt x="5883961" y="0"/>
                  </a:lnTo>
                  <a:lnTo>
                    <a:pt x="2659748" y="3225457"/>
                  </a:lnTo>
                  <a:lnTo>
                    <a:pt x="5883961" y="6448425"/>
                  </a:lnTo>
                  <a:lnTo>
                    <a:pt x="7125259" y="5207622"/>
                  </a:lnTo>
                  <a:lnTo>
                    <a:pt x="7125259" y="1241767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902495" y="3247503"/>
              <a:ext cx="3096260" cy="3399154"/>
            </a:xfrm>
            <a:custGeom>
              <a:avLst/>
              <a:gdLst/>
              <a:ahLst/>
              <a:cxnLst/>
              <a:rect l="l" t="t" r="r" b="b"/>
              <a:pathLst>
                <a:path w="3096259" h="3399154">
                  <a:moveTo>
                    <a:pt x="2990850" y="192239"/>
                  </a:moveTo>
                  <a:lnTo>
                    <a:pt x="2798622" y="0"/>
                  </a:lnTo>
                  <a:lnTo>
                    <a:pt x="0" y="2796121"/>
                  </a:lnTo>
                  <a:lnTo>
                    <a:pt x="194729" y="2990850"/>
                  </a:lnTo>
                  <a:lnTo>
                    <a:pt x="2990850" y="192239"/>
                  </a:lnTo>
                  <a:close/>
                </a:path>
                <a:path w="3096259" h="3399154">
                  <a:moveTo>
                    <a:pt x="3096107" y="1660296"/>
                  </a:moveTo>
                  <a:lnTo>
                    <a:pt x="2463317" y="1027506"/>
                  </a:lnTo>
                  <a:lnTo>
                    <a:pt x="725004" y="2765818"/>
                  </a:lnTo>
                  <a:lnTo>
                    <a:pt x="1357795" y="3398609"/>
                  </a:lnTo>
                  <a:lnTo>
                    <a:pt x="3096107" y="1660296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5001" y="1084999"/>
              <a:ext cx="1771650" cy="1771650"/>
            </a:xfrm>
            <a:custGeom>
              <a:avLst/>
              <a:gdLst/>
              <a:ahLst/>
              <a:cxnLst/>
              <a:rect l="l" t="t" r="r" b="b"/>
              <a:pathLst>
                <a:path w="1771650" h="1771650">
                  <a:moveTo>
                    <a:pt x="884575" y="1771649"/>
                  </a:moveTo>
                  <a:lnTo>
                    <a:pt x="0" y="884575"/>
                  </a:lnTo>
                  <a:lnTo>
                    <a:pt x="884575" y="0"/>
                  </a:lnTo>
                  <a:lnTo>
                    <a:pt x="1771649" y="884575"/>
                  </a:lnTo>
                  <a:lnTo>
                    <a:pt x="884575" y="1771649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89999" y="1084999"/>
              <a:ext cx="1771650" cy="1771650"/>
            </a:xfrm>
            <a:custGeom>
              <a:avLst/>
              <a:gdLst/>
              <a:ahLst/>
              <a:cxnLst/>
              <a:rect l="l" t="t" r="r" b="b"/>
              <a:pathLst>
                <a:path w="1771650" h="1771650">
                  <a:moveTo>
                    <a:pt x="885824" y="1771649"/>
                  </a:moveTo>
                  <a:lnTo>
                    <a:pt x="0" y="884575"/>
                  </a:lnTo>
                  <a:lnTo>
                    <a:pt x="885824" y="0"/>
                  </a:lnTo>
                  <a:lnTo>
                    <a:pt x="1771649" y="884575"/>
                  </a:lnTo>
                  <a:lnTo>
                    <a:pt x="885824" y="177164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7501" y="1084999"/>
              <a:ext cx="1771650" cy="1771650"/>
            </a:xfrm>
            <a:custGeom>
              <a:avLst/>
              <a:gdLst/>
              <a:ahLst/>
              <a:cxnLst/>
              <a:rect l="l" t="t" r="r" b="b"/>
              <a:pathLst>
                <a:path w="1771650" h="1771650">
                  <a:moveTo>
                    <a:pt x="884575" y="1771649"/>
                  </a:moveTo>
                  <a:lnTo>
                    <a:pt x="0" y="884575"/>
                  </a:lnTo>
                  <a:lnTo>
                    <a:pt x="884575" y="0"/>
                  </a:lnTo>
                  <a:lnTo>
                    <a:pt x="1771649" y="884575"/>
                  </a:lnTo>
                  <a:lnTo>
                    <a:pt x="884575" y="1771649"/>
                  </a:lnTo>
                  <a:close/>
                </a:path>
              </a:pathLst>
            </a:custGeom>
            <a:solidFill>
              <a:srgbClr val="6FB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25001" y="1084999"/>
              <a:ext cx="1771650" cy="1771650"/>
            </a:xfrm>
            <a:custGeom>
              <a:avLst/>
              <a:gdLst/>
              <a:ahLst/>
              <a:cxnLst/>
              <a:rect l="l" t="t" r="r" b="b"/>
              <a:pathLst>
                <a:path w="1771650" h="1771650">
                  <a:moveTo>
                    <a:pt x="887074" y="1771649"/>
                  </a:moveTo>
                  <a:lnTo>
                    <a:pt x="0" y="884575"/>
                  </a:lnTo>
                  <a:lnTo>
                    <a:pt x="887073" y="0"/>
                  </a:lnTo>
                  <a:lnTo>
                    <a:pt x="1771649" y="884575"/>
                  </a:lnTo>
                  <a:lnTo>
                    <a:pt x="887074" y="1771649"/>
                  </a:lnTo>
                  <a:close/>
                </a:path>
              </a:pathLst>
            </a:custGeom>
            <a:solidFill>
              <a:srgbClr val="484B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-287909" y="1207304"/>
            <a:ext cx="8208911" cy="14209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9150" dirty="0">
                <a:latin typeface="Georgia"/>
                <a:cs typeface="Georgia"/>
              </a:rPr>
              <a:t>Контакты</a:t>
            </a:r>
            <a:endParaRPr sz="915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197" y="2710280"/>
            <a:ext cx="90730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/>
            </a:r>
            <a:br>
              <a:rPr lang="ru-RU" sz="6000" dirty="0">
                <a:solidFill>
                  <a:schemeClr val="bg1"/>
                </a:solidFill>
              </a:rPr>
            </a:br>
            <a:r>
              <a:rPr lang="ru-RU" sz="5400" dirty="0" err="1"/>
              <a:t>Азиев</a:t>
            </a:r>
            <a:r>
              <a:rPr lang="ru-RU" sz="5400" dirty="0"/>
              <a:t> А.Т. –  8(922) 781-19-94</a:t>
            </a:r>
            <a:r>
              <a:rPr lang="ru-RU" sz="5400" dirty="0">
                <a:solidFill>
                  <a:schemeClr val="bg1"/>
                </a:solidFill>
              </a:rPr>
              <a:t/>
            </a:r>
            <a:br>
              <a:rPr lang="ru-RU" sz="5400" dirty="0">
                <a:solidFill>
                  <a:schemeClr val="bg1"/>
                </a:solidFill>
              </a:rPr>
            </a:br>
            <a:r>
              <a:rPr lang="en-US" sz="54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aziev_at@edu.surgu.ru</a:t>
            </a:r>
            <a:endParaRPr lang="ru-RU" sz="5400" dirty="0"/>
          </a:p>
        </p:txBody>
      </p:sp>
      <p:sp>
        <p:nvSpPr>
          <p:cNvPr id="12" name="object 13"/>
          <p:cNvSpPr/>
          <p:nvPr/>
        </p:nvSpPr>
        <p:spPr>
          <a:xfrm>
            <a:off x="1152252" y="2556198"/>
            <a:ext cx="5328591" cy="144016"/>
          </a:xfrm>
          <a:custGeom>
            <a:avLst/>
            <a:gdLst/>
            <a:ahLst/>
            <a:cxnLst/>
            <a:rect l="l" t="t" r="r" b="b"/>
            <a:pathLst>
              <a:path w="3914775" h="95250">
                <a:moveTo>
                  <a:pt x="3914774" y="95249"/>
                </a:moveTo>
                <a:lnTo>
                  <a:pt x="0" y="95249"/>
                </a:lnTo>
                <a:lnTo>
                  <a:pt x="0" y="0"/>
                </a:lnTo>
                <a:lnTo>
                  <a:pt x="3914774" y="0"/>
                </a:lnTo>
                <a:lnTo>
                  <a:pt x="3914774" y="95249"/>
                </a:lnTo>
                <a:close/>
              </a:path>
            </a:pathLst>
          </a:custGeom>
          <a:solidFill>
            <a:srgbClr val="6FB0D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577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458</Words>
  <Application>Microsoft Office PowerPoint</Application>
  <PresentationFormat>Произвольный</PresentationFormat>
  <Paragraphs>62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Georgia</vt:lpstr>
      <vt:lpstr>Lucida Sans Unicode</vt:lpstr>
      <vt:lpstr>Times New Roman</vt:lpstr>
      <vt:lpstr>Trebuchet MS</vt:lpstr>
      <vt:lpstr>Wingdings</vt:lpstr>
      <vt:lpstr>Тема Office</vt:lpstr>
      <vt:lpstr>Презентация PowerPoint</vt:lpstr>
      <vt:lpstr>Актуальность</vt:lpstr>
      <vt:lpstr>Целевая аудитория</vt:lpstr>
      <vt:lpstr>Проблема</vt:lpstr>
      <vt:lpstr>Решение:«FaceGuard»</vt:lpstr>
      <vt:lpstr>ЦЕННОСТЬ, ЦЕННОСТНОЕ ПРЕДЛОЖЕНИЕ</vt:lpstr>
      <vt:lpstr>Ценность</vt:lpstr>
      <vt:lpstr>Рынок и конкуренты</vt:lpstr>
      <vt:lpstr>Текущие результаты</vt:lpstr>
      <vt:lpstr> Команда</vt:lpstr>
      <vt:lpstr>Планы развития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Учетная запись Майкрософт</cp:lastModifiedBy>
  <cp:revision>51</cp:revision>
  <dcterms:created xsi:type="dcterms:W3CDTF">2023-12-06T10:35:56Z</dcterms:created>
  <dcterms:modified xsi:type="dcterms:W3CDTF">2023-12-06T21:45:20Z</dcterms:modified>
</cp:coreProperties>
</file>