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704" r:id="rId3"/>
    <p:sldMasterId id="2147483718" r:id="rId4"/>
    <p:sldMasterId id="2147483730" r:id="rId5"/>
  </p:sldMasterIdLst>
  <p:notesMasterIdLst>
    <p:notesMasterId r:id="rId18"/>
  </p:notesMasterIdLst>
  <p:sldIdLst>
    <p:sldId id="256" r:id="rId6"/>
    <p:sldId id="257" r:id="rId7"/>
    <p:sldId id="1004" r:id="rId8"/>
    <p:sldId id="258" r:id="rId9"/>
    <p:sldId id="259" r:id="rId10"/>
    <p:sldId id="1002" r:id="rId11"/>
    <p:sldId id="997" r:id="rId12"/>
    <p:sldId id="267" r:id="rId13"/>
    <p:sldId id="269" r:id="rId14"/>
    <p:sldId id="980" r:id="rId15"/>
    <p:sldId id="264" r:id="rId16"/>
    <p:sldId id="999" r:id="rId17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er Koudrin" initials="AK" lastIdx="21" clrIdx="0">
    <p:extLst>
      <p:ext uri="{19B8F6BF-5375-455C-9EA6-DF929625EA0E}">
        <p15:presenceInfo xmlns:p15="http://schemas.microsoft.com/office/powerpoint/2012/main" userId="9779f4c2088e0fb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D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6" autoAdjust="0"/>
  </p:normalViewPr>
  <p:slideViewPr>
    <p:cSldViewPr>
      <p:cViewPr varScale="1">
        <p:scale>
          <a:sx n="62" d="100"/>
          <a:sy n="62" d="100"/>
        </p:scale>
        <p:origin x="936" y="3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389749200125849E-2"/>
          <c:y val="5.0696053000465445E-2"/>
          <c:w val="0.89794569185884932"/>
          <c:h val="0.72386926261523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Стадия развития проекта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TRL</c:v>
                </c:pt>
                <c:pt idx="1">
                  <c:v>MRL</c:v>
                </c:pt>
                <c:pt idx="2">
                  <c:v>CRL</c:v>
                </c:pt>
                <c:pt idx="3">
                  <c:v>IRL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7-41C1-8FF9-D73F6B3917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Прогресс за время акселератора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TRL</c:v>
                </c:pt>
                <c:pt idx="1">
                  <c:v>MRL</c:v>
                </c:pt>
                <c:pt idx="2">
                  <c:v>CRL</c:v>
                </c:pt>
                <c:pt idx="3">
                  <c:v>IRL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0.2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A2-4295-B98B-FC8382B49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206166160"/>
        <c:axId val="1206174064"/>
      </c:barChart>
      <c:catAx>
        <c:axId val="120616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ru-RU"/>
          </a:p>
        </c:txPr>
        <c:crossAx val="1206174064"/>
        <c:crosses val="autoZero"/>
        <c:auto val="1"/>
        <c:lblAlgn val="ctr"/>
        <c:lblOffset val="100"/>
        <c:noMultiLvlLbl val="0"/>
      </c:catAx>
      <c:valAx>
        <c:axId val="120617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ru-RU"/>
          </a:p>
        </c:txPr>
        <c:crossAx val="120616616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398735364614886E-2"/>
          <c:y val="0.81849273121698018"/>
          <c:w val="0.9726138928802448"/>
          <c:h val="0.160570560680252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1T14:50:55.231" idx="19">
    <p:pos x="10" y="10"/>
    <p:text>Добавить партнёров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1T14:33:56.316" idx="21">
    <p:pos x="5557" y="1009"/>
    <p:text>Вместо этого добавить гистограмму готовности проекта TRL MRL CRL ARL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64942-8AC1-4D03-B3FF-672301398167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D0C1F-5D62-4BD5-8246-6772CDFB97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749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Представьте себе автомобиль, который двигается к перекрёстку. Водитель не знает когда зажжётся красный свет. В этом случае он будет двигаться с текущей скоростью либо даже ускоряться. И когда загорится красный сигнал водителю придётся неожиданно  тормозить. Наша система будет знать, что через 5 секунды зажжётся красный свет. И даст команду автомобилю двигаться накатом, таким образом будет достигаться экономия </a:t>
            </a:r>
            <a:r>
              <a:rPr lang="ru-RU" dirty="0" err="1"/>
              <a:t>топливаЯ</a:t>
            </a:r>
            <a:r>
              <a:rPr lang="ru-RU" dirty="0"/>
              <a:t> описал один из нескольких способов которыми наша система будет экономить топливо</a:t>
            </a:r>
          </a:p>
          <a:p>
            <a:pPr marL="0" indent="0"/>
            <a:r>
              <a:rPr lang="ru-RU" dirty="0"/>
              <a:t/>
            </a:r>
            <a:br>
              <a:rPr lang="ru-RU" dirty="0"/>
            </a:br>
            <a:r>
              <a:rPr lang="ru-RU" dirty="0"/>
              <a:t>Дело в том, что вопрос экономии топлива стоит всегда</a:t>
            </a:r>
          </a:p>
          <a:p>
            <a:pPr marL="0" indent="0"/>
            <a:r>
              <a:rPr lang="ru-RU" dirty="0"/>
              <a:t>Особенно остро это касается грузового транспорта</a:t>
            </a:r>
          </a:p>
          <a:p>
            <a:pPr marL="0" indent="0"/>
            <a:r>
              <a:rPr lang="ru-RU" sz="1300" dirty="0">
                <a:latin typeface="Garamond" panose="02020404030301010803" pitchFamily="18" charset="0"/>
              </a:rPr>
              <a:t>Существующие методы экономии топлива не отвечают темпам развития технологической базы современных автомобилей и не совместимы с беспилотным транспортом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D0C1F-5D62-4BD5-8246-6772CDFB978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02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Технология представляет собой </a:t>
            </a:r>
            <a:r>
              <a:rPr lang="ru-RU" sz="1200" b="0" i="0" u="none" strike="noStrike" cap="none" dirty="0" err="1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програмно-аппоратный</a:t>
            </a:r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комплекс, который будет управлять педалью газа автомобиля</a:t>
            </a:r>
            <a:r>
              <a:rPr lang="en-US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ru-RU" sz="1200" b="0" i="0" u="none" strike="noStrike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Процесс управления </a:t>
            </a:r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основываться на данных о текущем состоянии автомобиля, топографии местности и </a:t>
            </a:r>
            <a:r>
              <a:rPr lang="en-US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V2X</a:t>
            </a:r>
            <a:endParaRPr lang="ru-RU" sz="1200" b="0" i="0" u="none" strike="noStrike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Система будет одинаково эффективно работать с бензиновыми двигателями, гибридными автомобилями и электротранспортом</a:t>
            </a:r>
          </a:p>
          <a:p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Позволит экономить топливо независимо от режимов и условий эксплуатации</a:t>
            </a:r>
          </a:p>
          <a:p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Система будет работать на современных автомобилях в качестве рекомендательной системы</a:t>
            </a:r>
            <a:r>
              <a:rPr lang="en-US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ru-RU" sz="1200" b="0" i="0" u="none" strike="noStrike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А также будет совместима с беспилотным транспортом</a:t>
            </a:r>
            <a:r>
              <a:rPr lang="en-US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В этом случае педалью газа будет управлять электроника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D0C1F-5D62-4BD5-8246-6772CDFB978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178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Автопарк грузовых автомобилей расширяется и активно обновляется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Этот рост ожидается и в дальнейшем так как данный вид перевозок является наиболее доступным и мобильным</a:t>
            </a:r>
            <a:br>
              <a:rPr lang="ru-RU" sz="1200" b="0" i="0" u="none" strike="noStrike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ru-RU" sz="1200" dirty="0">
                <a:latin typeface="Garamond" panose="02020404030301010803" pitchFamily="18" charset="0"/>
              </a:rPr>
              <a:t>Нашей целевой аудиторией являются компании с автопарком грузовых автомобилей категории </a:t>
            </a:r>
            <a:r>
              <a:rPr lang="en-US" sz="1200" dirty="0">
                <a:latin typeface="Garamond" panose="02020404030301010803" pitchFamily="18" charset="0"/>
              </a:rPr>
              <a:t>N</a:t>
            </a:r>
            <a:r>
              <a:rPr lang="ru-RU" sz="1200" dirty="0">
                <a:latin typeface="Garamond" panose="02020404030301010803" pitchFamily="18" charset="0"/>
              </a:rPr>
              <a:t>3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D0C1F-5D62-4BD5-8246-6772CDFB978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612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 конца года разрабатываемая система будет протестирована в компьютерной симуляции</a:t>
            </a:r>
            <a:r>
              <a:rPr lang="en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в середине следующего года планируется провести натурный эксперимент на том же самом участке ленинградского шоссе</a:t>
            </a:r>
            <a:r>
              <a:rPr lang="en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D0C1F-5D62-4BD5-8246-6772CDFB978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574DE9-A85E-48A6-AB17-C0F2775F41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023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r>
              <a:rPr lang="ru-RU" dirty="0"/>
              <a:t>Сейчас мы имеем цифровой двойник участка дороги в Москве, воссозданный с точностью до нескольких сантиметров</a:t>
            </a:r>
          </a:p>
          <a:p>
            <a:pPr marL="0" indent="0"/>
            <a:r>
              <a:rPr lang="ru-RU" dirty="0"/>
              <a:t>Математическую модель оценки расхода топлива</a:t>
            </a:r>
          </a:p>
          <a:p>
            <a:pPr marL="0" indent="0"/>
            <a:r>
              <a:rPr lang="ru-RU" dirty="0"/>
              <a:t>Модуль беспилотного управления автомобилем</a:t>
            </a:r>
          </a:p>
          <a:p>
            <a:pPr marL="0" indent="0"/>
            <a:r>
              <a:rPr lang="ru-RU" dirty="0"/>
              <a:t>И ведём разработку алгоритмов энергоэффективности</a:t>
            </a:r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76" indent="-247688" defTabSz="990752">
              <a:defRPr/>
            </a:pPr>
            <a:r>
              <a:rPr lang="ru-RU" dirty="0"/>
              <a:t>Также провели 5 интервью с заинтересованными компаниями</a:t>
            </a:r>
            <a:r>
              <a:rPr lang="en-US" dirty="0"/>
              <a:t>. </a:t>
            </a:r>
            <a:r>
              <a:rPr lang="ru-RU" dirty="0"/>
              <a:t>Получили 3 письма о намерениях и ещё с двумя компаниями находимся в процессе переговоров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D0C1F-5D62-4BD5-8246-6772CDFB978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46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66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5443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205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431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078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661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4656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8398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3859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411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609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1697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4724" y="267471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4724" y="619463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5048852"/>
            <a:ext cx="9144000" cy="9464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8798359" y="94650"/>
            <a:ext cx="288035" cy="403249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77312" y="152257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136B7D2-B98C-44FD-8D04-7EC62A564975}" type="slidenum">
              <a:rPr kumimoji="0" lang="en-US" sz="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45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09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6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712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683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9027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90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9814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210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5424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325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92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4724" y="267471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4724" y="61946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5048853"/>
            <a:ext cx="9144000" cy="9464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8798360" y="94651"/>
            <a:ext cx="288035" cy="403249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77313" y="152258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25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7918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692497"/>
          </a:xfrm>
        </p:spPr>
        <p:txBody>
          <a:bodyPr lIns="0" tIns="0" rIns="0" bIns="0"/>
          <a:lstStyle>
            <a:lvl1pPr>
              <a:defRPr sz="45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244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692497"/>
          </a:xfrm>
        </p:spPr>
        <p:txBody>
          <a:bodyPr lIns="0" tIns="0" rIns="0" bIns="0"/>
          <a:lstStyle>
            <a:lvl1pPr>
              <a:defRPr sz="45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6211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692497"/>
          </a:xfrm>
        </p:spPr>
        <p:txBody>
          <a:bodyPr lIns="0" tIns="0" rIns="0" bIns="0"/>
          <a:lstStyle>
            <a:lvl1pPr>
              <a:defRPr sz="45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4456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189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761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692497"/>
          </a:xfrm>
        </p:spPr>
        <p:txBody>
          <a:bodyPr lIns="0" tIns="0" rIns="0" bIns="0"/>
          <a:lstStyle>
            <a:lvl1pPr>
              <a:defRPr sz="45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6430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692497"/>
          </a:xfrm>
        </p:spPr>
        <p:txBody>
          <a:bodyPr lIns="0" tIns="0" rIns="0" bIns="0"/>
          <a:lstStyle>
            <a:lvl1pPr>
              <a:defRPr sz="45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1565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692497"/>
          </a:xfrm>
        </p:spPr>
        <p:txBody>
          <a:bodyPr lIns="0" tIns="0" rIns="0" bIns="0"/>
          <a:lstStyle>
            <a:lvl1pPr>
              <a:defRPr sz="45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9597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20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5587" y="32130"/>
            <a:ext cx="5925185" cy="57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1152" y="1975421"/>
            <a:ext cx="8598535" cy="2943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1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2D2ECA4-0378-4CBA-90F5-B8B72EA9D649}" type="datetimeFigureOut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25.08.2024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9A90E79-5119-4877-9C38-0012FB933FE1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361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2ECA4-0378-4CBA-90F5-B8B72EA9D649}" type="datetimeFigureOut">
              <a:rPr lang="ru-RU" smtClean="0"/>
              <a:t>25.08.2024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0E79-5119-4877-9C38-0012FB93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72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2191" y="1359313"/>
            <a:ext cx="83310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44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49" y="1688973"/>
            <a:ext cx="20193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8FDBE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2191" y="1359313"/>
            <a:ext cx="83310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1D8BD707-D9CF-40AE-B4C6-C98DA3205C09}" type="datetimeFigureOut">
              <a:rPr lang="en-US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8/25/2024</a:t>
            </a:fld>
            <a:endParaRPr lang="en-US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rtl="0"/>
            <a:fld id="{B6F15528-21DE-4FAA-801E-634DDDAF4B2B}" type="slidenum">
              <a:rPr lang="ru-RU" sz="135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 rtl="0"/>
              <a:t>‹#›</a:t>
            </a:fld>
            <a:endParaRPr lang="ru-RU" sz="135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6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www.avtostat-info.com/News/11672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://www.cognitivemarketresearch.com/driverless-car-market-repor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9.png"/><Relationship Id="rId21" Type="http://schemas.openxmlformats.org/officeDocument/2006/relationships/image" Target="../media/image46.png"/><Relationship Id="rId34" Type="http://schemas.openxmlformats.org/officeDocument/2006/relationships/image" Target="../media/image5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33" Type="http://schemas.openxmlformats.org/officeDocument/2006/relationships/image" Target="../media/image58.png"/><Relationship Id="rId2" Type="http://schemas.openxmlformats.org/officeDocument/2006/relationships/image" Target="../media/image28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32" Type="http://schemas.openxmlformats.org/officeDocument/2006/relationships/image" Target="../media/image57.png"/><Relationship Id="rId37" Type="http://schemas.openxmlformats.org/officeDocument/2006/relationships/image" Target="../media/image62.png"/><Relationship Id="rId5" Type="http://schemas.openxmlformats.org/officeDocument/2006/relationships/image" Target="../media/image12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36" Type="http://schemas.openxmlformats.org/officeDocument/2006/relationships/image" Target="../media/image61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56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image" Target="../media/image55.png"/><Relationship Id="rId35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jpg"/><Relationship Id="rId11" Type="http://schemas.openxmlformats.org/officeDocument/2006/relationships/image" Target="../media/image12.png"/><Relationship Id="rId5" Type="http://schemas.openxmlformats.org/officeDocument/2006/relationships/image" Target="../media/image65.jpg"/><Relationship Id="rId10" Type="http://schemas.openxmlformats.org/officeDocument/2006/relationships/image" Target="../media/image70.png"/><Relationship Id="rId4" Type="http://schemas.openxmlformats.org/officeDocument/2006/relationships/image" Target="../media/image64.jpg"/><Relationship Id="rId9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jpg"/><Relationship Id="rId18" Type="http://schemas.openxmlformats.org/officeDocument/2006/relationships/image" Target="../media/image86.pn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4.png"/><Relationship Id="rId20" Type="http://schemas.openxmlformats.org/officeDocument/2006/relationships/comments" Target="../comments/comment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5" Type="http://schemas.openxmlformats.org/officeDocument/2006/relationships/image" Target="../media/image83.jpg"/><Relationship Id="rId10" Type="http://schemas.openxmlformats.org/officeDocument/2006/relationships/image" Target="../media/image78.jpeg"/><Relationship Id="rId19" Type="http://schemas.openxmlformats.org/officeDocument/2006/relationships/image" Target="../media/image12.png"/><Relationship Id="rId4" Type="http://schemas.openxmlformats.org/officeDocument/2006/relationships/image" Target="../media/image72.jpeg"/><Relationship Id="rId9" Type="http://schemas.openxmlformats.org/officeDocument/2006/relationships/image" Target="../media/image77.png"/><Relationship Id="rId14" Type="http://schemas.openxmlformats.org/officeDocument/2006/relationships/image" Target="../media/image8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chart" Target="../charts/chart1.xml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88.jpg"/><Relationship Id="rId7" Type="http://schemas.openxmlformats.org/officeDocument/2006/relationships/image" Target="../media/image9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g"/><Relationship Id="rId11" Type="http://schemas.openxmlformats.org/officeDocument/2006/relationships/image" Target="../media/image12.png"/><Relationship Id="rId5" Type="http://schemas.openxmlformats.org/officeDocument/2006/relationships/image" Target="../media/image90.jpg"/><Relationship Id="rId10" Type="http://schemas.openxmlformats.org/officeDocument/2006/relationships/image" Target="../media/image95.jpg"/><Relationship Id="rId4" Type="http://schemas.openxmlformats.org/officeDocument/2006/relationships/image" Target="../media/image89.png"/><Relationship Id="rId9" Type="http://schemas.openxmlformats.org/officeDocument/2006/relationships/image" Target="../media/image9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2.png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2625" y="1219200"/>
            <a:ext cx="5272151" cy="15286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4264" y="1433194"/>
            <a:ext cx="4334510" cy="850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400" b="0" spc="300" dirty="0">
                <a:solidFill>
                  <a:srgbClr val="F1F1F1"/>
                </a:solidFill>
                <a:latin typeface="Verdana"/>
                <a:cs typeface="Verdana"/>
              </a:rPr>
              <a:t>SMARTWAY</a:t>
            </a:r>
            <a:endParaRPr sz="54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52625" y="2390711"/>
            <a:ext cx="5377180" cy="719455"/>
            <a:chOff x="1952625" y="2390711"/>
            <a:chExt cx="5377180" cy="71945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2625" y="2390711"/>
              <a:ext cx="604837" cy="4714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6950" y="2390711"/>
              <a:ext cx="366712" cy="471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8875" y="2390711"/>
              <a:ext cx="4900676" cy="4714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00425" y="2638361"/>
              <a:ext cx="2471801" cy="47148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081276" y="2457450"/>
            <a:ext cx="4992370" cy="514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  <a:tabLst>
                <a:tab pos="2050414" algn="l"/>
                <a:tab pos="3586479" algn="l"/>
              </a:tabLst>
            </a:pP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ПО,</a:t>
            </a:r>
            <a:r>
              <a:rPr sz="1550" spc="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Verdana"/>
                <a:cs typeface="Verdana"/>
              </a:rPr>
              <a:t>позволяющее</a:t>
            </a: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550" spc="-10" dirty="0">
                <a:solidFill>
                  <a:srgbClr val="FFFFFF"/>
                </a:solidFill>
                <a:latin typeface="Verdana"/>
                <a:cs typeface="Verdana"/>
              </a:rPr>
              <a:t>беспилотным</a:t>
            </a: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550" spc="-10" dirty="0">
                <a:solidFill>
                  <a:srgbClr val="FFFFFF"/>
                </a:solidFill>
                <a:latin typeface="Verdana"/>
                <a:cs typeface="Verdana"/>
              </a:rPr>
              <a:t>автомобилям</a:t>
            </a:r>
            <a:endParaRPr sz="1550">
              <a:latin typeface="Verdana"/>
              <a:cs typeface="Verdana"/>
            </a:endParaRPr>
          </a:p>
          <a:p>
            <a:pPr marR="1270" algn="ctr">
              <a:lnSpc>
                <a:spcPct val="100000"/>
              </a:lnSpc>
              <a:spcBef>
                <a:spcPts val="95"/>
              </a:spcBef>
            </a:pP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экономить</a:t>
            </a:r>
            <a:r>
              <a:rPr sz="1550" spc="3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550" spc="-10" dirty="0">
                <a:solidFill>
                  <a:srgbClr val="FFFFFF"/>
                </a:solidFill>
                <a:latin typeface="Verdana"/>
                <a:cs typeface="Verdana"/>
              </a:rPr>
              <a:t>топливо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62062" y="1052575"/>
            <a:ext cx="6610350" cy="2228850"/>
          </a:xfrm>
          <a:custGeom>
            <a:avLst/>
            <a:gdLst/>
            <a:ahLst/>
            <a:cxnLst/>
            <a:rect l="l" t="t" r="r" b="b"/>
            <a:pathLst>
              <a:path w="6610350" h="2228850">
                <a:moveTo>
                  <a:pt x="0" y="2228850"/>
                </a:moveTo>
                <a:lnTo>
                  <a:pt x="6610350" y="2228850"/>
                </a:lnTo>
                <a:lnTo>
                  <a:pt x="6610350" y="0"/>
                </a:lnTo>
                <a:lnTo>
                  <a:pt x="0" y="0"/>
                </a:lnTo>
                <a:lnTo>
                  <a:pt x="0" y="222885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C8F1609-F209-4D98-B962-0ED30D15BE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90876" y="-232387"/>
            <a:ext cx="5130279" cy="16322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0189" y="215931"/>
            <a:ext cx="3796477" cy="4788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575" y="94614"/>
            <a:ext cx="386651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rgbClr val="000000"/>
                </a:solidFill>
              </a:rPr>
              <a:t>Проблематика</a:t>
            </a:r>
            <a:endParaRPr sz="3600" dirty="0"/>
          </a:p>
        </p:txBody>
      </p:sp>
      <p:sp>
        <p:nvSpPr>
          <p:cNvPr id="4" name="object 4"/>
          <p:cNvSpPr/>
          <p:nvPr/>
        </p:nvSpPr>
        <p:spPr>
          <a:xfrm>
            <a:off x="8720201" y="4825"/>
            <a:ext cx="424180" cy="371475"/>
          </a:xfrm>
          <a:custGeom>
            <a:avLst/>
            <a:gdLst/>
            <a:ahLst/>
            <a:cxnLst/>
            <a:rect l="l" t="t" r="r" b="b"/>
            <a:pathLst>
              <a:path w="424179" h="371475">
                <a:moveTo>
                  <a:pt x="0" y="371475"/>
                </a:moveTo>
                <a:lnTo>
                  <a:pt x="423799" y="371475"/>
                </a:lnTo>
              </a:path>
              <a:path w="424179" h="371475">
                <a:moveTo>
                  <a:pt x="423799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37676" y="25336"/>
            <a:ext cx="188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Verdana"/>
                <a:cs typeface="Verdana"/>
              </a:rPr>
              <a:t>2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1586" y="4989512"/>
            <a:ext cx="9152255" cy="160655"/>
            <a:chOff x="-1586" y="4989512"/>
            <a:chExt cx="9152255" cy="160655"/>
          </a:xfrm>
        </p:grpSpPr>
        <p:sp>
          <p:nvSpPr>
            <p:cNvPr id="7" name="object 7"/>
            <p:cNvSpPr/>
            <p:nvPr/>
          </p:nvSpPr>
          <p:spPr>
            <a:xfrm>
              <a:off x="4763" y="4995862"/>
              <a:ext cx="9139555" cy="147955"/>
            </a:xfrm>
            <a:custGeom>
              <a:avLst/>
              <a:gdLst/>
              <a:ahLst/>
              <a:cxnLst/>
              <a:rect l="l" t="t" r="r" b="b"/>
              <a:pathLst>
                <a:path w="9139555" h="147954">
                  <a:moveTo>
                    <a:pt x="9139236" y="147635"/>
                  </a:moveTo>
                  <a:lnTo>
                    <a:pt x="9139236" y="0"/>
                  </a:lnTo>
                  <a:lnTo>
                    <a:pt x="0" y="0"/>
                  </a:lnTo>
                  <a:lnTo>
                    <a:pt x="0" y="147635"/>
                  </a:lnTo>
                  <a:lnTo>
                    <a:pt x="9139236" y="147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63" y="4995862"/>
              <a:ext cx="9139555" cy="147955"/>
            </a:xfrm>
            <a:custGeom>
              <a:avLst/>
              <a:gdLst/>
              <a:ahLst/>
              <a:cxnLst/>
              <a:rect l="l" t="t" r="r" b="b"/>
              <a:pathLst>
                <a:path w="9139555" h="147954">
                  <a:moveTo>
                    <a:pt x="9139236" y="0"/>
                  </a:moveTo>
                  <a:lnTo>
                    <a:pt x="0" y="0"/>
                  </a:lnTo>
                  <a:lnTo>
                    <a:pt x="0" y="14763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52412" y="700151"/>
            <a:ext cx="8640445" cy="12065"/>
          </a:xfrm>
          <a:custGeom>
            <a:avLst/>
            <a:gdLst/>
            <a:ahLst/>
            <a:cxnLst/>
            <a:rect l="l" t="t" r="r" b="b"/>
            <a:pathLst>
              <a:path w="8640445" h="12065">
                <a:moveTo>
                  <a:pt x="0" y="11811"/>
                </a:moveTo>
                <a:lnTo>
                  <a:pt x="8640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FAE0DB22-3AA0-43DE-8FA8-FC72A1002801}"/>
              </a:ext>
            </a:extLst>
          </p:cNvPr>
          <p:cNvGrpSpPr/>
          <p:nvPr/>
        </p:nvGrpSpPr>
        <p:grpSpPr>
          <a:xfrm>
            <a:off x="187071" y="1011939"/>
            <a:ext cx="8839200" cy="3779775"/>
            <a:chOff x="933450" y="781050"/>
            <a:chExt cx="7277100" cy="3076575"/>
          </a:xfrm>
        </p:grpSpPr>
        <p:grpSp>
          <p:nvGrpSpPr>
            <p:cNvPr id="10" name="object 10"/>
            <p:cNvGrpSpPr/>
            <p:nvPr/>
          </p:nvGrpSpPr>
          <p:grpSpPr>
            <a:xfrm>
              <a:off x="933450" y="781050"/>
              <a:ext cx="7277100" cy="3076575"/>
              <a:chOff x="933450" y="781050"/>
              <a:chExt cx="7277100" cy="3076575"/>
            </a:xfrm>
          </p:grpSpPr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3450" y="781050"/>
                <a:ext cx="7277100" cy="3076575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1047750" y="1038225"/>
                <a:ext cx="895350" cy="381000"/>
              </a:xfrm>
              <a:custGeom>
                <a:avLst/>
                <a:gdLst/>
                <a:ahLst/>
                <a:cxnLst/>
                <a:rect l="l" t="t" r="r" b="b"/>
                <a:pathLst>
                  <a:path w="895350" h="381000">
                    <a:moveTo>
                      <a:pt x="895350" y="0"/>
                    </a:moveTo>
                    <a:lnTo>
                      <a:pt x="0" y="0"/>
                    </a:lnTo>
                    <a:lnTo>
                      <a:pt x="0" y="381000"/>
                    </a:lnTo>
                    <a:lnTo>
                      <a:pt x="895350" y="381000"/>
                    </a:lnTo>
                    <a:lnTo>
                      <a:pt x="895350" y="0"/>
                    </a:lnTo>
                    <a:close/>
                  </a:path>
                </a:pathLst>
              </a:custGeom>
              <a:solidFill>
                <a:srgbClr val="17171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object 13"/>
            <p:cNvSpPr txBox="1"/>
            <p:nvPr/>
          </p:nvSpPr>
          <p:spPr>
            <a:xfrm>
              <a:off x="1047750" y="1038225"/>
              <a:ext cx="895350" cy="203835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20955" rIns="0" bIns="0" rtlCol="0">
              <a:spAutoFit/>
            </a:bodyPr>
            <a:lstStyle/>
            <a:p>
              <a:pPr marL="125730">
                <a:lnSpc>
                  <a:spcPts val="1435"/>
                </a:lnSpc>
                <a:spcBef>
                  <a:spcPts val="165"/>
                </a:spcBef>
              </a:pPr>
              <a:r>
                <a:rPr sz="1200" spc="-10" dirty="0">
                  <a:solidFill>
                    <a:srgbClr val="FFFFFF"/>
                  </a:solidFill>
                  <a:latin typeface="Verdana"/>
                  <a:cs typeface="Verdana"/>
                </a:rPr>
                <a:t>Зарплата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047750" y="1241775"/>
              <a:ext cx="895350" cy="196850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0" rIns="0" bIns="0" rtlCol="0">
              <a:spAutoFit/>
            </a:bodyPr>
            <a:lstStyle/>
            <a:p>
              <a:pPr marL="125730">
                <a:lnSpc>
                  <a:spcPts val="1430"/>
                </a:lnSpc>
              </a:pPr>
              <a:r>
                <a:rPr sz="1200" spc="-10" dirty="0">
                  <a:solidFill>
                    <a:srgbClr val="FFFFFF"/>
                  </a:solidFill>
                  <a:latin typeface="Verdana"/>
                  <a:cs typeface="Verdana"/>
                </a:rPr>
                <a:t>водителя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1943100" y="1438275"/>
              <a:ext cx="1114425" cy="381000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135255" rIns="0" bIns="0" rtlCol="0">
              <a:spAutoFit/>
            </a:bodyPr>
            <a:lstStyle/>
            <a:p>
              <a:pPr marL="89535">
                <a:lnSpc>
                  <a:spcPct val="100000"/>
                </a:lnSpc>
                <a:spcBef>
                  <a:spcPts val="1065"/>
                </a:spcBef>
              </a:pPr>
              <a:r>
                <a:rPr sz="1200" spc="-10" dirty="0">
                  <a:solidFill>
                    <a:srgbClr val="FFFFFF"/>
                  </a:solidFill>
                  <a:latin typeface="Verdana"/>
                  <a:cs typeface="Verdana"/>
                </a:rPr>
                <a:t>Амортизация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2990850" y="904875"/>
              <a:ext cx="1047750" cy="381000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157480" rIns="0" bIns="0" rtlCol="0">
              <a:spAutoFit/>
            </a:bodyPr>
            <a:lstStyle/>
            <a:p>
              <a:pPr marL="34925">
                <a:lnSpc>
                  <a:spcPct val="100000"/>
                </a:lnSpc>
                <a:spcBef>
                  <a:spcPts val="1240"/>
                </a:spcBef>
              </a:pPr>
              <a:r>
                <a:rPr sz="1200" spc="-10" dirty="0">
                  <a:solidFill>
                    <a:srgbClr val="FFFFFF"/>
                  </a:solidFill>
                  <a:latin typeface="Verdana"/>
                  <a:cs typeface="Verdana"/>
                </a:rPr>
                <a:t>Менеджмент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3505200" y="1333500"/>
              <a:ext cx="1060450" cy="542925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39370" rIns="0" bIns="0" rtlCol="0">
              <a:spAutoFit/>
            </a:bodyPr>
            <a:lstStyle/>
            <a:p>
              <a:pPr marL="76200" algn="ctr">
                <a:lnSpc>
                  <a:spcPts val="1430"/>
                </a:lnSpc>
                <a:spcBef>
                  <a:spcPts val="310"/>
                </a:spcBef>
              </a:pPr>
              <a:r>
                <a:rPr sz="1200" dirty="0">
                  <a:solidFill>
                    <a:srgbClr val="FFFFFF"/>
                  </a:solidFill>
                  <a:latin typeface="Verdana"/>
                  <a:cs typeface="Verdana"/>
                </a:rPr>
                <a:t>Страховка</a:t>
              </a:r>
              <a:r>
                <a:rPr sz="1200" spc="-30" dirty="0">
                  <a:solidFill>
                    <a:srgbClr val="FFFFFF"/>
                  </a:solidFill>
                  <a:latin typeface="Verdana"/>
                  <a:cs typeface="Verdana"/>
                </a:rPr>
                <a:t> </a:t>
              </a:r>
              <a:r>
                <a:rPr sz="1200" spc="-50" dirty="0">
                  <a:solidFill>
                    <a:srgbClr val="FFFFFF"/>
                  </a:solidFill>
                  <a:latin typeface="Verdana"/>
                  <a:cs typeface="Verdana"/>
                </a:rPr>
                <a:t>и </a:t>
              </a:r>
              <a:r>
                <a:rPr sz="1200" spc="-10" dirty="0">
                  <a:solidFill>
                    <a:srgbClr val="FFFFFF"/>
                  </a:solidFill>
                  <a:latin typeface="Verdana"/>
                  <a:cs typeface="Verdana"/>
                </a:rPr>
                <a:t>прочие сборы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4200525" y="857250"/>
              <a:ext cx="1047750" cy="428625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571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45"/>
                </a:spcBef>
              </a:pPr>
              <a:endParaRPr sz="145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r>
                <a:rPr sz="1200" dirty="0">
                  <a:solidFill>
                    <a:srgbClr val="FFFFFF"/>
                  </a:solidFill>
                  <a:latin typeface="Verdana"/>
                  <a:cs typeface="Verdana"/>
                </a:rPr>
                <a:t>ТО</a:t>
              </a:r>
              <a:r>
                <a:rPr sz="1200" spc="-20" dirty="0">
                  <a:solidFill>
                    <a:srgbClr val="FFFFFF"/>
                  </a:solidFill>
                  <a:latin typeface="Verdana"/>
                  <a:cs typeface="Verdana"/>
                </a:rPr>
                <a:t> </a:t>
              </a:r>
              <a:r>
                <a:rPr sz="1200" dirty="0">
                  <a:solidFill>
                    <a:srgbClr val="FFFFFF"/>
                  </a:solidFill>
                  <a:latin typeface="Verdana"/>
                  <a:cs typeface="Verdana"/>
                </a:rPr>
                <a:t>и</a:t>
              </a:r>
              <a:r>
                <a:rPr sz="1200" spc="10" dirty="0">
                  <a:solidFill>
                    <a:srgbClr val="FFFFFF"/>
                  </a:solidFill>
                  <a:latin typeface="Verdana"/>
                  <a:cs typeface="Verdana"/>
                </a:rPr>
                <a:t> </a:t>
              </a:r>
              <a:r>
                <a:rPr sz="1200" spc="-10" dirty="0">
                  <a:solidFill>
                    <a:srgbClr val="FFFFFF"/>
                  </a:solidFill>
                  <a:latin typeface="Verdana"/>
                  <a:cs typeface="Verdana"/>
                </a:rPr>
                <a:t>ремонт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4924425" y="1409700"/>
              <a:ext cx="1047750" cy="381000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132080" rIns="0" bIns="0" rtlCol="0">
              <a:spAutoFit/>
            </a:bodyPr>
            <a:lstStyle/>
            <a:p>
              <a:pPr marL="229235">
                <a:lnSpc>
                  <a:spcPct val="100000"/>
                </a:lnSpc>
                <a:spcBef>
                  <a:spcPts val="1040"/>
                </a:spcBef>
              </a:pPr>
              <a:r>
                <a:rPr sz="1200" b="1" spc="-10" dirty="0">
                  <a:solidFill>
                    <a:srgbClr val="FBA700"/>
                  </a:solidFill>
                  <a:latin typeface="Verdana"/>
                  <a:cs typeface="Verdana"/>
                </a:rPr>
                <a:t>Топливо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5886450" y="1028700"/>
              <a:ext cx="1057275" cy="381000"/>
            </a:xfrm>
            <a:prstGeom prst="rect">
              <a:avLst/>
            </a:prstGeom>
            <a:solidFill>
              <a:srgbClr val="171716"/>
            </a:solidFill>
          </p:spPr>
          <p:txBody>
            <a:bodyPr vert="horz" wrap="square" lIns="0" tIns="317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1150">
                <a:latin typeface="Times New Roman"/>
                <a:cs typeface="Times New Roman"/>
              </a:endParaRPr>
            </a:p>
            <a:p>
              <a:pPr marL="398145">
                <a:lnSpc>
                  <a:spcPct val="100000"/>
                </a:lnSpc>
              </a:pPr>
              <a:r>
                <a:rPr sz="1200" spc="-20" dirty="0">
                  <a:solidFill>
                    <a:srgbClr val="FFFFFF"/>
                  </a:solidFill>
                  <a:latin typeface="Verdana"/>
                  <a:cs typeface="Verdana"/>
                </a:rPr>
                <a:t>Шины</a:t>
              </a:r>
              <a:endParaRPr sz="1200">
                <a:latin typeface="Verdana"/>
                <a:cs typeface="Verdana"/>
              </a:endParaRPr>
            </a:p>
          </p:txBody>
        </p:sp>
        <p:grpSp>
          <p:nvGrpSpPr>
            <p:cNvPr id="21" name="object 21"/>
            <p:cNvGrpSpPr/>
            <p:nvPr/>
          </p:nvGrpSpPr>
          <p:grpSpPr>
            <a:xfrm>
              <a:off x="2266950" y="2019300"/>
              <a:ext cx="4400550" cy="1000125"/>
              <a:chOff x="2266950" y="2019300"/>
              <a:chExt cx="4400550" cy="1000125"/>
            </a:xfrm>
          </p:grpSpPr>
          <p:pic>
            <p:nvPicPr>
              <p:cNvPr id="22" name="object 22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58716" y="2019300"/>
                <a:ext cx="322834" cy="1000125"/>
              </a:xfrm>
              <a:prstGeom prst="rect">
                <a:avLst/>
              </a:prstGeom>
            </p:spPr>
          </p:pic>
          <p:pic>
            <p:nvPicPr>
              <p:cNvPr id="23" name="object 23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315075" y="2019300"/>
                <a:ext cx="352425" cy="1000125"/>
              </a:xfrm>
              <a:prstGeom prst="rect">
                <a:avLst/>
              </a:prstGeom>
            </p:spPr>
          </p:pic>
          <p:sp>
            <p:nvSpPr>
              <p:cNvPr id="24" name="object 24"/>
              <p:cNvSpPr/>
              <p:nvPr/>
            </p:nvSpPr>
            <p:spPr>
              <a:xfrm>
                <a:off x="2266950" y="2390775"/>
                <a:ext cx="3714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257175">
                    <a:moveTo>
                      <a:pt x="371475" y="0"/>
                    </a:moveTo>
                    <a:lnTo>
                      <a:pt x="0" y="0"/>
                    </a:lnTo>
                    <a:lnTo>
                      <a:pt x="0" y="257175"/>
                    </a:lnTo>
                    <a:lnTo>
                      <a:pt x="371475" y="257175"/>
                    </a:lnTo>
                    <a:lnTo>
                      <a:pt x="371475" y="0"/>
                    </a:lnTo>
                    <a:close/>
                  </a:path>
                </a:pathLst>
              </a:custGeom>
              <a:solidFill>
                <a:srgbClr val="81858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5" name="object 25"/>
            <p:cNvSpPr txBox="1"/>
            <p:nvPr/>
          </p:nvSpPr>
          <p:spPr>
            <a:xfrm>
              <a:off x="2305304" y="2418016"/>
              <a:ext cx="506095" cy="243204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400" dirty="0">
                  <a:latin typeface="Verdana"/>
                  <a:cs typeface="Verdana"/>
                </a:rPr>
                <a:t>29</a:t>
              </a:r>
              <a:r>
                <a:rPr sz="1400" spc="-50" dirty="0">
                  <a:latin typeface="Verdana"/>
                  <a:cs typeface="Verdana"/>
                </a:rPr>
                <a:t> %</a:t>
              </a:r>
              <a:endParaRPr sz="1400">
                <a:latin typeface="Verdana"/>
                <a:cs typeface="Verdana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285875" y="2381249"/>
              <a:ext cx="2409825" cy="285750"/>
            </a:xfrm>
            <a:custGeom>
              <a:avLst/>
              <a:gdLst/>
              <a:ahLst/>
              <a:cxnLst/>
              <a:rect l="l" t="t" r="r" b="b"/>
              <a:pathLst>
                <a:path w="2409825" h="285750">
                  <a:moveTo>
                    <a:pt x="361950" y="19050"/>
                  </a:moveTo>
                  <a:lnTo>
                    <a:pt x="0" y="19050"/>
                  </a:lnTo>
                  <a:lnTo>
                    <a:pt x="0" y="285750"/>
                  </a:lnTo>
                  <a:lnTo>
                    <a:pt x="361950" y="285750"/>
                  </a:lnTo>
                  <a:lnTo>
                    <a:pt x="361950" y="19050"/>
                  </a:lnTo>
                  <a:close/>
                </a:path>
                <a:path w="2409825" h="285750">
                  <a:moveTo>
                    <a:pt x="2409825" y="0"/>
                  </a:moveTo>
                  <a:lnTo>
                    <a:pt x="2038350" y="0"/>
                  </a:lnTo>
                  <a:lnTo>
                    <a:pt x="2038350" y="266700"/>
                  </a:lnTo>
                  <a:lnTo>
                    <a:pt x="2409825" y="266700"/>
                  </a:lnTo>
                  <a:lnTo>
                    <a:pt x="2409825" y="0"/>
                  </a:lnTo>
                  <a:close/>
                </a:path>
              </a:pathLst>
            </a:custGeom>
            <a:solidFill>
              <a:srgbClr val="8185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1305560" y="2427287"/>
              <a:ext cx="437515" cy="2089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dirty="0">
                  <a:latin typeface="Verdana"/>
                  <a:cs typeface="Verdana"/>
                </a:rPr>
                <a:t>10</a:t>
              </a:r>
              <a:r>
                <a:rPr sz="1200" spc="-5" dirty="0">
                  <a:latin typeface="Verdana"/>
                  <a:cs typeface="Verdana"/>
                </a:rPr>
                <a:t> </a:t>
              </a:r>
              <a:r>
                <a:rPr sz="1200" spc="-50" dirty="0">
                  <a:latin typeface="Verdana"/>
                  <a:cs typeface="Verdana"/>
                </a:rPr>
                <a:t>%</a:t>
              </a:r>
              <a:endParaRPr sz="1200">
                <a:latin typeface="Verdana"/>
                <a:cs typeface="Verdana"/>
              </a:endParaRPr>
            </a:p>
          </p:txBody>
        </p:sp>
        <p:grpSp>
          <p:nvGrpSpPr>
            <p:cNvPr id="28" name="object 28"/>
            <p:cNvGrpSpPr/>
            <p:nvPr/>
          </p:nvGrpSpPr>
          <p:grpSpPr>
            <a:xfrm>
              <a:off x="3990975" y="2352675"/>
              <a:ext cx="1714500" cy="295275"/>
              <a:chOff x="3990975" y="2352675"/>
              <a:chExt cx="1714500" cy="295275"/>
            </a:xfrm>
          </p:grpSpPr>
          <p:sp>
            <p:nvSpPr>
              <p:cNvPr id="29" name="object 29"/>
              <p:cNvSpPr/>
              <p:nvPr/>
            </p:nvSpPr>
            <p:spPr>
              <a:xfrm>
                <a:off x="3990975" y="2381250"/>
                <a:ext cx="37147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266700">
                    <a:moveTo>
                      <a:pt x="371475" y="0"/>
                    </a:moveTo>
                    <a:lnTo>
                      <a:pt x="0" y="0"/>
                    </a:lnTo>
                    <a:lnTo>
                      <a:pt x="0" y="266700"/>
                    </a:lnTo>
                    <a:lnTo>
                      <a:pt x="371475" y="266700"/>
                    </a:lnTo>
                    <a:lnTo>
                      <a:pt x="371475" y="0"/>
                    </a:lnTo>
                    <a:close/>
                  </a:path>
                </a:pathLst>
              </a:custGeom>
              <a:solidFill>
                <a:srgbClr val="81858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5334000" y="2352675"/>
                <a:ext cx="37147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266700">
                    <a:moveTo>
                      <a:pt x="371475" y="0"/>
                    </a:moveTo>
                    <a:lnTo>
                      <a:pt x="0" y="0"/>
                    </a:lnTo>
                    <a:lnTo>
                      <a:pt x="0" y="266700"/>
                    </a:lnTo>
                    <a:lnTo>
                      <a:pt x="371475" y="266700"/>
                    </a:lnTo>
                    <a:lnTo>
                      <a:pt x="371475" y="0"/>
                    </a:lnTo>
                    <a:close/>
                  </a:path>
                </a:pathLst>
              </a:custGeom>
              <a:solidFill>
                <a:srgbClr val="FFAC1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1" name="object 31"/>
            <p:cNvSpPr txBox="1"/>
            <p:nvPr/>
          </p:nvSpPr>
          <p:spPr>
            <a:xfrm>
              <a:off x="3296665" y="2413571"/>
              <a:ext cx="507365" cy="243204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400" dirty="0">
                  <a:latin typeface="Verdana"/>
                  <a:cs typeface="Verdana"/>
                </a:rPr>
                <a:t>13</a:t>
              </a:r>
              <a:r>
                <a:rPr sz="1400" spc="-45" dirty="0">
                  <a:latin typeface="Verdana"/>
                  <a:cs typeface="Verdana"/>
                </a:rPr>
                <a:t> </a:t>
              </a:r>
              <a:r>
                <a:rPr sz="1400" spc="-50" dirty="0">
                  <a:latin typeface="Verdana"/>
                  <a:cs typeface="Verdana"/>
                </a:rPr>
                <a:t>%</a:t>
              </a:r>
              <a:endParaRPr sz="1400">
                <a:latin typeface="Verdana"/>
                <a:cs typeface="Verdana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3961765" y="2394267"/>
              <a:ext cx="392430" cy="243204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400" dirty="0">
                  <a:latin typeface="Verdana"/>
                  <a:cs typeface="Verdana"/>
                </a:rPr>
                <a:t>8</a:t>
              </a:r>
              <a:r>
                <a:rPr sz="1400" spc="-50" dirty="0">
                  <a:latin typeface="Verdana"/>
                  <a:cs typeface="Verdana"/>
                </a:rPr>
                <a:t> %</a:t>
              </a:r>
              <a:endParaRPr sz="1400">
                <a:latin typeface="Verdana"/>
                <a:cs typeface="Verdana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4496815" y="2399982"/>
              <a:ext cx="334010" cy="243204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400" spc="-25" dirty="0">
                  <a:latin typeface="Verdana"/>
                  <a:cs typeface="Verdana"/>
                </a:rPr>
                <a:t>5%</a:t>
              </a:r>
              <a:endParaRPr sz="1400">
                <a:latin typeface="Verdana"/>
                <a:cs typeface="Verdana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6371590" y="2390838"/>
              <a:ext cx="334010" cy="243204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400" spc="-25" dirty="0">
                  <a:latin typeface="Verdana"/>
                  <a:cs typeface="Verdana"/>
                </a:rPr>
                <a:t>5%</a:t>
              </a:r>
              <a:endParaRPr sz="1400">
                <a:latin typeface="Verdana"/>
                <a:cs typeface="Verdana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491226" y="2119376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h="230505">
                  <a:moveTo>
                    <a:pt x="0" y="0"/>
                  </a:moveTo>
                  <a:lnTo>
                    <a:pt x="0" y="230378"/>
                  </a:lnTo>
                </a:path>
              </a:pathLst>
            </a:custGeom>
            <a:ln w="28575">
              <a:solidFill>
                <a:srgbClr val="FDA9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5284851" y="2191956"/>
              <a:ext cx="487045" cy="2089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b="1" dirty="0">
                  <a:latin typeface="Verdana"/>
                  <a:cs typeface="Verdana"/>
                </a:rPr>
                <a:t>30</a:t>
              </a:r>
              <a:r>
                <a:rPr sz="1200" b="1" spc="-25" dirty="0">
                  <a:latin typeface="Verdana"/>
                  <a:cs typeface="Verdana"/>
                </a:rPr>
                <a:t> </a:t>
              </a:r>
              <a:r>
                <a:rPr sz="1200" b="1" spc="-50" dirty="0">
                  <a:latin typeface="Verdana"/>
                  <a:cs typeface="Verdana"/>
                </a:rPr>
                <a:t>%</a:t>
              </a:r>
              <a:endParaRPr sz="1200">
                <a:latin typeface="Verdana"/>
                <a:cs typeface="Verdana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5018151" y="2373312"/>
              <a:ext cx="96329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b="1" dirty="0">
                  <a:latin typeface="Verdana"/>
                  <a:cs typeface="Verdana"/>
                </a:rPr>
                <a:t>(</a:t>
              </a:r>
              <a:r>
                <a:rPr lang="ru-RU" sz="1200" b="1" dirty="0">
                  <a:latin typeface="Verdana"/>
                  <a:cs typeface="Verdana"/>
                </a:rPr>
                <a:t>3</a:t>
              </a:r>
              <a:r>
                <a:rPr sz="1200" b="1" spc="-85" dirty="0">
                  <a:latin typeface="Verdana"/>
                  <a:cs typeface="Verdana"/>
                </a:rPr>
                <a:t> </a:t>
              </a:r>
              <a:r>
                <a:rPr sz="1200" b="1" dirty="0">
                  <a:latin typeface="Verdana"/>
                  <a:cs typeface="Verdana"/>
                </a:rPr>
                <a:t>000</a:t>
              </a:r>
              <a:r>
                <a:rPr sz="1200" b="1" spc="60" dirty="0">
                  <a:latin typeface="Verdana"/>
                  <a:cs typeface="Verdana"/>
                </a:rPr>
                <a:t> </a:t>
              </a:r>
              <a:r>
                <a:rPr sz="1200" b="1" spc="-25" dirty="0">
                  <a:latin typeface="Verdana"/>
                  <a:cs typeface="Verdana"/>
                </a:rPr>
                <a:t>000</a:t>
              </a:r>
              <a:endParaRPr sz="1200" dirty="0">
                <a:latin typeface="Verdana"/>
                <a:cs typeface="Verdana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5094351" y="2554541"/>
              <a:ext cx="861694" cy="2089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b="1" spc="-10" dirty="0">
                  <a:latin typeface="Verdana"/>
                  <a:cs typeface="Verdana"/>
                </a:rPr>
                <a:t>руб./год)</a:t>
              </a:r>
              <a:endParaRPr sz="1200">
                <a:latin typeface="Verdana"/>
                <a:cs typeface="Verdana"/>
              </a:endParaRPr>
            </a:p>
          </p:txBody>
        </p: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3872" y="39120"/>
            <a:ext cx="1234303" cy="6047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0313" y1="36602" x2="20000" y2="37155"/>
                        <a14:foregroundMark x1="18516" y1="35497" x2="18516" y2="35497"/>
                        <a14:foregroundMark x1="16953" y1="13812" x2="16953" y2="13812"/>
                        <a14:foregroundMark x1="31953" y1="67680" x2="31953" y2="67680"/>
                        <a14:foregroundMark x1="23516" y1="58149" x2="23516" y2="58149"/>
                        <a14:foregroundMark x1="53516" y1="59807" x2="53516" y2="59807"/>
                        <a14:foregroundMark x1="36172" y1="5801" x2="36172" y2="5801"/>
                        <a14:foregroundMark x1="21875" y1="11050" x2="21875" y2="11050"/>
                        <a14:foregroundMark x1="18984" y1="9530" x2="18984" y2="9530"/>
                        <a14:foregroundMark x1="15000" y1="4282" x2="15000" y2="4282"/>
                        <a14:foregroundMark x1="22578" y1="4972" x2="22578" y2="4972"/>
                        <a14:foregroundMark x1="85078" y1="76243" x2="85078" y2="76243"/>
                        <a14:foregroundMark x1="62969" y1="8425" x2="62969" y2="8425"/>
                        <a14:foregroundMark x1="53906" y1="15746" x2="53906" y2="15746"/>
                        <a14:foregroundMark x1="61406" y1="40331" x2="61406" y2="40331"/>
                        <a14:foregroundMark x1="79766" y1="63536" x2="79766" y2="63536"/>
                        <a14:foregroundMark x1="75938" y1="63674" x2="75938" y2="63674"/>
                        <a14:foregroundMark x1="95234" y1="88674" x2="95234" y2="88674"/>
                        <a14:foregroundMark x1="96563" y1="85359" x2="96563" y2="85359"/>
                        <a14:foregroundMark x1="86719" y1="66436" x2="86719" y2="66436"/>
                        <a14:foregroundMark x1="82344" y1="60083" x2="82344" y2="60083"/>
                        <a14:foregroundMark x1="82813" y1="42956" x2="82813" y2="42956"/>
                        <a14:foregroundMark x1="87500" y1="34530" x2="87500" y2="34530"/>
                        <a14:foregroundMark x1="25469" y1="53729" x2="25469" y2="53729"/>
                        <a14:foregroundMark x1="27187" y1="54558" x2="27187" y2="54558"/>
                        <a14:foregroundMark x1="24219" y1="52348" x2="24219" y2="52348"/>
                        <a14:foregroundMark x1="60234" y1="73895" x2="60234" y2="73895"/>
                        <a14:foregroundMark x1="41797" y1="21409" x2="41797" y2="21409"/>
                        <a14:foregroundMark x1="46484" y1="32044" x2="46484" y2="32044"/>
                        <a14:foregroundMark x1="44922" y1="31768" x2="44922" y2="31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3" y="1217359"/>
            <a:ext cx="7103207" cy="4017749"/>
          </a:xfrm>
          <a:prstGeom prst="rect">
            <a:avLst/>
          </a:prstGeom>
        </p:spPr>
      </p:pic>
      <p:sp>
        <p:nvSpPr>
          <p:cNvPr id="4" name="object 40"/>
          <p:cNvSpPr txBox="1">
            <a:spLocks/>
          </p:cNvSpPr>
          <p:nvPr/>
        </p:nvSpPr>
        <p:spPr>
          <a:xfrm>
            <a:off x="152400" y="57150"/>
            <a:ext cx="830580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lvl="1">
              <a:spcBef>
                <a:spcPts val="105"/>
              </a:spcBef>
            </a:pPr>
            <a:r>
              <a:rPr lang="ru-RU" sz="3200" b="1" spc="-1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Существующие решения проблемы</a:t>
            </a:r>
          </a:p>
        </p:txBody>
      </p:sp>
      <p:sp>
        <p:nvSpPr>
          <p:cNvPr id="5" name="object 41"/>
          <p:cNvSpPr/>
          <p:nvPr/>
        </p:nvSpPr>
        <p:spPr>
          <a:xfrm>
            <a:off x="151279" y="1046795"/>
            <a:ext cx="8640445" cy="12065"/>
          </a:xfrm>
          <a:custGeom>
            <a:avLst/>
            <a:gdLst/>
            <a:ahLst/>
            <a:cxnLst/>
            <a:rect l="l" t="t" r="r" b="b"/>
            <a:pathLst>
              <a:path w="8640445" h="12065">
                <a:moveTo>
                  <a:pt x="0" y="11811"/>
                </a:moveTo>
                <a:lnTo>
                  <a:pt x="8640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272" y="82884"/>
            <a:ext cx="1452928" cy="7499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F255F7-E418-4EB8-A92B-5ECBBAC36F7D}"/>
              </a:ext>
            </a:extLst>
          </p:cNvPr>
          <p:cNvSpPr txBox="1"/>
          <p:nvPr/>
        </p:nvSpPr>
        <p:spPr>
          <a:xfrm>
            <a:off x="5715718" y="1915177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15</a:t>
            </a:r>
            <a:r>
              <a:rPr lang="en-US" sz="16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sz="16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441AEB-3100-4BE8-AEFC-A6ACAB578B13}"/>
              </a:ext>
            </a:extLst>
          </p:cNvPr>
          <p:cNvSpPr txBox="1"/>
          <p:nvPr/>
        </p:nvSpPr>
        <p:spPr>
          <a:xfrm>
            <a:off x="1600200" y="2735159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2%</a:t>
            </a:r>
            <a:endParaRPr lang="ru-RU" sz="16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8E2303-B1D0-4419-A0DF-F1CC08E53EAB}"/>
              </a:ext>
            </a:extLst>
          </p:cNvPr>
          <p:cNvSpPr txBox="1"/>
          <p:nvPr/>
        </p:nvSpPr>
        <p:spPr>
          <a:xfrm>
            <a:off x="5715718" y="2839173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0%</a:t>
            </a:r>
            <a:endParaRPr lang="ru-RU" sz="16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22207" y="3020946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Китай</a:t>
            </a:r>
          </a:p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Шоссе </a:t>
            </a:r>
          </a:p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Легковые ДВС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154" y="327324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США</a:t>
            </a:r>
          </a:p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Город</a:t>
            </a:r>
          </a:p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Легковые ДВС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5200" y="110510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Россия</a:t>
            </a:r>
          </a:p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Шоссе</a:t>
            </a:r>
          </a:p>
          <a:p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Грузовые ДВС</a:t>
            </a:r>
          </a:p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513536" y="1918611"/>
            <a:ext cx="529521" cy="3228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>
            <a:endCxn id="16" idx="1"/>
          </p:cNvCxnSpPr>
          <p:nvPr/>
        </p:nvCxnSpPr>
        <p:spPr>
          <a:xfrm>
            <a:off x="6453420" y="3226233"/>
            <a:ext cx="268787" cy="117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6966927" y="1326016"/>
            <a:ext cx="372697" cy="2257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1151303" y="3047510"/>
            <a:ext cx="372697" cy="2257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53519" y="2775658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Германия</a:t>
            </a:r>
          </a:p>
          <a:p>
            <a:r>
              <a:rPr lang="ru-RU" sz="1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Город</a:t>
            </a:r>
          </a:p>
          <a:p>
            <a:r>
              <a:rPr lang="ru-RU" sz="1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Грузовые ДВС, 6%</a:t>
            </a:r>
            <a:endParaRPr lang="ru-RU" sz="11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3479861" y="2562697"/>
            <a:ext cx="563196" cy="267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4"/>
          <p:cNvSpPr/>
          <p:nvPr/>
        </p:nvSpPr>
        <p:spPr>
          <a:xfrm>
            <a:off x="8720201" y="4825"/>
            <a:ext cx="424180" cy="371475"/>
          </a:xfrm>
          <a:custGeom>
            <a:avLst/>
            <a:gdLst/>
            <a:ahLst/>
            <a:cxnLst/>
            <a:rect l="l" t="t" r="r" b="b"/>
            <a:pathLst>
              <a:path w="424179" h="371475">
                <a:moveTo>
                  <a:pt x="0" y="371475"/>
                </a:moveTo>
                <a:lnTo>
                  <a:pt x="423799" y="371475"/>
                </a:lnTo>
              </a:path>
              <a:path w="424179" h="371475">
                <a:moveTo>
                  <a:pt x="423799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791724" y="6968"/>
            <a:ext cx="35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0047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86376" y="1090675"/>
            <a:ext cx="1438275" cy="1285875"/>
          </a:xfrm>
          <a:custGeom>
            <a:avLst/>
            <a:gdLst/>
            <a:ahLst/>
            <a:cxnLst/>
            <a:rect l="l" t="t" r="r" b="b"/>
            <a:pathLst>
              <a:path w="1438275" h="1285875">
                <a:moveTo>
                  <a:pt x="1438275" y="834009"/>
                </a:moveTo>
                <a:lnTo>
                  <a:pt x="1407414" y="787146"/>
                </a:lnTo>
                <a:lnTo>
                  <a:pt x="1343278" y="697102"/>
                </a:lnTo>
                <a:lnTo>
                  <a:pt x="1275714" y="612394"/>
                </a:lnTo>
                <a:lnTo>
                  <a:pt x="1201039" y="531240"/>
                </a:lnTo>
                <a:lnTo>
                  <a:pt x="1123696" y="456184"/>
                </a:lnTo>
                <a:lnTo>
                  <a:pt x="1042797" y="386461"/>
                </a:lnTo>
                <a:lnTo>
                  <a:pt x="957579" y="322072"/>
                </a:lnTo>
                <a:lnTo>
                  <a:pt x="868934" y="262000"/>
                </a:lnTo>
                <a:lnTo>
                  <a:pt x="775715" y="209931"/>
                </a:lnTo>
                <a:lnTo>
                  <a:pt x="680847" y="161416"/>
                </a:lnTo>
                <a:lnTo>
                  <a:pt x="581533" y="119125"/>
                </a:lnTo>
                <a:lnTo>
                  <a:pt x="480568" y="83820"/>
                </a:lnTo>
                <a:lnTo>
                  <a:pt x="377698" y="53721"/>
                </a:lnTo>
                <a:lnTo>
                  <a:pt x="272288" y="29972"/>
                </a:lnTo>
                <a:lnTo>
                  <a:pt x="164211" y="13208"/>
                </a:lnTo>
                <a:lnTo>
                  <a:pt x="54356" y="2539"/>
                </a:lnTo>
                <a:lnTo>
                  <a:pt x="0" y="0"/>
                </a:lnTo>
                <a:lnTo>
                  <a:pt x="0" y="903605"/>
                </a:lnTo>
                <a:lnTo>
                  <a:pt x="657987" y="1285875"/>
                </a:lnTo>
                <a:lnTo>
                  <a:pt x="1438275" y="83400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14751" y="1090675"/>
            <a:ext cx="1438275" cy="1285875"/>
          </a:xfrm>
          <a:custGeom>
            <a:avLst/>
            <a:gdLst/>
            <a:ahLst/>
            <a:cxnLst/>
            <a:rect l="l" t="t" r="r" b="b"/>
            <a:pathLst>
              <a:path w="1438275" h="1285875">
                <a:moveTo>
                  <a:pt x="0" y="834009"/>
                </a:moveTo>
                <a:lnTo>
                  <a:pt x="779272" y="1285875"/>
                </a:lnTo>
                <a:lnTo>
                  <a:pt x="1438275" y="903605"/>
                </a:lnTo>
                <a:lnTo>
                  <a:pt x="1438275" y="0"/>
                </a:lnTo>
                <a:lnTo>
                  <a:pt x="1382902" y="2539"/>
                </a:lnTo>
                <a:lnTo>
                  <a:pt x="1273937" y="13208"/>
                </a:lnTo>
                <a:lnTo>
                  <a:pt x="1165860" y="29972"/>
                </a:lnTo>
                <a:lnTo>
                  <a:pt x="1059561" y="53721"/>
                </a:lnTo>
                <a:lnTo>
                  <a:pt x="957579" y="83820"/>
                </a:lnTo>
                <a:lnTo>
                  <a:pt x="855726" y="119125"/>
                </a:lnTo>
                <a:lnTo>
                  <a:pt x="756412" y="161416"/>
                </a:lnTo>
                <a:lnTo>
                  <a:pt x="662432" y="209931"/>
                </a:lnTo>
                <a:lnTo>
                  <a:pt x="569213" y="262000"/>
                </a:lnTo>
                <a:lnTo>
                  <a:pt x="480568" y="322072"/>
                </a:lnTo>
                <a:lnTo>
                  <a:pt x="394462" y="386461"/>
                </a:lnTo>
                <a:lnTo>
                  <a:pt x="313563" y="456184"/>
                </a:lnTo>
                <a:lnTo>
                  <a:pt x="236220" y="531240"/>
                </a:lnTo>
                <a:lnTo>
                  <a:pt x="162433" y="612394"/>
                </a:lnTo>
                <a:lnTo>
                  <a:pt x="93979" y="697102"/>
                </a:lnTo>
                <a:lnTo>
                  <a:pt x="30734" y="787146"/>
                </a:lnTo>
                <a:lnTo>
                  <a:pt x="0" y="83400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781613" y="2028888"/>
            <a:ext cx="1714500" cy="2619375"/>
            <a:chOff x="4781613" y="2028888"/>
            <a:chExt cx="1714500" cy="2619375"/>
          </a:xfrm>
        </p:grpSpPr>
        <p:sp>
          <p:nvSpPr>
            <p:cNvPr id="5" name="object 5"/>
            <p:cNvSpPr/>
            <p:nvPr/>
          </p:nvSpPr>
          <p:spPr>
            <a:xfrm>
              <a:off x="5510276" y="2033651"/>
              <a:ext cx="981075" cy="1666875"/>
            </a:xfrm>
            <a:custGeom>
              <a:avLst/>
              <a:gdLst/>
              <a:ahLst/>
              <a:cxnLst/>
              <a:rect l="l" t="t" r="r" b="b"/>
              <a:pathLst>
                <a:path w="981075" h="1666875">
                  <a:moveTo>
                    <a:pt x="776351" y="0"/>
                  </a:moveTo>
                  <a:lnTo>
                    <a:pt x="0" y="451485"/>
                  </a:lnTo>
                  <a:lnTo>
                    <a:pt x="0" y="1215263"/>
                  </a:lnTo>
                  <a:lnTo>
                    <a:pt x="776351" y="1666875"/>
                  </a:lnTo>
                  <a:lnTo>
                    <a:pt x="800862" y="1618361"/>
                  </a:lnTo>
                  <a:lnTo>
                    <a:pt x="845438" y="1520444"/>
                  </a:lnTo>
                  <a:lnTo>
                    <a:pt x="883920" y="1418082"/>
                  </a:lnTo>
                  <a:lnTo>
                    <a:pt x="915415" y="1315847"/>
                  </a:lnTo>
                  <a:lnTo>
                    <a:pt x="941704" y="1210818"/>
                  </a:lnTo>
                  <a:lnTo>
                    <a:pt x="960882" y="1104138"/>
                  </a:lnTo>
                  <a:lnTo>
                    <a:pt x="973963" y="996569"/>
                  </a:lnTo>
                  <a:lnTo>
                    <a:pt x="981075" y="888111"/>
                  </a:lnTo>
                  <a:lnTo>
                    <a:pt x="981075" y="778637"/>
                  </a:lnTo>
                  <a:lnTo>
                    <a:pt x="973963" y="669290"/>
                  </a:lnTo>
                  <a:lnTo>
                    <a:pt x="960882" y="562610"/>
                  </a:lnTo>
                  <a:lnTo>
                    <a:pt x="941704" y="455930"/>
                  </a:lnTo>
                  <a:lnTo>
                    <a:pt x="915415" y="350900"/>
                  </a:lnTo>
                  <a:lnTo>
                    <a:pt x="883920" y="247776"/>
                  </a:lnTo>
                  <a:lnTo>
                    <a:pt x="845438" y="146304"/>
                  </a:lnTo>
                  <a:lnTo>
                    <a:pt x="800862" y="47625"/>
                  </a:lnTo>
                  <a:lnTo>
                    <a:pt x="776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10276" y="2033651"/>
              <a:ext cx="981075" cy="1666875"/>
            </a:xfrm>
            <a:custGeom>
              <a:avLst/>
              <a:gdLst/>
              <a:ahLst/>
              <a:cxnLst/>
              <a:rect l="l" t="t" r="r" b="b"/>
              <a:pathLst>
                <a:path w="981075" h="1666875">
                  <a:moveTo>
                    <a:pt x="776351" y="0"/>
                  </a:moveTo>
                  <a:lnTo>
                    <a:pt x="0" y="451485"/>
                  </a:lnTo>
                  <a:lnTo>
                    <a:pt x="0" y="1215263"/>
                  </a:lnTo>
                  <a:lnTo>
                    <a:pt x="776351" y="1666875"/>
                  </a:lnTo>
                  <a:lnTo>
                    <a:pt x="800862" y="1618361"/>
                  </a:lnTo>
                  <a:lnTo>
                    <a:pt x="845438" y="1520444"/>
                  </a:lnTo>
                  <a:lnTo>
                    <a:pt x="883920" y="1418082"/>
                  </a:lnTo>
                  <a:lnTo>
                    <a:pt x="915415" y="1315847"/>
                  </a:lnTo>
                  <a:lnTo>
                    <a:pt x="941704" y="1210818"/>
                  </a:lnTo>
                  <a:lnTo>
                    <a:pt x="960882" y="1104138"/>
                  </a:lnTo>
                  <a:lnTo>
                    <a:pt x="973963" y="996569"/>
                  </a:lnTo>
                  <a:lnTo>
                    <a:pt x="981075" y="888111"/>
                  </a:lnTo>
                  <a:lnTo>
                    <a:pt x="981075" y="833374"/>
                  </a:lnTo>
                  <a:lnTo>
                    <a:pt x="981075" y="778637"/>
                  </a:lnTo>
                  <a:lnTo>
                    <a:pt x="973963" y="669290"/>
                  </a:lnTo>
                  <a:lnTo>
                    <a:pt x="960882" y="562610"/>
                  </a:lnTo>
                  <a:lnTo>
                    <a:pt x="941704" y="455930"/>
                  </a:lnTo>
                  <a:lnTo>
                    <a:pt x="915415" y="350900"/>
                  </a:lnTo>
                  <a:lnTo>
                    <a:pt x="883920" y="247776"/>
                  </a:lnTo>
                  <a:lnTo>
                    <a:pt x="845438" y="146304"/>
                  </a:lnTo>
                  <a:lnTo>
                    <a:pt x="800862" y="47625"/>
                  </a:lnTo>
                  <a:lnTo>
                    <a:pt x="77635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86376" y="3357626"/>
              <a:ext cx="1438275" cy="1285875"/>
            </a:xfrm>
            <a:custGeom>
              <a:avLst/>
              <a:gdLst/>
              <a:ahLst/>
              <a:cxnLst/>
              <a:rect l="l" t="t" r="r" b="b"/>
              <a:pathLst>
                <a:path w="1438275" h="1285875">
                  <a:moveTo>
                    <a:pt x="657987" y="0"/>
                  </a:moveTo>
                  <a:lnTo>
                    <a:pt x="0" y="382143"/>
                  </a:lnTo>
                  <a:lnTo>
                    <a:pt x="0" y="1285811"/>
                  </a:lnTo>
                  <a:lnTo>
                    <a:pt x="54356" y="1284046"/>
                  </a:lnTo>
                  <a:lnTo>
                    <a:pt x="164211" y="1273454"/>
                  </a:lnTo>
                  <a:lnTo>
                    <a:pt x="272288" y="1256690"/>
                  </a:lnTo>
                  <a:lnTo>
                    <a:pt x="377698" y="1231976"/>
                  </a:lnTo>
                  <a:lnTo>
                    <a:pt x="480568" y="1202855"/>
                  </a:lnTo>
                  <a:lnTo>
                    <a:pt x="581533" y="1166672"/>
                  </a:lnTo>
                  <a:lnTo>
                    <a:pt x="680847" y="1125181"/>
                  </a:lnTo>
                  <a:lnTo>
                    <a:pt x="775715" y="1077531"/>
                  </a:lnTo>
                  <a:lnTo>
                    <a:pt x="868934" y="1023696"/>
                  </a:lnTo>
                  <a:lnTo>
                    <a:pt x="957579" y="964565"/>
                  </a:lnTo>
                  <a:lnTo>
                    <a:pt x="1042797" y="900137"/>
                  </a:lnTo>
                  <a:lnTo>
                    <a:pt x="1123696" y="829538"/>
                  </a:lnTo>
                  <a:lnTo>
                    <a:pt x="1201039" y="755396"/>
                  </a:lnTo>
                  <a:lnTo>
                    <a:pt x="1275714" y="675081"/>
                  </a:lnTo>
                  <a:lnTo>
                    <a:pt x="1343278" y="589483"/>
                  </a:lnTo>
                  <a:lnTo>
                    <a:pt x="1407414" y="499491"/>
                  </a:lnTo>
                  <a:lnTo>
                    <a:pt x="1438275" y="451739"/>
                  </a:lnTo>
                  <a:lnTo>
                    <a:pt x="657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86376" y="3357626"/>
              <a:ext cx="1438275" cy="1285875"/>
            </a:xfrm>
            <a:custGeom>
              <a:avLst/>
              <a:gdLst/>
              <a:ahLst/>
              <a:cxnLst/>
              <a:rect l="l" t="t" r="r" b="b"/>
              <a:pathLst>
                <a:path w="1438275" h="1285875">
                  <a:moveTo>
                    <a:pt x="1438275" y="451739"/>
                  </a:moveTo>
                  <a:lnTo>
                    <a:pt x="657987" y="0"/>
                  </a:lnTo>
                  <a:lnTo>
                    <a:pt x="0" y="382143"/>
                  </a:lnTo>
                  <a:lnTo>
                    <a:pt x="0" y="1285811"/>
                  </a:lnTo>
                  <a:lnTo>
                    <a:pt x="54356" y="1284046"/>
                  </a:lnTo>
                  <a:lnTo>
                    <a:pt x="164211" y="1273454"/>
                  </a:lnTo>
                  <a:lnTo>
                    <a:pt x="272288" y="1256690"/>
                  </a:lnTo>
                  <a:lnTo>
                    <a:pt x="377698" y="1231976"/>
                  </a:lnTo>
                  <a:lnTo>
                    <a:pt x="480568" y="1202855"/>
                  </a:lnTo>
                  <a:lnTo>
                    <a:pt x="581533" y="1166672"/>
                  </a:lnTo>
                  <a:lnTo>
                    <a:pt x="680847" y="1125181"/>
                  </a:lnTo>
                  <a:lnTo>
                    <a:pt x="775715" y="1077531"/>
                  </a:lnTo>
                  <a:lnTo>
                    <a:pt x="868934" y="1023696"/>
                  </a:lnTo>
                  <a:lnTo>
                    <a:pt x="957579" y="964565"/>
                  </a:lnTo>
                  <a:lnTo>
                    <a:pt x="1042797" y="900137"/>
                  </a:lnTo>
                  <a:lnTo>
                    <a:pt x="1123696" y="829538"/>
                  </a:lnTo>
                  <a:lnTo>
                    <a:pt x="1201039" y="755396"/>
                  </a:lnTo>
                  <a:lnTo>
                    <a:pt x="1275714" y="675081"/>
                  </a:lnTo>
                  <a:lnTo>
                    <a:pt x="1343278" y="589483"/>
                  </a:lnTo>
                  <a:lnTo>
                    <a:pt x="1407414" y="499491"/>
                  </a:lnTo>
                  <a:lnTo>
                    <a:pt x="1438275" y="45173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466975" y="1095375"/>
            <a:ext cx="4532630" cy="3552825"/>
            <a:chOff x="2466975" y="1095375"/>
            <a:chExt cx="4532630" cy="3552825"/>
          </a:xfrm>
        </p:grpSpPr>
        <p:sp>
          <p:nvSpPr>
            <p:cNvPr id="10" name="object 10"/>
            <p:cNvSpPr/>
            <p:nvPr/>
          </p:nvSpPr>
          <p:spPr>
            <a:xfrm>
              <a:off x="2938526" y="2033650"/>
              <a:ext cx="990600" cy="1666875"/>
            </a:xfrm>
            <a:custGeom>
              <a:avLst/>
              <a:gdLst/>
              <a:ahLst/>
              <a:cxnLst/>
              <a:rect l="l" t="t" r="r" b="b"/>
              <a:pathLst>
                <a:path w="990600" h="1666875">
                  <a:moveTo>
                    <a:pt x="207263" y="0"/>
                  </a:moveTo>
                  <a:lnTo>
                    <a:pt x="181610" y="47625"/>
                  </a:lnTo>
                  <a:lnTo>
                    <a:pt x="137541" y="146304"/>
                  </a:lnTo>
                  <a:lnTo>
                    <a:pt x="98679" y="247776"/>
                  </a:lnTo>
                  <a:lnTo>
                    <a:pt x="66929" y="350900"/>
                  </a:lnTo>
                  <a:lnTo>
                    <a:pt x="40512" y="455930"/>
                  </a:lnTo>
                  <a:lnTo>
                    <a:pt x="21081" y="562610"/>
                  </a:lnTo>
                  <a:lnTo>
                    <a:pt x="6985" y="669290"/>
                  </a:lnTo>
                  <a:lnTo>
                    <a:pt x="0" y="778637"/>
                  </a:lnTo>
                  <a:lnTo>
                    <a:pt x="0" y="888111"/>
                  </a:lnTo>
                  <a:lnTo>
                    <a:pt x="6985" y="996569"/>
                  </a:lnTo>
                  <a:lnTo>
                    <a:pt x="21081" y="1104138"/>
                  </a:lnTo>
                  <a:lnTo>
                    <a:pt x="40512" y="1210818"/>
                  </a:lnTo>
                  <a:lnTo>
                    <a:pt x="66929" y="1315847"/>
                  </a:lnTo>
                  <a:lnTo>
                    <a:pt x="98679" y="1418082"/>
                  </a:lnTo>
                  <a:lnTo>
                    <a:pt x="137541" y="1520444"/>
                  </a:lnTo>
                  <a:lnTo>
                    <a:pt x="181610" y="1618361"/>
                  </a:lnTo>
                  <a:lnTo>
                    <a:pt x="207263" y="1666875"/>
                  </a:lnTo>
                  <a:lnTo>
                    <a:pt x="990600" y="1215263"/>
                  </a:lnTo>
                  <a:lnTo>
                    <a:pt x="990600" y="451485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38526" y="2033650"/>
              <a:ext cx="990600" cy="1666875"/>
            </a:xfrm>
            <a:custGeom>
              <a:avLst/>
              <a:gdLst/>
              <a:ahLst/>
              <a:cxnLst/>
              <a:rect l="l" t="t" r="r" b="b"/>
              <a:pathLst>
                <a:path w="990600" h="1666875">
                  <a:moveTo>
                    <a:pt x="207263" y="0"/>
                  </a:moveTo>
                  <a:lnTo>
                    <a:pt x="181610" y="47625"/>
                  </a:lnTo>
                  <a:lnTo>
                    <a:pt x="137541" y="146304"/>
                  </a:lnTo>
                  <a:lnTo>
                    <a:pt x="98679" y="247776"/>
                  </a:lnTo>
                  <a:lnTo>
                    <a:pt x="66929" y="350900"/>
                  </a:lnTo>
                  <a:lnTo>
                    <a:pt x="40512" y="455930"/>
                  </a:lnTo>
                  <a:lnTo>
                    <a:pt x="21081" y="562610"/>
                  </a:lnTo>
                  <a:lnTo>
                    <a:pt x="6985" y="669290"/>
                  </a:lnTo>
                  <a:lnTo>
                    <a:pt x="0" y="778637"/>
                  </a:lnTo>
                  <a:lnTo>
                    <a:pt x="0" y="833374"/>
                  </a:lnTo>
                  <a:lnTo>
                    <a:pt x="0" y="888111"/>
                  </a:lnTo>
                  <a:lnTo>
                    <a:pt x="6985" y="996569"/>
                  </a:lnTo>
                  <a:lnTo>
                    <a:pt x="21081" y="1104138"/>
                  </a:lnTo>
                  <a:lnTo>
                    <a:pt x="40512" y="1210818"/>
                  </a:lnTo>
                  <a:lnTo>
                    <a:pt x="66929" y="1315847"/>
                  </a:lnTo>
                  <a:lnTo>
                    <a:pt x="98679" y="1418082"/>
                  </a:lnTo>
                  <a:lnTo>
                    <a:pt x="137541" y="1520444"/>
                  </a:lnTo>
                  <a:lnTo>
                    <a:pt x="181610" y="1618361"/>
                  </a:lnTo>
                  <a:lnTo>
                    <a:pt x="207263" y="1666875"/>
                  </a:lnTo>
                  <a:lnTo>
                    <a:pt x="990600" y="1215263"/>
                  </a:lnTo>
                  <a:lnTo>
                    <a:pt x="990600" y="451485"/>
                  </a:lnTo>
                  <a:lnTo>
                    <a:pt x="207263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14751" y="3357626"/>
              <a:ext cx="1438275" cy="1285875"/>
            </a:xfrm>
            <a:custGeom>
              <a:avLst/>
              <a:gdLst/>
              <a:ahLst/>
              <a:cxnLst/>
              <a:rect l="l" t="t" r="r" b="b"/>
              <a:pathLst>
                <a:path w="1438275" h="1285875">
                  <a:moveTo>
                    <a:pt x="779272" y="0"/>
                  </a:moveTo>
                  <a:lnTo>
                    <a:pt x="0" y="451739"/>
                  </a:lnTo>
                  <a:lnTo>
                    <a:pt x="30734" y="499491"/>
                  </a:lnTo>
                  <a:lnTo>
                    <a:pt x="93979" y="589483"/>
                  </a:lnTo>
                  <a:lnTo>
                    <a:pt x="162433" y="675081"/>
                  </a:lnTo>
                  <a:lnTo>
                    <a:pt x="236220" y="755396"/>
                  </a:lnTo>
                  <a:lnTo>
                    <a:pt x="313563" y="829538"/>
                  </a:lnTo>
                  <a:lnTo>
                    <a:pt x="394462" y="900137"/>
                  </a:lnTo>
                  <a:lnTo>
                    <a:pt x="480568" y="964565"/>
                  </a:lnTo>
                  <a:lnTo>
                    <a:pt x="569213" y="1023696"/>
                  </a:lnTo>
                  <a:lnTo>
                    <a:pt x="662432" y="1077531"/>
                  </a:lnTo>
                  <a:lnTo>
                    <a:pt x="756412" y="1125181"/>
                  </a:lnTo>
                  <a:lnTo>
                    <a:pt x="855726" y="1166672"/>
                  </a:lnTo>
                  <a:lnTo>
                    <a:pt x="957579" y="1202855"/>
                  </a:lnTo>
                  <a:lnTo>
                    <a:pt x="1059561" y="1231976"/>
                  </a:lnTo>
                  <a:lnTo>
                    <a:pt x="1165860" y="1256690"/>
                  </a:lnTo>
                  <a:lnTo>
                    <a:pt x="1273937" y="1273454"/>
                  </a:lnTo>
                  <a:lnTo>
                    <a:pt x="1382902" y="1284046"/>
                  </a:lnTo>
                  <a:lnTo>
                    <a:pt x="1438275" y="1285811"/>
                  </a:lnTo>
                  <a:lnTo>
                    <a:pt x="1438275" y="382143"/>
                  </a:lnTo>
                  <a:lnTo>
                    <a:pt x="779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14751" y="3357626"/>
              <a:ext cx="1438275" cy="1285875"/>
            </a:xfrm>
            <a:custGeom>
              <a:avLst/>
              <a:gdLst/>
              <a:ahLst/>
              <a:cxnLst/>
              <a:rect l="l" t="t" r="r" b="b"/>
              <a:pathLst>
                <a:path w="1438275" h="1285875">
                  <a:moveTo>
                    <a:pt x="0" y="451739"/>
                  </a:moveTo>
                  <a:lnTo>
                    <a:pt x="30734" y="499491"/>
                  </a:lnTo>
                  <a:lnTo>
                    <a:pt x="93979" y="589483"/>
                  </a:lnTo>
                  <a:lnTo>
                    <a:pt x="162433" y="675081"/>
                  </a:lnTo>
                  <a:lnTo>
                    <a:pt x="236220" y="755396"/>
                  </a:lnTo>
                  <a:lnTo>
                    <a:pt x="313563" y="829538"/>
                  </a:lnTo>
                  <a:lnTo>
                    <a:pt x="394462" y="900137"/>
                  </a:lnTo>
                  <a:lnTo>
                    <a:pt x="480568" y="964565"/>
                  </a:lnTo>
                  <a:lnTo>
                    <a:pt x="569213" y="1023696"/>
                  </a:lnTo>
                  <a:lnTo>
                    <a:pt x="662432" y="1077531"/>
                  </a:lnTo>
                  <a:lnTo>
                    <a:pt x="756412" y="1125181"/>
                  </a:lnTo>
                  <a:lnTo>
                    <a:pt x="855726" y="1166672"/>
                  </a:lnTo>
                  <a:lnTo>
                    <a:pt x="957579" y="1202855"/>
                  </a:lnTo>
                  <a:lnTo>
                    <a:pt x="1059561" y="1231976"/>
                  </a:lnTo>
                  <a:lnTo>
                    <a:pt x="1165860" y="1256690"/>
                  </a:lnTo>
                  <a:lnTo>
                    <a:pt x="1273937" y="1273454"/>
                  </a:lnTo>
                  <a:lnTo>
                    <a:pt x="1382902" y="1284046"/>
                  </a:lnTo>
                  <a:lnTo>
                    <a:pt x="1438275" y="1285811"/>
                  </a:lnTo>
                  <a:lnTo>
                    <a:pt x="1438275" y="382143"/>
                  </a:lnTo>
                  <a:lnTo>
                    <a:pt x="779272" y="0"/>
                  </a:lnTo>
                  <a:lnTo>
                    <a:pt x="0" y="45173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81525" y="2186050"/>
              <a:ext cx="1257300" cy="1266825"/>
            </a:xfrm>
            <a:custGeom>
              <a:avLst/>
              <a:gdLst/>
              <a:ahLst/>
              <a:cxnLst/>
              <a:rect l="l" t="t" r="r" b="b"/>
              <a:pathLst>
                <a:path w="1257300" h="1266825">
                  <a:moveTo>
                    <a:pt x="628650" y="0"/>
                  </a:moveTo>
                  <a:lnTo>
                    <a:pt x="581730" y="1736"/>
                  </a:lnTo>
                  <a:lnTo>
                    <a:pt x="535747" y="6864"/>
                  </a:lnTo>
                  <a:lnTo>
                    <a:pt x="490822" y="15262"/>
                  </a:lnTo>
                  <a:lnTo>
                    <a:pt x="447078" y="26807"/>
                  </a:lnTo>
                  <a:lnTo>
                    <a:pt x="404636" y="41377"/>
                  </a:lnTo>
                  <a:lnTo>
                    <a:pt x="363616" y="58849"/>
                  </a:lnTo>
                  <a:lnTo>
                    <a:pt x="324141" y="79101"/>
                  </a:lnTo>
                  <a:lnTo>
                    <a:pt x="286332" y="102012"/>
                  </a:lnTo>
                  <a:lnTo>
                    <a:pt x="250311" y="127458"/>
                  </a:lnTo>
                  <a:lnTo>
                    <a:pt x="216199" y="155317"/>
                  </a:lnTo>
                  <a:lnTo>
                    <a:pt x="184118" y="185467"/>
                  </a:lnTo>
                  <a:lnTo>
                    <a:pt x="154189" y="217786"/>
                  </a:lnTo>
                  <a:lnTo>
                    <a:pt x="126533" y="252151"/>
                  </a:lnTo>
                  <a:lnTo>
                    <a:pt x="101273" y="288441"/>
                  </a:lnTo>
                  <a:lnTo>
                    <a:pt x="78529" y="326532"/>
                  </a:lnTo>
                  <a:lnTo>
                    <a:pt x="58424" y="366303"/>
                  </a:lnTo>
                  <a:lnTo>
                    <a:pt x="41078" y="407631"/>
                  </a:lnTo>
                  <a:lnTo>
                    <a:pt x="26614" y="450394"/>
                  </a:lnTo>
                  <a:lnTo>
                    <a:pt x="15152" y="494469"/>
                  </a:lnTo>
                  <a:lnTo>
                    <a:pt x="6815" y="539735"/>
                  </a:lnTo>
                  <a:lnTo>
                    <a:pt x="1724" y="586069"/>
                  </a:lnTo>
                  <a:lnTo>
                    <a:pt x="0" y="633349"/>
                  </a:lnTo>
                  <a:lnTo>
                    <a:pt x="1724" y="680629"/>
                  </a:lnTo>
                  <a:lnTo>
                    <a:pt x="6815" y="726965"/>
                  </a:lnTo>
                  <a:lnTo>
                    <a:pt x="15152" y="772234"/>
                  </a:lnTo>
                  <a:lnTo>
                    <a:pt x="26614" y="816314"/>
                  </a:lnTo>
                  <a:lnTo>
                    <a:pt x="41078" y="859083"/>
                  </a:lnTo>
                  <a:lnTo>
                    <a:pt x="58424" y="900417"/>
                  </a:lnTo>
                  <a:lnTo>
                    <a:pt x="78529" y="940195"/>
                  </a:lnTo>
                  <a:lnTo>
                    <a:pt x="101273" y="978294"/>
                  </a:lnTo>
                  <a:lnTo>
                    <a:pt x="126533" y="1014592"/>
                  </a:lnTo>
                  <a:lnTo>
                    <a:pt x="154189" y="1048966"/>
                  </a:lnTo>
                  <a:lnTo>
                    <a:pt x="184118" y="1081293"/>
                  </a:lnTo>
                  <a:lnTo>
                    <a:pt x="216199" y="1111452"/>
                  </a:lnTo>
                  <a:lnTo>
                    <a:pt x="250311" y="1139320"/>
                  </a:lnTo>
                  <a:lnTo>
                    <a:pt x="286332" y="1164774"/>
                  </a:lnTo>
                  <a:lnTo>
                    <a:pt x="324141" y="1187692"/>
                  </a:lnTo>
                  <a:lnTo>
                    <a:pt x="363616" y="1207952"/>
                  </a:lnTo>
                  <a:lnTo>
                    <a:pt x="404636" y="1225431"/>
                  </a:lnTo>
                  <a:lnTo>
                    <a:pt x="447078" y="1240006"/>
                  </a:lnTo>
                  <a:lnTo>
                    <a:pt x="490822" y="1251555"/>
                  </a:lnTo>
                  <a:lnTo>
                    <a:pt x="535747" y="1259957"/>
                  </a:lnTo>
                  <a:lnTo>
                    <a:pt x="581730" y="1265087"/>
                  </a:lnTo>
                  <a:lnTo>
                    <a:pt x="628650" y="1266825"/>
                  </a:lnTo>
                  <a:lnTo>
                    <a:pt x="675554" y="1265087"/>
                  </a:lnTo>
                  <a:lnTo>
                    <a:pt x="721524" y="1259957"/>
                  </a:lnTo>
                  <a:lnTo>
                    <a:pt x="766438" y="1251555"/>
                  </a:lnTo>
                  <a:lnTo>
                    <a:pt x="810174" y="1240006"/>
                  </a:lnTo>
                  <a:lnTo>
                    <a:pt x="852612" y="1225431"/>
                  </a:lnTo>
                  <a:lnTo>
                    <a:pt x="893628" y="1207952"/>
                  </a:lnTo>
                  <a:lnTo>
                    <a:pt x="933102" y="1187692"/>
                  </a:lnTo>
                  <a:lnTo>
                    <a:pt x="970911" y="1164774"/>
                  </a:lnTo>
                  <a:lnTo>
                    <a:pt x="1006933" y="1139320"/>
                  </a:lnTo>
                  <a:lnTo>
                    <a:pt x="1041048" y="1111452"/>
                  </a:lnTo>
                  <a:lnTo>
                    <a:pt x="1073134" y="1081293"/>
                  </a:lnTo>
                  <a:lnTo>
                    <a:pt x="1103067" y="1048966"/>
                  </a:lnTo>
                  <a:lnTo>
                    <a:pt x="1130728" y="1014592"/>
                  </a:lnTo>
                  <a:lnTo>
                    <a:pt x="1155994" y="978294"/>
                  </a:lnTo>
                  <a:lnTo>
                    <a:pt x="1178743" y="940195"/>
                  </a:lnTo>
                  <a:lnTo>
                    <a:pt x="1198855" y="900417"/>
                  </a:lnTo>
                  <a:lnTo>
                    <a:pt x="1216205" y="859083"/>
                  </a:lnTo>
                  <a:lnTo>
                    <a:pt x="1230675" y="816314"/>
                  </a:lnTo>
                  <a:lnTo>
                    <a:pt x="1242140" y="772234"/>
                  </a:lnTo>
                  <a:lnTo>
                    <a:pt x="1250481" y="726965"/>
                  </a:lnTo>
                  <a:lnTo>
                    <a:pt x="1255575" y="680629"/>
                  </a:lnTo>
                  <a:lnTo>
                    <a:pt x="1257300" y="633349"/>
                  </a:lnTo>
                  <a:lnTo>
                    <a:pt x="1255575" y="586069"/>
                  </a:lnTo>
                  <a:lnTo>
                    <a:pt x="1250481" y="539735"/>
                  </a:lnTo>
                  <a:lnTo>
                    <a:pt x="1242140" y="494469"/>
                  </a:lnTo>
                  <a:lnTo>
                    <a:pt x="1230675" y="450394"/>
                  </a:lnTo>
                  <a:lnTo>
                    <a:pt x="1216205" y="407631"/>
                  </a:lnTo>
                  <a:lnTo>
                    <a:pt x="1198855" y="366303"/>
                  </a:lnTo>
                  <a:lnTo>
                    <a:pt x="1178743" y="326532"/>
                  </a:lnTo>
                  <a:lnTo>
                    <a:pt x="1155994" y="288441"/>
                  </a:lnTo>
                  <a:lnTo>
                    <a:pt x="1130728" y="252151"/>
                  </a:lnTo>
                  <a:lnTo>
                    <a:pt x="1103067" y="217786"/>
                  </a:lnTo>
                  <a:lnTo>
                    <a:pt x="1073134" y="185467"/>
                  </a:lnTo>
                  <a:lnTo>
                    <a:pt x="1041048" y="155317"/>
                  </a:lnTo>
                  <a:lnTo>
                    <a:pt x="1006933" y="127458"/>
                  </a:lnTo>
                  <a:lnTo>
                    <a:pt x="970911" y="102012"/>
                  </a:lnTo>
                  <a:lnTo>
                    <a:pt x="933102" y="79101"/>
                  </a:lnTo>
                  <a:lnTo>
                    <a:pt x="893628" y="58849"/>
                  </a:lnTo>
                  <a:lnTo>
                    <a:pt x="852612" y="41377"/>
                  </a:lnTo>
                  <a:lnTo>
                    <a:pt x="810174" y="26807"/>
                  </a:lnTo>
                  <a:lnTo>
                    <a:pt x="766438" y="15262"/>
                  </a:lnTo>
                  <a:lnTo>
                    <a:pt x="721524" y="6864"/>
                  </a:lnTo>
                  <a:lnTo>
                    <a:pt x="675554" y="1736"/>
                  </a:lnTo>
                  <a:lnTo>
                    <a:pt x="628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81525" y="2186050"/>
              <a:ext cx="1257300" cy="1266825"/>
            </a:xfrm>
            <a:custGeom>
              <a:avLst/>
              <a:gdLst/>
              <a:ahLst/>
              <a:cxnLst/>
              <a:rect l="l" t="t" r="r" b="b"/>
              <a:pathLst>
                <a:path w="1257300" h="1266825">
                  <a:moveTo>
                    <a:pt x="0" y="633349"/>
                  </a:moveTo>
                  <a:lnTo>
                    <a:pt x="1724" y="586069"/>
                  </a:lnTo>
                  <a:lnTo>
                    <a:pt x="6815" y="539735"/>
                  </a:lnTo>
                  <a:lnTo>
                    <a:pt x="15152" y="494469"/>
                  </a:lnTo>
                  <a:lnTo>
                    <a:pt x="26614" y="450394"/>
                  </a:lnTo>
                  <a:lnTo>
                    <a:pt x="41078" y="407631"/>
                  </a:lnTo>
                  <a:lnTo>
                    <a:pt x="58424" y="366303"/>
                  </a:lnTo>
                  <a:lnTo>
                    <a:pt x="78529" y="326532"/>
                  </a:lnTo>
                  <a:lnTo>
                    <a:pt x="101273" y="288441"/>
                  </a:lnTo>
                  <a:lnTo>
                    <a:pt x="126533" y="252151"/>
                  </a:lnTo>
                  <a:lnTo>
                    <a:pt x="154189" y="217786"/>
                  </a:lnTo>
                  <a:lnTo>
                    <a:pt x="184118" y="185467"/>
                  </a:lnTo>
                  <a:lnTo>
                    <a:pt x="216199" y="155317"/>
                  </a:lnTo>
                  <a:lnTo>
                    <a:pt x="250311" y="127458"/>
                  </a:lnTo>
                  <a:lnTo>
                    <a:pt x="286332" y="102012"/>
                  </a:lnTo>
                  <a:lnTo>
                    <a:pt x="324141" y="79101"/>
                  </a:lnTo>
                  <a:lnTo>
                    <a:pt x="363616" y="58849"/>
                  </a:lnTo>
                  <a:lnTo>
                    <a:pt x="404636" y="41377"/>
                  </a:lnTo>
                  <a:lnTo>
                    <a:pt x="447078" y="26807"/>
                  </a:lnTo>
                  <a:lnTo>
                    <a:pt x="490822" y="15262"/>
                  </a:lnTo>
                  <a:lnTo>
                    <a:pt x="535747" y="6864"/>
                  </a:lnTo>
                  <a:lnTo>
                    <a:pt x="581730" y="1736"/>
                  </a:lnTo>
                  <a:lnTo>
                    <a:pt x="628650" y="0"/>
                  </a:lnTo>
                  <a:lnTo>
                    <a:pt x="675554" y="1736"/>
                  </a:lnTo>
                  <a:lnTo>
                    <a:pt x="721524" y="6864"/>
                  </a:lnTo>
                  <a:lnTo>
                    <a:pt x="766438" y="15262"/>
                  </a:lnTo>
                  <a:lnTo>
                    <a:pt x="810174" y="26807"/>
                  </a:lnTo>
                  <a:lnTo>
                    <a:pt x="852612" y="41377"/>
                  </a:lnTo>
                  <a:lnTo>
                    <a:pt x="893628" y="58849"/>
                  </a:lnTo>
                  <a:lnTo>
                    <a:pt x="933102" y="79101"/>
                  </a:lnTo>
                  <a:lnTo>
                    <a:pt x="970911" y="102012"/>
                  </a:lnTo>
                  <a:lnTo>
                    <a:pt x="1006933" y="127458"/>
                  </a:lnTo>
                  <a:lnTo>
                    <a:pt x="1041048" y="155317"/>
                  </a:lnTo>
                  <a:lnTo>
                    <a:pt x="1073134" y="185467"/>
                  </a:lnTo>
                  <a:lnTo>
                    <a:pt x="1103067" y="217786"/>
                  </a:lnTo>
                  <a:lnTo>
                    <a:pt x="1130728" y="252151"/>
                  </a:lnTo>
                  <a:lnTo>
                    <a:pt x="1155994" y="288441"/>
                  </a:lnTo>
                  <a:lnTo>
                    <a:pt x="1178743" y="326532"/>
                  </a:lnTo>
                  <a:lnTo>
                    <a:pt x="1198855" y="366303"/>
                  </a:lnTo>
                  <a:lnTo>
                    <a:pt x="1216205" y="407631"/>
                  </a:lnTo>
                  <a:lnTo>
                    <a:pt x="1230675" y="450394"/>
                  </a:lnTo>
                  <a:lnTo>
                    <a:pt x="1242140" y="494469"/>
                  </a:lnTo>
                  <a:lnTo>
                    <a:pt x="1250481" y="539735"/>
                  </a:lnTo>
                  <a:lnTo>
                    <a:pt x="1255575" y="586069"/>
                  </a:lnTo>
                  <a:lnTo>
                    <a:pt x="1257300" y="633349"/>
                  </a:lnTo>
                  <a:lnTo>
                    <a:pt x="1255575" y="680629"/>
                  </a:lnTo>
                  <a:lnTo>
                    <a:pt x="1250481" y="726965"/>
                  </a:lnTo>
                  <a:lnTo>
                    <a:pt x="1242140" y="772234"/>
                  </a:lnTo>
                  <a:lnTo>
                    <a:pt x="1230675" y="816314"/>
                  </a:lnTo>
                  <a:lnTo>
                    <a:pt x="1216205" y="859083"/>
                  </a:lnTo>
                  <a:lnTo>
                    <a:pt x="1198855" y="900417"/>
                  </a:lnTo>
                  <a:lnTo>
                    <a:pt x="1178743" y="940195"/>
                  </a:lnTo>
                  <a:lnTo>
                    <a:pt x="1155994" y="978294"/>
                  </a:lnTo>
                  <a:lnTo>
                    <a:pt x="1130728" y="1014592"/>
                  </a:lnTo>
                  <a:lnTo>
                    <a:pt x="1103067" y="1048966"/>
                  </a:lnTo>
                  <a:lnTo>
                    <a:pt x="1073134" y="1081293"/>
                  </a:lnTo>
                  <a:lnTo>
                    <a:pt x="1041048" y="1111452"/>
                  </a:lnTo>
                  <a:lnTo>
                    <a:pt x="1006933" y="1139320"/>
                  </a:lnTo>
                  <a:lnTo>
                    <a:pt x="970911" y="1164774"/>
                  </a:lnTo>
                  <a:lnTo>
                    <a:pt x="933102" y="1187692"/>
                  </a:lnTo>
                  <a:lnTo>
                    <a:pt x="893628" y="1207952"/>
                  </a:lnTo>
                  <a:lnTo>
                    <a:pt x="852612" y="1225431"/>
                  </a:lnTo>
                  <a:lnTo>
                    <a:pt x="810174" y="1240006"/>
                  </a:lnTo>
                  <a:lnTo>
                    <a:pt x="766438" y="1251555"/>
                  </a:lnTo>
                  <a:lnTo>
                    <a:pt x="721524" y="1259957"/>
                  </a:lnTo>
                  <a:lnTo>
                    <a:pt x="675554" y="1265087"/>
                  </a:lnTo>
                  <a:lnTo>
                    <a:pt x="628650" y="1266825"/>
                  </a:lnTo>
                  <a:lnTo>
                    <a:pt x="581730" y="1265087"/>
                  </a:lnTo>
                  <a:lnTo>
                    <a:pt x="535747" y="1259957"/>
                  </a:lnTo>
                  <a:lnTo>
                    <a:pt x="490822" y="1251555"/>
                  </a:lnTo>
                  <a:lnTo>
                    <a:pt x="447078" y="1240006"/>
                  </a:lnTo>
                  <a:lnTo>
                    <a:pt x="404636" y="1225431"/>
                  </a:lnTo>
                  <a:lnTo>
                    <a:pt x="363616" y="1207952"/>
                  </a:lnTo>
                  <a:lnTo>
                    <a:pt x="324141" y="1187692"/>
                  </a:lnTo>
                  <a:lnTo>
                    <a:pt x="286332" y="1164774"/>
                  </a:lnTo>
                  <a:lnTo>
                    <a:pt x="250311" y="1139320"/>
                  </a:lnTo>
                  <a:lnTo>
                    <a:pt x="216199" y="1111452"/>
                  </a:lnTo>
                  <a:lnTo>
                    <a:pt x="184118" y="1081293"/>
                  </a:lnTo>
                  <a:lnTo>
                    <a:pt x="154189" y="1048966"/>
                  </a:lnTo>
                  <a:lnTo>
                    <a:pt x="126533" y="1014592"/>
                  </a:lnTo>
                  <a:lnTo>
                    <a:pt x="101273" y="978294"/>
                  </a:lnTo>
                  <a:lnTo>
                    <a:pt x="78529" y="940195"/>
                  </a:lnTo>
                  <a:lnTo>
                    <a:pt x="58424" y="900417"/>
                  </a:lnTo>
                  <a:lnTo>
                    <a:pt x="41078" y="859083"/>
                  </a:lnTo>
                  <a:lnTo>
                    <a:pt x="26614" y="816314"/>
                  </a:lnTo>
                  <a:lnTo>
                    <a:pt x="15152" y="772234"/>
                  </a:lnTo>
                  <a:lnTo>
                    <a:pt x="6815" y="726965"/>
                  </a:lnTo>
                  <a:lnTo>
                    <a:pt x="1724" y="680629"/>
                  </a:lnTo>
                  <a:lnTo>
                    <a:pt x="0" y="6333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5300" y="2381250"/>
              <a:ext cx="819150" cy="7810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3500" y="1619250"/>
              <a:ext cx="609600" cy="5810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8225" y="1143000"/>
              <a:ext cx="609600" cy="5715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14750" y="1438275"/>
              <a:ext cx="657225" cy="6191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4200" y="2590800"/>
              <a:ext cx="542925" cy="5048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5225" y="3571875"/>
              <a:ext cx="628650" cy="6000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38800" y="2495550"/>
              <a:ext cx="771525" cy="7143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67275" y="3981450"/>
              <a:ext cx="495300" cy="4667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91100" y="3619500"/>
              <a:ext cx="409575" cy="3905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57825" y="3657600"/>
              <a:ext cx="466725" cy="4476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29046" y="1095375"/>
              <a:ext cx="685800" cy="76200"/>
            </a:xfrm>
            <a:custGeom>
              <a:avLst/>
              <a:gdLst/>
              <a:ahLst/>
              <a:cxnLst/>
              <a:rect l="l" t="t" r="r" b="b"/>
              <a:pathLst>
                <a:path w="685800" h="76200">
                  <a:moveTo>
                    <a:pt x="683849" y="28575"/>
                  </a:moveTo>
                  <a:lnTo>
                    <a:pt x="647445" y="28575"/>
                  </a:lnTo>
                  <a:lnTo>
                    <a:pt x="648080" y="47625"/>
                  </a:lnTo>
                  <a:lnTo>
                    <a:pt x="611938" y="48744"/>
                  </a:lnTo>
                  <a:lnTo>
                    <a:pt x="613161" y="54000"/>
                  </a:lnTo>
                  <a:lnTo>
                    <a:pt x="621680" y="65865"/>
                  </a:lnTo>
                  <a:lnTo>
                    <a:pt x="634033" y="73658"/>
                  </a:lnTo>
                  <a:lnTo>
                    <a:pt x="648969" y="76200"/>
                  </a:lnTo>
                  <a:lnTo>
                    <a:pt x="663654" y="72747"/>
                  </a:lnTo>
                  <a:lnTo>
                    <a:pt x="675481" y="64198"/>
                  </a:lnTo>
                  <a:lnTo>
                    <a:pt x="683259" y="51839"/>
                  </a:lnTo>
                  <a:lnTo>
                    <a:pt x="685800" y="36957"/>
                  </a:lnTo>
                  <a:lnTo>
                    <a:pt x="683849" y="28575"/>
                  </a:lnTo>
                  <a:close/>
                </a:path>
                <a:path w="685800" h="76200">
                  <a:moveTo>
                    <a:pt x="611356" y="29693"/>
                  </a:moveTo>
                  <a:lnTo>
                    <a:pt x="0" y="48640"/>
                  </a:lnTo>
                  <a:lnTo>
                    <a:pt x="507" y="67690"/>
                  </a:lnTo>
                  <a:lnTo>
                    <a:pt x="611938" y="48744"/>
                  </a:lnTo>
                  <a:lnTo>
                    <a:pt x="609726" y="39242"/>
                  </a:lnTo>
                  <a:lnTo>
                    <a:pt x="611356" y="29693"/>
                  </a:lnTo>
                  <a:close/>
                </a:path>
                <a:path w="685800" h="76200">
                  <a:moveTo>
                    <a:pt x="647445" y="28575"/>
                  </a:moveTo>
                  <a:lnTo>
                    <a:pt x="611356" y="29693"/>
                  </a:lnTo>
                  <a:lnTo>
                    <a:pt x="609726" y="39242"/>
                  </a:lnTo>
                  <a:lnTo>
                    <a:pt x="611938" y="48744"/>
                  </a:lnTo>
                  <a:lnTo>
                    <a:pt x="648080" y="47625"/>
                  </a:lnTo>
                  <a:lnTo>
                    <a:pt x="647445" y="28575"/>
                  </a:lnTo>
                  <a:close/>
                </a:path>
                <a:path w="685800" h="76200">
                  <a:moveTo>
                    <a:pt x="646556" y="0"/>
                  </a:moveTo>
                  <a:lnTo>
                    <a:pt x="631872" y="3452"/>
                  </a:lnTo>
                  <a:lnTo>
                    <a:pt x="620045" y="12001"/>
                  </a:lnTo>
                  <a:lnTo>
                    <a:pt x="612266" y="24360"/>
                  </a:lnTo>
                  <a:lnTo>
                    <a:pt x="611356" y="29693"/>
                  </a:lnTo>
                  <a:lnTo>
                    <a:pt x="647445" y="28575"/>
                  </a:lnTo>
                  <a:lnTo>
                    <a:pt x="683849" y="28575"/>
                  </a:lnTo>
                  <a:lnTo>
                    <a:pt x="682365" y="22199"/>
                  </a:lnTo>
                  <a:lnTo>
                    <a:pt x="673846" y="10334"/>
                  </a:lnTo>
                  <a:lnTo>
                    <a:pt x="661493" y="2541"/>
                  </a:lnTo>
                  <a:lnTo>
                    <a:pt x="6465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57850" y="1143000"/>
              <a:ext cx="186690" cy="197485"/>
            </a:xfrm>
            <a:custGeom>
              <a:avLst/>
              <a:gdLst/>
              <a:ahLst/>
              <a:cxnLst/>
              <a:rect l="l" t="t" r="r" b="b"/>
              <a:pathLst>
                <a:path w="186689" h="197484">
                  <a:moveTo>
                    <a:pt x="186689" y="0"/>
                  </a:moveTo>
                  <a:lnTo>
                    <a:pt x="0" y="1972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29300" y="2781299"/>
              <a:ext cx="1170305" cy="1847850"/>
            </a:xfrm>
            <a:custGeom>
              <a:avLst/>
              <a:gdLst/>
              <a:ahLst/>
              <a:cxnLst/>
              <a:rect l="l" t="t" r="r" b="b"/>
              <a:pathLst>
                <a:path w="1170304" h="1847850">
                  <a:moveTo>
                    <a:pt x="717296" y="1809750"/>
                  </a:moveTo>
                  <a:lnTo>
                    <a:pt x="715352" y="1800225"/>
                  </a:lnTo>
                  <a:lnTo>
                    <a:pt x="714286" y="1794929"/>
                  </a:lnTo>
                  <a:lnTo>
                    <a:pt x="706094" y="1782813"/>
                  </a:lnTo>
                  <a:lnTo>
                    <a:pt x="693978" y="1774647"/>
                  </a:lnTo>
                  <a:lnTo>
                    <a:pt x="679196" y="1771650"/>
                  </a:lnTo>
                  <a:lnTo>
                    <a:pt x="664337" y="1774647"/>
                  </a:lnTo>
                  <a:lnTo>
                    <a:pt x="652233" y="1782813"/>
                  </a:lnTo>
                  <a:lnTo>
                    <a:pt x="644080" y="1794929"/>
                  </a:lnTo>
                  <a:lnTo>
                    <a:pt x="643013" y="1800225"/>
                  </a:lnTo>
                  <a:lnTo>
                    <a:pt x="4318" y="1800225"/>
                  </a:lnTo>
                  <a:lnTo>
                    <a:pt x="0" y="1804492"/>
                  </a:lnTo>
                  <a:lnTo>
                    <a:pt x="0" y="1815007"/>
                  </a:lnTo>
                  <a:lnTo>
                    <a:pt x="4318" y="1819275"/>
                  </a:lnTo>
                  <a:lnTo>
                    <a:pt x="643001" y="1819275"/>
                  </a:lnTo>
                  <a:lnTo>
                    <a:pt x="644080" y="1824583"/>
                  </a:lnTo>
                  <a:lnTo>
                    <a:pt x="652233" y="1836699"/>
                  </a:lnTo>
                  <a:lnTo>
                    <a:pt x="664337" y="1844865"/>
                  </a:lnTo>
                  <a:lnTo>
                    <a:pt x="679196" y="1847850"/>
                  </a:lnTo>
                  <a:lnTo>
                    <a:pt x="693978" y="1844865"/>
                  </a:lnTo>
                  <a:lnTo>
                    <a:pt x="706094" y="1836699"/>
                  </a:lnTo>
                  <a:lnTo>
                    <a:pt x="714286" y="1824583"/>
                  </a:lnTo>
                  <a:lnTo>
                    <a:pt x="715352" y="1819275"/>
                  </a:lnTo>
                  <a:lnTo>
                    <a:pt x="717296" y="1809750"/>
                  </a:lnTo>
                  <a:close/>
                </a:path>
                <a:path w="1170304" h="1847850">
                  <a:moveTo>
                    <a:pt x="1170051" y="38100"/>
                  </a:moveTo>
                  <a:lnTo>
                    <a:pt x="1146797" y="2997"/>
                  </a:lnTo>
                  <a:lnTo>
                    <a:pt x="1131951" y="0"/>
                  </a:lnTo>
                  <a:lnTo>
                    <a:pt x="1117155" y="2997"/>
                  </a:lnTo>
                  <a:lnTo>
                    <a:pt x="1105039" y="11150"/>
                  </a:lnTo>
                  <a:lnTo>
                    <a:pt x="1096848" y="23253"/>
                  </a:lnTo>
                  <a:lnTo>
                    <a:pt x="1095768" y="28575"/>
                  </a:lnTo>
                  <a:lnTo>
                    <a:pt x="680593" y="28575"/>
                  </a:lnTo>
                  <a:lnTo>
                    <a:pt x="676275" y="32893"/>
                  </a:lnTo>
                  <a:lnTo>
                    <a:pt x="676275" y="43307"/>
                  </a:lnTo>
                  <a:lnTo>
                    <a:pt x="680593" y="47625"/>
                  </a:lnTo>
                  <a:lnTo>
                    <a:pt x="1095768" y="47625"/>
                  </a:lnTo>
                  <a:lnTo>
                    <a:pt x="1096848" y="52959"/>
                  </a:lnTo>
                  <a:lnTo>
                    <a:pt x="1105039" y="65062"/>
                  </a:lnTo>
                  <a:lnTo>
                    <a:pt x="1117155" y="73215"/>
                  </a:lnTo>
                  <a:lnTo>
                    <a:pt x="1131951" y="76200"/>
                  </a:lnTo>
                  <a:lnTo>
                    <a:pt x="1146797" y="73215"/>
                  </a:lnTo>
                  <a:lnTo>
                    <a:pt x="1158900" y="65062"/>
                  </a:lnTo>
                  <a:lnTo>
                    <a:pt x="1167053" y="52959"/>
                  </a:lnTo>
                  <a:lnTo>
                    <a:pt x="1168133" y="47625"/>
                  </a:lnTo>
                  <a:lnTo>
                    <a:pt x="1170051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29025" y="4391025"/>
              <a:ext cx="2198370" cy="203835"/>
            </a:xfrm>
            <a:custGeom>
              <a:avLst/>
              <a:gdLst/>
              <a:ahLst/>
              <a:cxnLst/>
              <a:rect l="l" t="t" r="r" b="b"/>
              <a:pathLst>
                <a:path w="2198370" h="203835">
                  <a:moveTo>
                    <a:pt x="2047875" y="0"/>
                  </a:moveTo>
                  <a:lnTo>
                    <a:pt x="2198116" y="203263"/>
                  </a:lnTo>
                </a:path>
                <a:path w="2198370" h="203835">
                  <a:moveTo>
                    <a:pt x="131699" y="0"/>
                  </a:moveTo>
                  <a:lnTo>
                    <a:pt x="0" y="1902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66975" y="2762249"/>
              <a:ext cx="1174750" cy="1857375"/>
            </a:xfrm>
            <a:custGeom>
              <a:avLst/>
              <a:gdLst/>
              <a:ahLst/>
              <a:cxnLst/>
              <a:rect l="l" t="t" r="r" b="b"/>
              <a:pathLst>
                <a:path w="1174750" h="1857375">
                  <a:moveTo>
                    <a:pt x="493776" y="32893"/>
                  </a:moveTo>
                  <a:lnTo>
                    <a:pt x="489585" y="28575"/>
                  </a:lnTo>
                  <a:lnTo>
                    <a:pt x="74282" y="28575"/>
                  </a:lnTo>
                  <a:lnTo>
                    <a:pt x="73202" y="23253"/>
                  </a:lnTo>
                  <a:lnTo>
                    <a:pt x="65049" y="11150"/>
                  </a:lnTo>
                  <a:lnTo>
                    <a:pt x="52946" y="2997"/>
                  </a:lnTo>
                  <a:lnTo>
                    <a:pt x="38100" y="0"/>
                  </a:lnTo>
                  <a:lnTo>
                    <a:pt x="23241" y="2997"/>
                  </a:lnTo>
                  <a:lnTo>
                    <a:pt x="11137" y="11150"/>
                  </a:lnTo>
                  <a:lnTo>
                    <a:pt x="2984" y="23253"/>
                  </a:lnTo>
                  <a:lnTo>
                    <a:pt x="0" y="38100"/>
                  </a:lnTo>
                  <a:lnTo>
                    <a:pt x="2984" y="52959"/>
                  </a:lnTo>
                  <a:lnTo>
                    <a:pt x="11137" y="65062"/>
                  </a:lnTo>
                  <a:lnTo>
                    <a:pt x="23241" y="73215"/>
                  </a:lnTo>
                  <a:lnTo>
                    <a:pt x="38100" y="76200"/>
                  </a:lnTo>
                  <a:lnTo>
                    <a:pt x="52946" y="73215"/>
                  </a:lnTo>
                  <a:lnTo>
                    <a:pt x="65049" y="65062"/>
                  </a:lnTo>
                  <a:lnTo>
                    <a:pt x="73202" y="52959"/>
                  </a:lnTo>
                  <a:lnTo>
                    <a:pt x="74282" y="47625"/>
                  </a:lnTo>
                  <a:lnTo>
                    <a:pt x="489585" y="47625"/>
                  </a:lnTo>
                  <a:lnTo>
                    <a:pt x="493776" y="43307"/>
                  </a:lnTo>
                  <a:lnTo>
                    <a:pt x="493776" y="32893"/>
                  </a:lnTo>
                  <a:close/>
                </a:path>
                <a:path w="1174750" h="1857375">
                  <a:moveTo>
                    <a:pt x="1174496" y="1814017"/>
                  </a:moveTo>
                  <a:lnTo>
                    <a:pt x="1170178" y="1809750"/>
                  </a:lnTo>
                  <a:lnTo>
                    <a:pt x="531469" y="1809750"/>
                  </a:lnTo>
                  <a:lnTo>
                    <a:pt x="530402" y="1804454"/>
                  </a:lnTo>
                  <a:lnTo>
                    <a:pt x="522249" y="1792338"/>
                  </a:lnTo>
                  <a:lnTo>
                    <a:pt x="510146" y="1784172"/>
                  </a:lnTo>
                  <a:lnTo>
                    <a:pt x="495300" y="1781175"/>
                  </a:lnTo>
                  <a:lnTo>
                    <a:pt x="480441" y="1784172"/>
                  </a:lnTo>
                  <a:lnTo>
                    <a:pt x="468337" y="1792338"/>
                  </a:lnTo>
                  <a:lnTo>
                    <a:pt x="460184" y="1804454"/>
                  </a:lnTo>
                  <a:lnTo>
                    <a:pt x="457200" y="1819275"/>
                  </a:lnTo>
                  <a:lnTo>
                    <a:pt x="460184" y="1834108"/>
                  </a:lnTo>
                  <a:lnTo>
                    <a:pt x="468337" y="1846224"/>
                  </a:lnTo>
                  <a:lnTo>
                    <a:pt x="480441" y="1854390"/>
                  </a:lnTo>
                  <a:lnTo>
                    <a:pt x="495300" y="1857375"/>
                  </a:lnTo>
                  <a:lnTo>
                    <a:pt x="510146" y="1854390"/>
                  </a:lnTo>
                  <a:lnTo>
                    <a:pt x="522249" y="1846224"/>
                  </a:lnTo>
                  <a:lnTo>
                    <a:pt x="530402" y="1834108"/>
                  </a:lnTo>
                  <a:lnTo>
                    <a:pt x="531469" y="1828800"/>
                  </a:lnTo>
                  <a:lnTo>
                    <a:pt x="1170178" y="1828800"/>
                  </a:lnTo>
                  <a:lnTo>
                    <a:pt x="1174496" y="1824532"/>
                  </a:lnTo>
                  <a:lnTo>
                    <a:pt x="1174496" y="1814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691883" y="986091"/>
            <a:ext cx="2060575" cy="4533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04"/>
              </a:spcBef>
            </a:pPr>
            <a:r>
              <a:rPr sz="1400" b="1" dirty="0">
                <a:latin typeface="Verdana"/>
                <a:cs typeface="Verdana"/>
              </a:rPr>
              <a:t>Любой</a:t>
            </a:r>
            <a:r>
              <a:rPr sz="1400" b="1" spc="-60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тип</a:t>
            </a:r>
            <a:r>
              <a:rPr sz="1400" b="1" spc="-60" dirty="0">
                <a:latin typeface="Verdana"/>
                <a:cs typeface="Verdana"/>
              </a:rPr>
              <a:t> </a:t>
            </a:r>
            <a:r>
              <a:rPr sz="1400" b="1" spc="-10" dirty="0">
                <a:latin typeface="Verdana"/>
                <a:cs typeface="Verdana"/>
              </a:rPr>
              <a:t>силовой установки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28891" y="2716847"/>
            <a:ext cx="104140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-10" dirty="0">
                <a:latin typeface="Verdana"/>
                <a:cs typeface="Verdana"/>
              </a:rPr>
              <a:t>Подписка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91883" y="4360227"/>
            <a:ext cx="1910080" cy="4533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04"/>
              </a:spcBef>
            </a:pPr>
            <a:r>
              <a:rPr sz="1400" b="1" dirty="0">
                <a:latin typeface="Verdana"/>
                <a:cs typeface="Verdana"/>
              </a:rPr>
              <a:t>Для разных</a:t>
            </a:r>
            <a:r>
              <a:rPr sz="1400" b="1" spc="-140" dirty="0">
                <a:latin typeface="Verdana"/>
                <a:cs typeface="Verdana"/>
              </a:rPr>
              <a:t> </a:t>
            </a:r>
            <a:r>
              <a:rPr sz="1400" b="1" spc="-10" dirty="0">
                <a:latin typeface="Verdana"/>
                <a:cs typeface="Verdana"/>
              </a:rPr>
              <a:t>типов автомобилей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38237" y="4253229"/>
            <a:ext cx="1623060" cy="6635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17475" marR="5080" indent="-104775">
              <a:lnSpc>
                <a:spcPct val="98400"/>
              </a:lnSpc>
              <a:spcBef>
                <a:spcPts val="155"/>
              </a:spcBef>
            </a:pPr>
            <a:r>
              <a:rPr sz="1400" b="1" dirty="0">
                <a:latin typeface="Verdana"/>
                <a:cs typeface="Verdana"/>
              </a:rPr>
              <a:t>Для</a:t>
            </a:r>
            <a:r>
              <a:rPr sz="1400" b="1" spc="5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обычных</a:t>
            </a:r>
            <a:r>
              <a:rPr sz="1400" b="1" spc="-135" dirty="0">
                <a:latin typeface="Verdana"/>
                <a:cs typeface="Verdana"/>
              </a:rPr>
              <a:t> </a:t>
            </a:r>
            <a:r>
              <a:rPr sz="1400" b="1" spc="-50" dirty="0">
                <a:latin typeface="Verdana"/>
                <a:cs typeface="Verdana"/>
              </a:rPr>
              <a:t>и </a:t>
            </a:r>
            <a:r>
              <a:rPr sz="1400" b="1" spc="-10" dirty="0">
                <a:latin typeface="Verdana"/>
                <a:cs typeface="Verdana"/>
              </a:rPr>
              <a:t>беспилотных автомобилей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7525" y="2578036"/>
            <a:ext cx="1841500" cy="662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8255" algn="r">
              <a:lnSpc>
                <a:spcPts val="1664"/>
              </a:lnSpc>
              <a:spcBef>
                <a:spcPts val="125"/>
              </a:spcBef>
            </a:pPr>
            <a:r>
              <a:rPr sz="1400" b="1" spc="-10" dirty="0">
                <a:latin typeface="Verdana"/>
                <a:cs typeface="Verdana"/>
              </a:rPr>
              <a:t>Универсальность</a:t>
            </a:r>
            <a:endParaRPr sz="1400">
              <a:latin typeface="Verdana"/>
              <a:cs typeface="Verdana"/>
            </a:endParaRPr>
          </a:p>
          <a:p>
            <a:pPr marL="374650" marR="5080" indent="590550" algn="r">
              <a:lnSpc>
                <a:spcPts val="1650"/>
              </a:lnSpc>
              <a:spcBef>
                <a:spcPts val="65"/>
              </a:spcBef>
            </a:pPr>
            <a:r>
              <a:rPr sz="1400" b="1" spc="-10" dirty="0">
                <a:latin typeface="Verdana"/>
                <a:cs typeface="Verdana"/>
              </a:rPr>
              <a:t>условий эксплуатации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1602" y="962342"/>
            <a:ext cx="2790825" cy="4533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2225" marR="5080" indent="-9525">
              <a:lnSpc>
                <a:spcPts val="1650"/>
              </a:lnSpc>
              <a:spcBef>
                <a:spcPts val="204"/>
              </a:spcBef>
            </a:pPr>
            <a:r>
              <a:rPr sz="1400" b="1" dirty="0">
                <a:latin typeface="Verdana"/>
                <a:cs typeface="Verdana"/>
              </a:rPr>
              <a:t>Связь</a:t>
            </a:r>
            <a:r>
              <a:rPr sz="1400" b="1" spc="-105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с</a:t>
            </a:r>
            <a:r>
              <a:rPr sz="1400" b="1" spc="55" dirty="0">
                <a:latin typeface="Verdana"/>
                <a:cs typeface="Verdana"/>
              </a:rPr>
              <a:t> </a:t>
            </a:r>
            <a:r>
              <a:rPr sz="1400" b="1" spc="-10" dirty="0">
                <a:latin typeface="Verdana"/>
                <a:cs typeface="Verdana"/>
              </a:rPr>
              <a:t>интеллектуальной </a:t>
            </a:r>
            <a:r>
              <a:rPr sz="1400" b="1" dirty="0">
                <a:latin typeface="Verdana"/>
                <a:cs typeface="Verdana"/>
              </a:rPr>
              <a:t>транспортной</a:t>
            </a:r>
            <a:r>
              <a:rPr sz="1400" b="1" spc="-100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средой,</a:t>
            </a:r>
            <a:r>
              <a:rPr sz="1400" b="1" spc="-105" dirty="0">
                <a:latin typeface="Verdana"/>
                <a:cs typeface="Verdana"/>
              </a:rPr>
              <a:t> </a:t>
            </a:r>
            <a:r>
              <a:rPr sz="1400" b="1" spc="-25" dirty="0">
                <a:latin typeface="Verdana"/>
                <a:cs typeface="Verdana"/>
              </a:rPr>
              <a:t>V2X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924175" y="1104900"/>
            <a:ext cx="859155" cy="264160"/>
            <a:chOff x="2924175" y="1104900"/>
            <a:chExt cx="859155" cy="264160"/>
          </a:xfrm>
        </p:grpSpPr>
        <p:sp>
          <p:nvSpPr>
            <p:cNvPr id="38" name="object 38"/>
            <p:cNvSpPr/>
            <p:nvPr/>
          </p:nvSpPr>
          <p:spPr>
            <a:xfrm>
              <a:off x="2924175" y="1104900"/>
              <a:ext cx="575310" cy="76200"/>
            </a:xfrm>
            <a:custGeom>
              <a:avLst/>
              <a:gdLst/>
              <a:ahLst/>
              <a:cxnLst/>
              <a:rect l="l" t="t" r="r" b="b"/>
              <a:pathLst>
                <a:path w="575310" h="76200">
                  <a:moveTo>
                    <a:pt x="38862" y="0"/>
                  </a:moveTo>
                  <a:lnTo>
                    <a:pt x="23949" y="2708"/>
                  </a:lnTo>
                  <a:lnTo>
                    <a:pt x="11668" y="10620"/>
                  </a:lnTo>
                  <a:lnTo>
                    <a:pt x="3268" y="22556"/>
                  </a:lnTo>
                  <a:lnTo>
                    <a:pt x="0" y="37337"/>
                  </a:lnTo>
                  <a:lnTo>
                    <a:pt x="2708" y="52250"/>
                  </a:lnTo>
                  <a:lnTo>
                    <a:pt x="10620" y="64531"/>
                  </a:lnTo>
                  <a:lnTo>
                    <a:pt x="22556" y="72931"/>
                  </a:lnTo>
                  <a:lnTo>
                    <a:pt x="37337" y="76200"/>
                  </a:lnTo>
                  <a:lnTo>
                    <a:pt x="52250" y="73491"/>
                  </a:lnTo>
                  <a:lnTo>
                    <a:pt x="64531" y="65579"/>
                  </a:lnTo>
                  <a:lnTo>
                    <a:pt x="72931" y="53643"/>
                  </a:lnTo>
                  <a:lnTo>
                    <a:pt x="74098" y="48366"/>
                  </a:lnTo>
                  <a:lnTo>
                    <a:pt x="32638" y="47498"/>
                  </a:lnTo>
                  <a:lnTo>
                    <a:pt x="28448" y="43179"/>
                  </a:lnTo>
                  <a:lnTo>
                    <a:pt x="28701" y="32638"/>
                  </a:lnTo>
                  <a:lnTo>
                    <a:pt x="33019" y="28448"/>
                  </a:lnTo>
                  <a:lnTo>
                    <a:pt x="74308" y="28448"/>
                  </a:lnTo>
                  <a:lnTo>
                    <a:pt x="73491" y="23949"/>
                  </a:lnTo>
                  <a:lnTo>
                    <a:pt x="65579" y="11668"/>
                  </a:lnTo>
                  <a:lnTo>
                    <a:pt x="53643" y="3268"/>
                  </a:lnTo>
                  <a:lnTo>
                    <a:pt x="38862" y="0"/>
                  </a:lnTo>
                  <a:close/>
                </a:path>
                <a:path w="575310" h="76200">
                  <a:moveTo>
                    <a:pt x="74465" y="29314"/>
                  </a:moveTo>
                  <a:lnTo>
                    <a:pt x="76200" y="38862"/>
                  </a:lnTo>
                  <a:lnTo>
                    <a:pt x="74098" y="48366"/>
                  </a:lnTo>
                  <a:lnTo>
                    <a:pt x="570611" y="58547"/>
                  </a:lnTo>
                  <a:lnTo>
                    <a:pt x="574928" y="54355"/>
                  </a:lnTo>
                  <a:lnTo>
                    <a:pt x="575183" y="43814"/>
                  </a:lnTo>
                  <a:lnTo>
                    <a:pt x="570991" y="39497"/>
                  </a:lnTo>
                  <a:lnTo>
                    <a:pt x="74465" y="29314"/>
                  </a:lnTo>
                  <a:close/>
                </a:path>
                <a:path w="575310" h="76200">
                  <a:moveTo>
                    <a:pt x="33019" y="28448"/>
                  </a:moveTo>
                  <a:lnTo>
                    <a:pt x="28701" y="32638"/>
                  </a:lnTo>
                  <a:lnTo>
                    <a:pt x="28448" y="43179"/>
                  </a:lnTo>
                  <a:lnTo>
                    <a:pt x="32638" y="47498"/>
                  </a:lnTo>
                  <a:lnTo>
                    <a:pt x="74098" y="48366"/>
                  </a:lnTo>
                  <a:lnTo>
                    <a:pt x="76200" y="38862"/>
                  </a:lnTo>
                  <a:lnTo>
                    <a:pt x="74465" y="29314"/>
                  </a:lnTo>
                  <a:lnTo>
                    <a:pt x="33019" y="28448"/>
                  </a:lnTo>
                  <a:close/>
                </a:path>
                <a:path w="575310" h="76200">
                  <a:moveTo>
                    <a:pt x="74308" y="28448"/>
                  </a:moveTo>
                  <a:lnTo>
                    <a:pt x="33019" y="28448"/>
                  </a:lnTo>
                  <a:lnTo>
                    <a:pt x="74465" y="29314"/>
                  </a:lnTo>
                  <a:lnTo>
                    <a:pt x="74308" y="284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86150" y="1152525"/>
              <a:ext cx="287655" cy="207010"/>
            </a:xfrm>
            <a:custGeom>
              <a:avLst/>
              <a:gdLst/>
              <a:ahLst/>
              <a:cxnLst/>
              <a:rect l="l" t="t" r="r" b="b"/>
              <a:pathLst>
                <a:path w="287654" h="207009">
                  <a:moveTo>
                    <a:pt x="287527" y="206883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255587" y="32130"/>
            <a:ext cx="674401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600" spc="-10" dirty="0">
                <a:solidFill>
                  <a:srgbClr val="000000"/>
                </a:solidFill>
              </a:rPr>
              <a:t>Предлагаемое решение</a:t>
            </a:r>
          </a:p>
        </p:txBody>
      </p:sp>
      <p:sp>
        <p:nvSpPr>
          <p:cNvPr id="41" name="object 41"/>
          <p:cNvSpPr/>
          <p:nvPr/>
        </p:nvSpPr>
        <p:spPr>
          <a:xfrm>
            <a:off x="80962" y="709676"/>
            <a:ext cx="8640445" cy="12065"/>
          </a:xfrm>
          <a:custGeom>
            <a:avLst/>
            <a:gdLst/>
            <a:ahLst/>
            <a:cxnLst/>
            <a:rect l="l" t="t" r="r" b="b"/>
            <a:pathLst>
              <a:path w="8640445" h="12065">
                <a:moveTo>
                  <a:pt x="0" y="11811"/>
                </a:moveTo>
                <a:lnTo>
                  <a:pt x="8640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20201" y="0"/>
            <a:ext cx="424180" cy="357505"/>
          </a:xfrm>
          <a:custGeom>
            <a:avLst/>
            <a:gdLst/>
            <a:ahLst/>
            <a:cxnLst/>
            <a:rect l="l" t="t" r="r" b="b"/>
            <a:pathLst>
              <a:path w="424179" h="357505">
                <a:moveTo>
                  <a:pt x="0" y="357250"/>
                </a:moveTo>
                <a:lnTo>
                  <a:pt x="423799" y="357250"/>
                </a:lnTo>
              </a:path>
              <a:path w="424179" h="357505">
                <a:moveTo>
                  <a:pt x="0" y="0"/>
                </a:moveTo>
                <a:lnTo>
                  <a:pt x="0" y="35725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837930" y="17399"/>
            <a:ext cx="18859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Verdana"/>
                <a:cs typeface="Verdana"/>
              </a:rPr>
              <a:t>4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-1586" y="4989512"/>
            <a:ext cx="9152255" cy="160655"/>
            <a:chOff x="-1586" y="4989512"/>
            <a:chExt cx="9152255" cy="160655"/>
          </a:xfrm>
        </p:grpSpPr>
        <p:sp>
          <p:nvSpPr>
            <p:cNvPr id="45" name="object 45"/>
            <p:cNvSpPr/>
            <p:nvPr/>
          </p:nvSpPr>
          <p:spPr>
            <a:xfrm>
              <a:off x="4763" y="4995862"/>
              <a:ext cx="9139555" cy="147955"/>
            </a:xfrm>
            <a:custGeom>
              <a:avLst/>
              <a:gdLst/>
              <a:ahLst/>
              <a:cxnLst/>
              <a:rect l="l" t="t" r="r" b="b"/>
              <a:pathLst>
                <a:path w="9139555" h="147954">
                  <a:moveTo>
                    <a:pt x="9139236" y="147635"/>
                  </a:moveTo>
                  <a:lnTo>
                    <a:pt x="9139236" y="0"/>
                  </a:lnTo>
                  <a:lnTo>
                    <a:pt x="0" y="0"/>
                  </a:lnTo>
                  <a:lnTo>
                    <a:pt x="0" y="147635"/>
                  </a:lnTo>
                  <a:lnTo>
                    <a:pt x="9139236" y="147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63" y="4995862"/>
              <a:ext cx="9139555" cy="147955"/>
            </a:xfrm>
            <a:custGeom>
              <a:avLst/>
              <a:gdLst/>
              <a:ahLst/>
              <a:cxnLst/>
              <a:rect l="l" t="t" r="r" b="b"/>
              <a:pathLst>
                <a:path w="9139555" h="147954">
                  <a:moveTo>
                    <a:pt x="9139236" y="0"/>
                  </a:moveTo>
                  <a:lnTo>
                    <a:pt x="0" y="0"/>
                  </a:lnTo>
                  <a:lnTo>
                    <a:pt x="0" y="14763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3873" y="81342"/>
            <a:ext cx="1148128" cy="5625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15051" y="3014726"/>
            <a:ext cx="2828925" cy="0"/>
          </a:xfrm>
          <a:custGeom>
            <a:avLst/>
            <a:gdLst/>
            <a:ahLst/>
            <a:cxnLst/>
            <a:rect l="l" t="t" r="r" b="b"/>
            <a:pathLst>
              <a:path w="2828925">
                <a:moveTo>
                  <a:pt x="0" y="0"/>
                </a:moveTo>
                <a:lnTo>
                  <a:pt x="2828925" y="0"/>
                </a:lnTo>
              </a:path>
            </a:pathLst>
          </a:custGeom>
          <a:ln w="6350">
            <a:solidFill>
              <a:srgbClr val="BEBEB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15051" y="2557526"/>
            <a:ext cx="2828925" cy="0"/>
          </a:xfrm>
          <a:custGeom>
            <a:avLst/>
            <a:gdLst/>
            <a:ahLst/>
            <a:cxnLst/>
            <a:rect l="l" t="t" r="r" b="b"/>
            <a:pathLst>
              <a:path w="2828925">
                <a:moveTo>
                  <a:pt x="0" y="0"/>
                </a:moveTo>
                <a:lnTo>
                  <a:pt x="2828925" y="0"/>
                </a:lnTo>
              </a:path>
            </a:pathLst>
          </a:custGeom>
          <a:ln w="6350">
            <a:solidFill>
              <a:srgbClr val="BEBEB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15051" y="2100326"/>
            <a:ext cx="2828925" cy="0"/>
          </a:xfrm>
          <a:custGeom>
            <a:avLst/>
            <a:gdLst/>
            <a:ahLst/>
            <a:cxnLst/>
            <a:rect l="l" t="t" r="r" b="b"/>
            <a:pathLst>
              <a:path w="2828925">
                <a:moveTo>
                  <a:pt x="0" y="0"/>
                </a:moveTo>
                <a:lnTo>
                  <a:pt x="2828925" y="0"/>
                </a:lnTo>
              </a:path>
            </a:pathLst>
          </a:custGeom>
          <a:ln w="6350">
            <a:solidFill>
              <a:srgbClr val="BEBEB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15051" y="1643126"/>
            <a:ext cx="2828925" cy="0"/>
          </a:xfrm>
          <a:custGeom>
            <a:avLst/>
            <a:gdLst/>
            <a:ahLst/>
            <a:cxnLst/>
            <a:rect l="l" t="t" r="r" b="b"/>
            <a:pathLst>
              <a:path w="2828925">
                <a:moveTo>
                  <a:pt x="0" y="0"/>
                </a:moveTo>
                <a:lnTo>
                  <a:pt x="2828925" y="0"/>
                </a:lnTo>
              </a:path>
            </a:pathLst>
          </a:custGeom>
          <a:ln w="6350">
            <a:solidFill>
              <a:srgbClr val="BEBEB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57901" y="1182750"/>
            <a:ext cx="2900680" cy="2336800"/>
            <a:chOff x="5557901" y="1182750"/>
            <a:chExt cx="2900680" cy="2336800"/>
          </a:xfrm>
        </p:grpSpPr>
        <p:sp>
          <p:nvSpPr>
            <p:cNvPr id="7" name="object 7"/>
            <p:cNvSpPr/>
            <p:nvPr/>
          </p:nvSpPr>
          <p:spPr>
            <a:xfrm>
              <a:off x="5615051" y="1185925"/>
              <a:ext cx="2828925" cy="0"/>
            </a:xfrm>
            <a:custGeom>
              <a:avLst/>
              <a:gdLst/>
              <a:ahLst/>
              <a:cxnLst/>
              <a:rect l="l" t="t" r="r" b="b"/>
              <a:pathLst>
                <a:path w="2828925">
                  <a:moveTo>
                    <a:pt x="0" y="0"/>
                  </a:moveTo>
                  <a:lnTo>
                    <a:pt x="2828925" y="0"/>
                  </a:lnTo>
                </a:path>
              </a:pathLst>
            </a:custGeom>
            <a:ln w="6350">
              <a:solidFill>
                <a:srgbClr val="BEBEB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57901" y="1185925"/>
              <a:ext cx="2886075" cy="2333625"/>
            </a:xfrm>
            <a:custGeom>
              <a:avLst/>
              <a:gdLst/>
              <a:ahLst/>
              <a:cxnLst/>
              <a:rect l="l" t="t" r="r" b="b"/>
              <a:pathLst>
                <a:path w="2886075" h="2333625">
                  <a:moveTo>
                    <a:pt x="57150" y="2286000"/>
                  </a:moveTo>
                  <a:lnTo>
                    <a:pt x="57150" y="0"/>
                  </a:lnTo>
                </a:path>
                <a:path w="2886075" h="2333625">
                  <a:moveTo>
                    <a:pt x="0" y="2286000"/>
                  </a:moveTo>
                  <a:lnTo>
                    <a:pt x="57150" y="2286000"/>
                  </a:lnTo>
                </a:path>
                <a:path w="2886075" h="2333625">
                  <a:moveTo>
                    <a:pt x="0" y="1828800"/>
                  </a:moveTo>
                  <a:lnTo>
                    <a:pt x="57150" y="1828800"/>
                  </a:lnTo>
                </a:path>
                <a:path w="2886075" h="2333625">
                  <a:moveTo>
                    <a:pt x="0" y="1371600"/>
                  </a:moveTo>
                  <a:lnTo>
                    <a:pt x="57150" y="1371600"/>
                  </a:lnTo>
                </a:path>
                <a:path w="2886075" h="2333625">
                  <a:moveTo>
                    <a:pt x="0" y="914400"/>
                  </a:moveTo>
                  <a:lnTo>
                    <a:pt x="57150" y="914400"/>
                  </a:lnTo>
                </a:path>
                <a:path w="2886075" h="2333625">
                  <a:moveTo>
                    <a:pt x="0" y="457200"/>
                  </a:moveTo>
                  <a:lnTo>
                    <a:pt x="57150" y="457200"/>
                  </a:lnTo>
                </a:path>
                <a:path w="2886075" h="2333625">
                  <a:moveTo>
                    <a:pt x="0" y="0"/>
                  </a:moveTo>
                  <a:lnTo>
                    <a:pt x="57150" y="0"/>
                  </a:lnTo>
                </a:path>
                <a:path w="2886075" h="2333625">
                  <a:moveTo>
                    <a:pt x="57150" y="2286000"/>
                  </a:moveTo>
                  <a:lnTo>
                    <a:pt x="2886075" y="2286000"/>
                  </a:lnTo>
                </a:path>
                <a:path w="2886075" h="2333625">
                  <a:moveTo>
                    <a:pt x="57150" y="2286000"/>
                  </a:moveTo>
                  <a:lnTo>
                    <a:pt x="57150" y="2333625"/>
                  </a:lnTo>
                </a:path>
                <a:path w="2886075" h="2333625">
                  <a:moveTo>
                    <a:pt x="1266825" y="2286000"/>
                  </a:moveTo>
                  <a:lnTo>
                    <a:pt x="1266825" y="2333625"/>
                  </a:lnTo>
                </a:path>
                <a:path w="2886075" h="2333625">
                  <a:moveTo>
                    <a:pt x="2486025" y="2286000"/>
                  </a:moveTo>
                  <a:lnTo>
                    <a:pt x="2486025" y="2333625"/>
                  </a:lnTo>
                </a:path>
              </a:pathLst>
            </a:custGeom>
            <a:ln w="63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10225" y="3180045"/>
              <a:ext cx="2838450" cy="287655"/>
            </a:xfrm>
            <a:custGeom>
              <a:avLst/>
              <a:gdLst/>
              <a:ahLst/>
              <a:cxnLst/>
              <a:rect l="l" t="t" r="r" b="b"/>
              <a:pathLst>
                <a:path w="2838450" h="287654">
                  <a:moveTo>
                    <a:pt x="0" y="287054"/>
                  </a:moveTo>
                  <a:lnTo>
                    <a:pt x="50945" y="283216"/>
                  </a:lnTo>
                  <a:lnTo>
                    <a:pt x="102504" y="279414"/>
                  </a:lnTo>
                  <a:lnTo>
                    <a:pt x="154588" y="275643"/>
                  </a:lnTo>
                  <a:lnTo>
                    <a:pt x="207111" y="271897"/>
                  </a:lnTo>
                  <a:lnTo>
                    <a:pt x="259983" y="268172"/>
                  </a:lnTo>
                  <a:lnTo>
                    <a:pt x="313118" y="264462"/>
                  </a:lnTo>
                  <a:lnTo>
                    <a:pt x="366427" y="260762"/>
                  </a:lnTo>
                  <a:lnTo>
                    <a:pt x="419824" y="257068"/>
                  </a:lnTo>
                  <a:lnTo>
                    <a:pt x="473219" y="253374"/>
                  </a:lnTo>
                  <a:lnTo>
                    <a:pt x="526526" y="249674"/>
                  </a:lnTo>
                  <a:lnTo>
                    <a:pt x="579657" y="245964"/>
                  </a:lnTo>
                  <a:lnTo>
                    <a:pt x="632523" y="242239"/>
                  </a:lnTo>
                  <a:lnTo>
                    <a:pt x="685037" y="238493"/>
                  </a:lnTo>
                  <a:lnTo>
                    <a:pt x="737112" y="234722"/>
                  </a:lnTo>
                  <a:lnTo>
                    <a:pt x="788660" y="230920"/>
                  </a:lnTo>
                  <a:lnTo>
                    <a:pt x="839592" y="227082"/>
                  </a:lnTo>
                  <a:lnTo>
                    <a:pt x="889821" y="223203"/>
                  </a:lnTo>
                  <a:lnTo>
                    <a:pt x="939260" y="219278"/>
                  </a:lnTo>
                  <a:lnTo>
                    <a:pt x="987820" y="215301"/>
                  </a:lnTo>
                  <a:lnTo>
                    <a:pt x="1035414" y="211269"/>
                  </a:lnTo>
                  <a:lnTo>
                    <a:pt x="1081954" y="207174"/>
                  </a:lnTo>
                  <a:lnTo>
                    <a:pt x="1127353" y="203013"/>
                  </a:lnTo>
                  <a:lnTo>
                    <a:pt x="1171522" y="198781"/>
                  </a:lnTo>
                  <a:lnTo>
                    <a:pt x="1214374" y="194471"/>
                  </a:lnTo>
                  <a:lnTo>
                    <a:pt x="1275368" y="187882"/>
                  </a:lnTo>
                  <a:lnTo>
                    <a:pt x="1332209" y="181129"/>
                  </a:lnTo>
                  <a:lnTo>
                    <a:pt x="1385489" y="174229"/>
                  </a:lnTo>
                  <a:lnTo>
                    <a:pt x="1435802" y="167198"/>
                  </a:lnTo>
                  <a:lnTo>
                    <a:pt x="1483741" y="160054"/>
                  </a:lnTo>
                  <a:lnTo>
                    <a:pt x="1529900" y="152814"/>
                  </a:lnTo>
                  <a:lnTo>
                    <a:pt x="1574871" y="145495"/>
                  </a:lnTo>
                  <a:lnTo>
                    <a:pt x="1619249" y="138115"/>
                  </a:lnTo>
                  <a:lnTo>
                    <a:pt x="1663628" y="130690"/>
                  </a:lnTo>
                  <a:lnTo>
                    <a:pt x="1708599" y="123237"/>
                  </a:lnTo>
                  <a:lnTo>
                    <a:pt x="1754758" y="115774"/>
                  </a:lnTo>
                  <a:lnTo>
                    <a:pt x="1802697" y="108317"/>
                  </a:lnTo>
                  <a:lnTo>
                    <a:pt x="1853010" y="100885"/>
                  </a:lnTo>
                  <a:lnTo>
                    <a:pt x="1906290" y="93493"/>
                  </a:lnTo>
                  <a:lnTo>
                    <a:pt x="1963131" y="86160"/>
                  </a:lnTo>
                  <a:lnTo>
                    <a:pt x="2024126" y="78901"/>
                  </a:lnTo>
                  <a:lnTo>
                    <a:pt x="2066978" y="74076"/>
                  </a:lnTo>
                  <a:lnTo>
                    <a:pt x="2111149" y="69252"/>
                  </a:lnTo>
                  <a:lnTo>
                    <a:pt x="2156550" y="64429"/>
                  </a:lnTo>
                  <a:lnTo>
                    <a:pt x="2203094" y="59606"/>
                  </a:lnTo>
                  <a:lnTo>
                    <a:pt x="2250692" y="54785"/>
                  </a:lnTo>
                  <a:lnTo>
                    <a:pt x="2299257" y="49965"/>
                  </a:lnTo>
                  <a:lnTo>
                    <a:pt x="2348701" y="45145"/>
                  </a:lnTo>
                  <a:lnTo>
                    <a:pt x="2398935" y="40326"/>
                  </a:lnTo>
                  <a:lnTo>
                    <a:pt x="2449873" y="35507"/>
                  </a:lnTo>
                  <a:lnTo>
                    <a:pt x="2501425" y="30689"/>
                  </a:lnTo>
                  <a:lnTo>
                    <a:pt x="2553505" y="25871"/>
                  </a:lnTo>
                  <a:lnTo>
                    <a:pt x="2606024" y="21053"/>
                  </a:lnTo>
                  <a:lnTo>
                    <a:pt x="2658894" y="16234"/>
                  </a:lnTo>
                  <a:lnTo>
                    <a:pt x="2712027" y="11416"/>
                  </a:lnTo>
                  <a:lnTo>
                    <a:pt x="2765335" y="6598"/>
                  </a:lnTo>
                  <a:lnTo>
                    <a:pt x="2818732" y="1779"/>
                  </a:lnTo>
                  <a:lnTo>
                    <a:pt x="2838450" y="0"/>
                  </a:lnTo>
                </a:path>
              </a:pathLst>
            </a:custGeom>
            <a:ln w="1905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10225" y="1540806"/>
              <a:ext cx="2838450" cy="1926589"/>
            </a:xfrm>
            <a:custGeom>
              <a:avLst/>
              <a:gdLst/>
              <a:ahLst/>
              <a:cxnLst/>
              <a:rect l="l" t="t" r="r" b="b"/>
              <a:pathLst>
                <a:path w="2838450" h="1926589">
                  <a:moveTo>
                    <a:pt x="0" y="1926293"/>
                  </a:moveTo>
                  <a:lnTo>
                    <a:pt x="43627" y="1901897"/>
                  </a:lnTo>
                  <a:lnTo>
                    <a:pt x="87715" y="1877630"/>
                  </a:lnTo>
                  <a:lnTo>
                    <a:pt x="132208" y="1853477"/>
                  </a:lnTo>
                  <a:lnTo>
                    <a:pt x="177049" y="1829423"/>
                  </a:lnTo>
                  <a:lnTo>
                    <a:pt x="222185" y="1805451"/>
                  </a:lnTo>
                  <a:lnTo>
                    <a:pt x="267560" y="1781546"/>
                  </a:lnTo>
                  <a:lnTo>
                    <a:pt x="313118" y="1757692"/>
                  </a:lnTo>
                  <a:lnTo>
                    <a:pt x="358804" y="1733875"/>
                  </a:lnTo>
                  <a:lnTo>
                    <a:pt x="404564" y="1710077"/>
                  </a:lnTo>
                  <a:lnTo>
                    <a:pt x="450341" y="1686285"/>
                  </a:lnTo>
                  <a:lnTo>
                    <a:pt x="496081" y="1662482"/>
                  </a:lnTo>
                  <a:lnTo>
                    <a:pt x="541728" y="1638653"/>
                  </a:lnTo>
                  <a:lnTo>
                    <a:pt x="587227" y="1614782"/>
                  </a:lnTo>
                  <a:lnTo>
                    <a:pt x="632523" y="1590854"/>
                  </a:lnTo>
                  <a:lnTo>
                    <a:pt x="677560" y="1566853"/>
                  </a:lnTo>
                  <a:lnTo>
                    <a:pt x="722284" y="1542763"/>
                  </a:lnTo>
                  <a:lnTo>
                    <a:pt x="766638" y="1518569"/>
                  </a:lnTo>
                  <a:lnTo>
                    <a:pt x="810568" y="1494256"/>
                  </a:lnTo>
                  <a:lnTo>
                    <a:pt x="854019" y="1469808"/>
                  </a:lnTo>
                  <a:lnTo>
                    <a:pt x="896934" y="1445209"/>
                  </a:lnTo>
                  <a:lnTo>
                    <a:pt x="939260" y="1420444"/>
                  </a:lnTo>
                  <a:lnTo>
                    <a:pt x="980940" y="1395497"/>
                  </a:lnTo>
                  <a:lnTo>
                    <a:pt x="1021919" y="1370352"/>
                  </a:lnTo>
                  <a:lnTo>
                    <a:pt x="1062143" y="1344995"/>
                  </a:lnTo>
                  <a:lnTo>
                    <a:pt x="1101556" y="1319410"/>
                  </a:lnTo>
                  <a:lnTo>
                    <a:pt x="1140102" y="1293580"/>
                  </a:lnTo>
                  <a:lnTo>
                    <a:pt x="1177726" y="1267492"/>
                  </a:lnTo>
                  <a:lnTo>
                    <a:pt x="1214374" y="1241128"/>
                  </a:lnTo>
                  <a:lnTo>
                    <a:pt x="1257272" y="1208502"/>
                  </a:lnTo>
                  <a:lnTo>
                    <a:pt x="1298072" y="1175210"/>
                  </a:lnTo>
                  <a:lnTo>
                    <a:pt x="1336975" y="1141319"/>
                  </a:lnTo>
                  <a:lnTo>
                    <a:pt x="1374179" y="1106895"/>
                  </a:lnTo>
                  <a:lnTo>
                    <a:pt x="1409886" y="1072007"/>
                  </a:lnTo>
                  <a:lnTo>
                    <a:pt x="1444293" y="1036723"/>
                  </a:lnTo>
                  <a:lnTo>
                    <a:pt x="1477602" y="1001109"/>
                  </a:lnTo>
                  <a:lnTo>
                    <a:pt x="1510011" y="965233"/>
                  </a:lnTo>
                  <a:lnTo>
                    <a:pt x="1541722" y="929164"/>
                  </a:lnTo>
                  <a:lnTo>
                    <a:pt x="1572933" y="892968"/>
                  </a:lnTo>
                  <a:lnTo>
                    <a:pt x="1603844" y="856713"/>
                  </a:lnTo>
                  <a:lnTo>
                    <a:pt x="1634655" y="820467"/>
                  </a:lnTo>
                  <a:lnTo>
                    <a:pt x="1665566" y="784298"/>
                  </a:lnTo>
                  <a:lnTo>
                    <a:pt x="1696777" y="748272"/>
                  </a:lnTo>
                  <a:lnTo>
                    <a:pt x="1728488" y="712457"/>
                  </a:lnTo>
                  <a:lnTo>
                    <a:pt x="1760897" y="676922"/>
                  </a:lnTo>
                  <a:lnTo>
                    <a:pt x="1794206" y="641733"/>
                  </a:lnTo>
                  <a:lnTo>
                    <a:pt x="1828613" y="606958"/>
                  </a:lnTo>
                  <a:lnTo>
                    <a:pt x="1864320" y="572665"/>
                  </a:lnTo>
                  <a:lnTo>
                    <a:pt x="1901524" y="538922"/>
                  </a:lnTo>
                  <a:lnTo>
                    <a:pt x="1940427" y="505795"/>
                  </a:lnTo>
                  <a:lnTo>
                    <a:pt x="1981227" y="473353"/>
                  </a:lnTo>
                  <a:lnTo>
                    <a:pt x="2024126" y="441663"/>
                  </a:lnTo>
                  <a:lnTo>
                    <a:pt x="2062150" y="415236"/>
                  </a:lnTo>
                  <a:lnTo>
                    <a:pt x="2101224" y="389222"/>
                  </a:lnTo>
                  <a:lnTo>
                    <a:pt x="2141285" y="363599"/>
                  </a:lnTo>
                  <a:lnTo>
                    <a:pt x="2182272" y="338340"/>
                  </a:lnTo>
                  <a:lnTo>
                    <a:pt x="2224124" y="313422"/>
                  </a:lnTo>
                  <a:lnTo>
                    <a:pt x="2266777" y="288820"/>
                  </a:lnTo>
                  <a:lnTo>
                    <a:pt x="2310172" y="264510"/>
                  </a:lnTo>
                  <a:lnTo>
                    <a:pt x="2354245" y="240469"/>
                  </a:lnTo>
                  <a:lnTo>
                    <a:pt x="2398935" y="216670"/>
                  </a:lnTo>
                  <a:lnTo>
                    <a:pt x="2444181" y="193091"/>
                  </a:lnTo>
                  <a:lnTo>
                    <a:pt x="2489921" y="169707"/>
                  </a:lnTo>
                  <a:lnTo>
                    <a:pt x="2536092" y="146493"/>
                  </a:lnTo>
                  <a:lnTo>
                    <a:pt x="2582633" y="123425"/>
                  </a:lnTo>
                  <a:lnTo>
                    <a:pt x="2629483" y="100480"/>
                  </a:lnTo>
                  <a:lnTo>
                    <a:pt x="2676580" y="77632"/>
                  </a:lnTo>
                  <a:lnTo>
                    <a:pt x="2723861" y="54857"/>
                  </a:lnTo>
                  <a:lnTo>
                    <a:pt x="2771266" y="32131"/>
                  </a:lnTo>
                  <a:lnTo>
                    <a:pt x="2818732" y="9430"/>
                  </a:lnTo>
                  <a:lnTo>
                    <a:pt x="2838450" y="0"/>
                  </a:lnTo>
                </a:path>
              </a:pathLst>
            </a:custGeom>
            <a:ln w="1905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10225" y="1970649"/>
              <a:ext cx="2838450" cy="1496695"/>
            </a:xfrm>
            <a:custGeom>
              <a:avLst/>
              <a:gdLst/>
              <a:ahLst/>
              <a:cxnLst/>
              <a:rect l="l" t="t" r="r" b="b"/>
              <a:pathLst>
                <a:path w="2838450" h="1496695">
                  <a:moveTo>
                    <a:pt x="0" y="1496450"/>
                  </a:moveTo>
                  <a:lnTo>
                    <a:pt x="48895" y="1482997"/>
                  </a:lnTo>
                  <a:lnTo>
                    <a:pt x="98359" y="1470028"/>
                  </a:lnTo>
                  <a:lnTo>
                    <a:pt x="148313" y="1457475"/>
                  </a:lnTo>
                  <a:lnTo>
                    <a:pt x="198681" y="1445273"/>
                  </a:lnTo>
                  <a:lnTo>
                    <a:pt x="249385" y="1433356"/>
                  </a:lnTo>
                  <a:lnTo>
                    <a:pt x="300346" y="1421659"/>
                  </a:lnTo>
                  <a:lnTo>
                    <a:pt x="351488" y="1410116"/>
                  </a:lnTo>
                  <a:lnTo>
                    <a:pt x="402733" y="1398660"/>
                  </a:lnTo>
                  <a:lnTo>
                    <a:pt x="454003" y="1387227"/>
                  </a:lnTo>
                  <a:lnTo>
                    <a:pt x="505220" y="1375749"/>
                  </a:lnTo>
                  <a:lnTo>
                    <a:pt x="556307" y="1364162"/>
                  </a:lnTo>
                  <a:lnTo>
                    <a:pt x="607186" y="1352399"/>
                  </a:lnTo>
                  <a:lnTo>
                    <a:pt x="657779" y="1340395"/>
                  </a:lnTo>
                  <a:lnTo>
                    <a:pt x="708010" y="1328083"/>
                  </a:lnTo>
                  <a:lnTo>
                    <a:pt x="757799" y="1315399"/>
                  </a:lnTo>
                  <a:lnTo>
                    <a:pt x="807071" y="1302275"/>
                  </a:lnTo>
                  <a:lnTo>
                    <a:pt x="855746" y="1288647"/>
                  </a:lnTo>
                  <a:lnTo>
                    <a:pt x="903747" y="1274448"/>
                  </a:lnTo>
                  <a:lnTo>
                    <a:pt x="950998" y="1259613"/>
                  </a:lnTo>
                  <a:lnTo>
                    <a:pt x="997419" y="1244076"/>
                  </a:lnTo>
                  <a:lnTo>
                    <a:pt x="1042934" y="1227770"/>
                  </a:lnTo>
                  <a:lnTo>
                    <a:pt x="1087464" y="1210631"/>
                  </a:lnTo>
                  <a:lnTo>
                    <a:pt x="1130933" y="1192591"/>
                  </a:lnTo>
                  <a:lnTo>
                    <a:pt x="1173262" y="1173586"/>
                  </a:lnTo>
                  <a:lnTo>
                    <a:pt x="1214374" y="1153550"/>
                  </a:lnTo>
                  <a:lnTo>
                    <a:pt x="1259170" y="1129478"/>
                  </a:lnTo>
                  <a:lnTo>
                    <a:pt x="1301684" y="1104086"/>
                  </a:lnTo>
                  <a:lnTo>
                    <a:pt x="1342144" y="1077470"/>
                  </a:lnTo>
                  <a:lnTo>
                    <a:pt x="1380777" y="1049727"/>
                  </a:lnTo>
                  <a:lnTo>
                    <a:pt x="1417812" y="1020953"/>
                  </a:lnTo>
                  <a:lnTo>
                    <a:pt x="1453478" y="991246"/>
                  </a:lnTo>
                  <a:lnTo>
                    <a:pt x="1488002" y="960701"/>
                  </a:lnTo>
                  <a:lnTo>
                    <a:pt x="1521613" y="929416"/>
                  </a:lnTo>
                  <a:lnTo>
                    <a:pt x="1554539" y="897486"/>
                  </a:lnTo>
                  <a:lnTo>
                    <a:pt x="1587008" y="865009"/>
                  </a:lnTo>
                  <a:lnTo>
                    <a:pt x="1619250" y="832081"/>
                  </a:lnTo>
                  <a:lnTo>
                    <a:pt x="1651491" y="798799"/>
                  </a:lnTo>
                  <a:lnTo>
                    <a:pt x="1683960" y="765260"/>
                  </a:lnTo>
                  <a:lnTo>
                    <a:pt x="1716886" y="731559"/>
                  </a:lnTo>
                  <a:lnTo>
                    <a:pt x="1750497" y="697794"/>
                  </a:lnTo>
                  <a:lnTo>
                    <a:pt x="1785021" y="664061"/>
                  </a:lnTo>
                  <a:lnTo>
                    <a:pt x="1820687" y="630457"/>
                  </a:lnTo>
                  <a:lnTo>
                    <a:pt x="1857722" y="597078"/>
                  </a:lnTo>
                  <a:lnTo>
                    <a:pt x="1896355" y="564022"/>
                  </a:lnTo>
                  <a:lnTo>
                    <a:pt x="1936815" y="531384"/>
                  </a:lnTo>
                  <a:lnTo>
                    <a:pt x="1979329" y="499261"/>
                  </a:lnTo>
                  <a:lnTo>
                    <a:pt x="2024126" y="467750"/>
                  </a:lnTo>
                  <a:lnTo>
                    <a:pt x="2060773" y="443257"/>
                  </a:lnTo>
                  <a:lnTo>
                    <a:pt x="2098399" y="418764"/>
                  </a:lnTo>
                  <a:lnTo>
                    <a:pt x="2136947" y="394271"/>
                  </a:lnTo>
                  <a:lnTo>
                    <a:pt x="2176363" y="369779"/>
                  </a:lnTo>
                  <a:lnTo>
                    <a:pt x="2216590" y="345286"/>
                  </a:lnTo>
                  <a:lnTo>
                    <a:pt x="2257573" y="320793"/>
                  </a:lnTo>
                  <a:lnTo>
                    <a:pt x="2299257" y="296300"/>
                  </a:lnTo>
                  <a:lnTo>
                    <a:pt x="2341587" y="271807"/>
                  </a:lnTo>
                  <a:lnTo>
                    <a:pt x="2384507" y="247314"/>
                  </a:lnTo>
                  <a:lnTo>
                    <a:pt x="2427962" y="222821"/>
                  </a:lnTo>
                  <a:lnTo>
                    <a:pt x="2471897" y="198329"/>
                  </a:lnTo>
                  <a:lnTo>
                    <a:pt x="2516255" y="173836"/>
                  </a:lnTo>
                  <a:lnTo>
                    <a:pt x="2560983" y="149343"/>
                  </a:lnTo>
                  <a:lnTo>
                    <a:pt x="2606024" y="124850"/>
                  </a:lnTo>
                  <a:lnTo>
                    <a:pt x="2651323" y="100357"/>
                  </a:lnTo>
                  <a:lnTo>
                    <a:pt x="2696824" y="75864"/>
                  </a:lnTo>
                  <a:lnTo>
                    <a:pt x="2742473" y="51371"/>
                  </a:lnTo>
                  <a:lnTo>
                    <a:pt x="2788214" y="26879"/>
                  </a:lnTo>
                  <a:lnTo>
                    <a:pt x="2833991" y="2386"/>
                  </a:lnTo>
                  <a:lnTo>
                    <a:pt x="28384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58434" y="2875216"/>
            <a:ext cx="1981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8434" y="2416810"/>
            <a:ext cx="197485" cy="243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spc="-25" dirty="0">
                <a:latin typeface="Calibri"/>
                <a:cs typeface="Calibri"/>
              </a:rPr>
              <a:t>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8434" y="1959292"/>
            <a:ext cx="1981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Calibri"/>
                <a:cs typeface="Calibri"/>
              </a:rPr>
              <a:t>60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58434" y="1501457"/>
            <a:ext cx="1981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Calibri"/>
                <a:cs typeface="Calibri"/>
              </a:rPr>
              <a:t>80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8265" y="1043622"/>
            <a:ext cx="29908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Calibri"/>
                <a:cs typeface="Calibri"/>
              </a:rPr>
              <a:t>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98532" y="1973935"/>
            <a:ext cx="254635" cy="7258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dirty="0">
                <a:latin typeface="Calibri"/>
                <a:cs typeface="Calibri"/>
              </a:rPr>
              <a:t>Рост,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89195" y="700341"/>
            <a:ext cx="387985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dirty="0">
                <a:latin typeface="Verdana"/>
                <a:cs typeface="Verdana"/>
              </a:rPr>
              <a:t>Экспертная</a:t>
            </a:r>
            <a:r>
              <a:rPr sz="1400" b="1" spc="-80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оценка</a:t>
            </a:r>
            <a:r>
              <a:rPr sz="1400" b="1" spc="-50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развития</a:t>
            </a:r>
            <a:r>
              <a:rPr sz="1400" b="1" spc="-75" dirty="0">
                <a:latin typeface="Verdana"/>
                <a:cs typeface="Verdana"/>
              </a:rPr>
              <a:t> </a:t>
            </a:r>
            <a:r>
              <a:rPr sz="1400" b="1" spc="-10" dirty="0">
                <a:latin typeface="Verdana"/>
                <a:cs typeface="Verdana"/>
              </a:rPr>
              <a:t>рынков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76825" y="4410075"/>
            <a:ext cx="314325" cy="266700"/>
          </a:xfrm>
          <a:custGeom>
            <a:avLst/>
            <a:gdLst/>
            <a:ahLst/>
            <a:cxnLst/>
            <a:rect l="l" t="t" r="r" b="b"/>
            <a:pathLst>
              <a:path w="314325" h="266700">
                <a:moveTo>
                  <a:pt x="251460" y="0"/>
                </a:moveTo>
                <a:lnTo>
                  <a:pt x="0" y="0"/>
                </a:lnTo>
                <a:lnTo>
                  <a:pt x="0" y="266700"/>
                </a:lnTo>
                <a:lnTo>
                  <a:pt x="251460" y="266700"/>
                </a:lnTo>
                <a:lnTo>
                  <a:pt x="314325" y="133350"/>
                </a:lnTo>
                <a:lnTo>
                  <a:pt x="2514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76825" y="4752975"/>
            <a:ext cx="314325" cy="266700"/>
          </a:xfrm>
          <a:custGeom>
            <a:avLst/>
            <a:gdLst/>
            <a:ahLst/>
            <a:cxnLst/>
            <a:rect l="l" t="t" r="r" b="b"/>
            <a:pathLst>
              <a:path w="314325" h="266700">
                <a:moveTo>
                  <a:pt x="251460" y="0"/>
                </a:moveTo>
                <a:lnTo>
                  <a:pt x="0" y="0"/>
                </a:lnTo>
                <a:lnTo>
                  <a:pt x="0" y="266700"/>
                </a:lnTo>
                <a:lnTo>
                  <a:pt x="251460" y="266700"/>
                </a:lnTo>
                <a:lnTo>
                  <a:pt x="314325" y="133350"/>
                </a:lnTo>
                <a:lnTo>
                  <a:pt x="25146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76825" y="4038600"/>
            <a:ext cx="314325" cy="266700"/>
          </a:xfrm>
          <a:custGeom>
            <a:avLst/>
            <a:gdLst/>
            <a:ahLst/>
            <a:cxnLst/>
            <a:rect l="l" t="t" r="r" b="b"/>
            <a:pathLst>
              <a:path w="314325" h="266700">
                <a:moveTo>
                  <a:pt x="251460" y="0"/>
                </a:moveTo>
                <a:lnTo>
                  <a:pt x="0" y="0"/>
                </a:lnTo>
                <a:lnTo>
                  <a:pt x="0" y="266700"/>
                </a:lnTo>
                <a:lnTo>
                  <a:pt x="251460" y="266700"/>
                </a:lnTo>
                <a:lnTo>
                  <a:pt x="314325" y="133350"/>
                </a:lnTo>
                <a:lnTo>
                  <a:pt x="2514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348859" y="3319335"/>
            <a:ext cx="2987675" cy="16141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400" spc="10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  <a:p>
            <a:pPr marL="87630">
              <a:lnSpc>
                <a:spcPct val="100000"/>
              </a:lnSpc>
              <a:spcBef>
                <a:spcPts val="140"/>
              </a:spcBef>
              <a:tabLst>
                <a:tab pos="1303020" algn="l"/>
                <a:tab pos="2518410" algn="l"/>
              </a:tabLst>
            </a:pPr>
            <a:r>
              <a:rPr sz="1400" spc="-20" dirty="0">
                <a:latin typeface="Calibri"/>
                <a:cs typeface="Calibri"/>
              </a:rPr>
              <a:t>2020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20" dirty="0">
                <a:latin typeface="Calibri"/>
                <a:cs typeface="Calibri"/>
              </a:rPr>
              <a:t>2023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20" dirty="0">
                <a:latin typeface="Calibri"/>
                <a:cs typeface="Calibri"/>
              </a:rPr>
              <a:t>2026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Calibri"/>
              <a:cs typeface="Calibri"/>
            </a:endParaRPr>
          </a:p>
          <a:p>
            <a:pPr marL="332105" marR="1076325">
              <a:lnSpc>
                <a:spcPts val="1430"/>
              </a:lnSpc>
            </a:pPr>
            <a:r>
              <a:rPr sz="1200" dirty="0">
                <a:latin typeface="Verdana"/>
                <a:cs typeface="Verdana"/>
              </a:rPr>
              <a:t>Рынок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беспилотных автомобилей***</a:t>
            </a:r>
            <a:endParaRPr sz="1200">
              <a:latin typeface="Verdana"/>
              <a:cs typeface="Verdana"/>
            </a:endParaRPr>
          </a:p>
          <a:p>
            <a:pPr marL="356235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Рынок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автомобильного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ПО*</a:t>
            </a:r>
            <a:endParaRPr sz="1200">
              <a:latin typeface="Verdana"/>
              <a:cs typeface="Verdana"/>
            </a:endParaRPr>
          </a:p>
          <a:p>
            <a:pPr marL="332105">
              <a:lnSpc>
                <a:spcPct val="100000"/>
              </a:lnSpc>
              <a:spcBef>
                <a:spcPts val="990"/>
              </a:spcBef>
            </a:pPr>
            <a:r>
              <a:rPr sz="1200" dirty="0">
                <a:latin typeface="Verdana"/>
                <a:cs typeface="Verdana"/>
              </a:rPr>
              <a:t>Автопарк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грузовых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а/м</a:t>
            </a:r>
            <a:r>
              <a:rPr sz="1200" spc="2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России**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0" y="5056187"/>
            <a:ext cx="9144000" cy="87630"/>
            <a:chOff x="0" y="5056187"/>
            <a:chExt cx="9144000" cy="87630"/>
          </a:xfrm>
        </p:grpSpPr>
        <p:sp>
          <p:nvSpPr>
            <p:cNvPr id="24" name="object 24"/>
            <p:cNvSpPr/>
            <p:nvPr/>
          </p:nvSpPr>
          <p:spPr>
            <a:xfrm>
              <a:off x="0" y="5062537"/>
              <a:ext cx="9144000" cy="81280"/>
            </a:xfrm>
            <a:custGeom>
              <a:avLst/>
              <a:gdLst/>
              <a:ahLst/>
              <a:cxnLst/>
              <a:rect l="l" t="t" r="r" b="b"/>
              <a:pathLst>
                <a:path w="9144000" h="81279">
                  <a:moveTo>
                    <a:pt x="9143999" y="0"/>
                  </a:moveTo>
                  <a:lnTo>
                    <a:pt x="0" y="0"/>
                  </a:lnTo>
                  <a:lnTo>
                    <a:pt x="0" y="80961"/>
                  </a:lnTo>
                  <a:lnTo>
                    <a:pt x="9143999" y="80961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0" y="5056187"/>
              <a:ext cx="9144000" cy="12700"/>
            </a:xfrm>
            <a:custGeom>
              <a:avLst/>
              <a:gdLst/>
              <a:ahLst/>
              <a:cxnLst/>
              <a:rect l="l" t="t" r="r" b="b"/>
              <a:pathLst>
                <a:path w="9144000" h="12700">
                  <a:moveTo>
                    <a:pt x="0" y="12700"/>
                  </a:moveTo>
                  <a:lnTo>
                    <a:pt x="9143999" y="12700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8720201" y="0"/>
            <a:ext cx="424180" cy="300355"/>
          </a:xfrm>
          <a:custGeom>
            <a:avLst/>
            <a:gdLst/>
            <a:ahLst/>
            <a:cxnLst/>
            <a:rect l="l" t="t" r="r" b="b"/>
            <a:pathLst>
              <a:path w="424179" h="300355">
                <a:moveTo>
                  <a:pt x="0" y="300100"/>
                </a:moveTo>
                <a:lnTo>
                  <a:pt x="423799" y="300100"/>
                </a:lnTo>
              </a:path>
              <a:path w="424179" h="300355">
                <a:moveTo>
                  <a:pt x="0" y="0"/>
                </a:moveTo>
                <a:lnTo>
                  <a:pt x="0" y="3001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866251" y="55816"/>
            <a:ext cx="15430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1400" b="1" spc="15" dirty="0">
                <a:latin typeface="Verdana"/>
                <a:cs typeface="Verdana"/>
              </a:rPr>
              <a:t>5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4464" y="4576445"/>
            <a:ext cx="4438650" cy="339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-10" dirty="0">
                <a:solidFill>
                  <a:srgbClr val="7E7E7E"/>
                </a:solidFill>
                <a:latin typeface="Calibri"/>
                <a:cs typeface="Calibri"/>
              </a:rPr>
              <a:t>*https://www.res</a:t>
            </a:r>
            <a:r>
              <a:rPr sz="650" spc="1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earchgate.n</a:t>
            </a:r>
            <a:r>
              <a:rPr sz="6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et/publication</a:t>
            </a:r>
            <a:r>
              <a:rPr sz="6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/370106607_Automotive_Software_M</a:t>
            </a:r>
            <a:r>
              <a:rPr sz="6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arket_Siz</a:t>
            </a:r>
            <a:r>
              <a:rPr sz="650" spc="1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e_Share_Gro</a:t>
            </a:r>
            <a:r>
              <a:rPr sz="650" spc="1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spc="-10" dirty="0">
                <a:solidFill>
                  <a:srgbClr val="7E7E7E"/>
                </a:solidFill>
                <a:latin typeface="Calibri"/>
                <a:cs typeface="Calibri"/>
              </a:rPr>
              <a:t>wth_Report_2023</a:t>
            </a:r>
            <a:endParaRPr sz="6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**</a:t>
            </a:r>
            <a:r>
              <a:rPr sz="650" spc="1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7E7E7E"/>
                </a:solidFill>
                <a:latin typeface="Calibri"/>
                <a:cs typeface="Calibri"/>
              </a:rPr>
              <a:t>https</a:t>
            </a:r>
            <a:r>
              <a:rPr sz="650" dirty="0">
                <a:solidFill>
                  <a:schemeClr val="tx1"/>
                </a:solidFill>
                <a:latin typeface="Calibri"/>
                <a:cs typeface="Calibri"/>
              </a:rPr>
              <a:t>://</a:t>
            </a:r>
            <a:r>
              <a:rPr sz="650" dirty="0">
                <a:solidFill>
                  <a:schemeClr val="tx1"/>
                </a:solidFill>
                <a:latin typeface="Calibri"/>
                <a:cs typeface="Calibri"/>
                <a:hlinkClick r:id="rId3"/>
              </a:rPr>
              <a:t>www.avtostat-</a:t>
            </a:r>
            <a:r>
              <a:rPr sz="650" spc="-10" dirty="0">
                <a:solidFill>
                  <a:schemeClr val="tx1"/>
                </a:solidFill>
                <a:latin typeface="Calibri"/>
                <a:cs typeface="Calibri"/>
                <a:hlinkClick r:id="rId3"/>
              </a:rPr>
              <a:t>info.com/News/11672</a:t>
            </a:r>
            <a:endParaRPr sz="65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650" spc="-10" dirty="0">
                <a:solidFill>
                  <a:schemeClr val="tx1"/>
                </a:solidFill>
                <a:latin typeface="Calibri"/>
                <a:cs typeface="Calibri"/>
              </a:rPr>
              <a:t>***https://</a:t>
            </a:r>
            <a:r>
              <a:rPr sz="650" spc="-10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www.cogniti</a:t>
            </a:r>
            <a:r>
              <a:rPr sz="650" spc="165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650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vemarketresearch.com/driverless-car-</a:t>
            </a:r>
            <a:r>
              <a:rPr sz="650" spc="285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650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market-repo</a:t>
            </a:r>
            <a:r>
              <a:rPr sz="650" spc="285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650" spc="-25" dirty="0">
                <a:solidFill>
                  <a:schemeClr val="tx1"/>
                </a:solidFill>
                <a:latin typeface="Calibri"/>
                <a:cs typeface="Calibri"/>
                <a:hlinkClick r:id="rId4"/>
              </a:rPr>
              <a:t>rt</a:t>
            </a:r>
            <a:endParaRPr sz="65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6225" y="0"/>
            <a:ext cx="5395976" cy="890524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596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000000"/>
                </a:solidFill>
              </a:rPr>
              <a:t>Рынок,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потребители</a:t>
            </a:r>
          </a:p>
        </p:txBody>
      </p:sp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9319" y="1152525"/>
            <a:ext cx="4606055" cy="29337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2915285" y="1384236"/>
            <a:ext cx="35242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25" dirty="0">
                <a:solidFill>
                  <a:srgbClr val="FFFFFF"/>
                </a:solidFill>
                <a:latin typeface="Verdana"/>
                <a:cs typeface="Verdana"/>
              </a:rPr>
              <a:t>TAM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44139" y="2110104"/>
            <a:ext cx="35242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25" dirty="0">
                <a:solidFill>
                  <a:srgbClr val="FFFFFF"/>
                </a:solidFill>
                <a:latin typeface="Verdana"/>
                <a:cs typeface="Verdana"/>
              </a:rPr>
              <a:t>SAM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30450" y="2890837"/>
            <a:ext cx="36195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25" dirty="0">
                <a:solidFill>
                  <a:srgbClr val="FFFFFF"/>
                </a:solidFill>
                <a:latin typeface="Verdana"/>
                <a:cs typeface="Verdana"/>
              </a:rPr>
              <a:t>SOM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84567" y="1324927"/>
            <a:ext cx="127127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₽</a:t>
            </a:r>
            <a:r>
              <a:rPr sz="155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122</a:t>
            </a:r>
            <a:r>
              <a:rPr sz="1550" spc="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Verdana"/>
                <a:cs typeface="Verdana"/>
              </a:rPr>
              <a:t>млрд.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84567" y="2060892"/>
            <a:ext cx="113601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₽</a:t>
            </a:r>
            <a:r>
              <a:rPr sz="155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13</a:t>
            </a:r>
            <a:r>
              <a:rPr sz="155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Verdana"/>
                <a:cs typeface="Verdana"/>
              </a:rPr>
              <a:t>млрд.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03960" y="2871787"/>
            <a:ext cx="7766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₽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млрд.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14016" y="3601973"/>
            <a:ext cx="1729105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₽</a:t>
            </a:r>
            <a:r>
              <a:rPr sz="155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3,5</a:t>
            </a:r>
            <a:r>
              <a:rPr sz="155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dirty="0">
                <a:solidFill>
                  <a:srgbClr val="FFFFFF"/>
                </a:solidFill>
                <a:latin typeface="Verdana"/>
                <a:cs typeface="Verdana"/>
              </a:rPr>
              <a:t>млрд.</a:t>
            </a:r>
            <a:r>
              <a:rPr sz="1550" spc="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Verdana"/>
                <a:cs typeface="Verdana"/>
              </a:rPr>
              <a:t>руб.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52412" y="662051"/>
            <a:ext cx="8640445" cy="12065"/>
          </a:xfrm>
          <a:custGeom>
            <a:avLst/>
            <a:gdLst/>
            <a:ahLst/>
            <a:cxnLst/>
            <a:rect l="l" t="t" r="r" b="b"/>
            <a:pathLst>
              <a:path w="8640445" h="12065">
                <a:moveTo>
                  <a:pt x="0" y="11811"/>
                </a:moveTo>
                <a:lnTo>
                  <a:pt x="8640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3314700" y="2038286"/>
            <a:ext cx="1186180" cy="433705"/>
            <a:chOff x="3314700" y="2038286"/>
            <a:chExt cx="1186180" cy="433705"/>
          </a:xfrm>
        </p:grpSpPr>
        <p:sp>
          <p:nvSpPr>
            <p:cNvPr id="41" name="object 41"/>
            <p:cNvSpPr/>
            <p:nvPr/>
          </p:nvSpPr>
          <p:spPr>
            <a:xfrm>
              <a:off x="3352800" y="2066924"/>
              <a:ext cx="1104900" cy="304800"/>
            </a:xfrm>
            <a:custGeom>
              <a:avLst/>
              <a:gdLst/>
              <a:ahLst/>
              <a:cxnLst/>
              <a:rect l="l" t="t" r="r" b="b"/>
              <a:pathLst>
                <a:path w="1104900" h="304800">
                  <a:moveTo>
                    <a:pt x="11049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1104900" y="304800"/>
                  </a:lnTo>
                  <a:lnTo>
                    <a:pt x="110490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4700" y="2038286"/>
              <a:ext cx="1185862" cy="433387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3434334" y="2103056"/>
            <a:ext cx="941069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dirty="0">
                <a:latin typeface="Verdana"/>
                <a:cs typeface="Verdana"/>
              </a:rPr>
              <a:t>2023</a:t>
            </a:r>
            <a:r>
              <a:rPr sz="1400" b="1" spc="-20" dirty="0">
                <a:latin typeface="Verdana"/>
                <a:cs typeface="Verdana"/>
              </a:rPr>
              <a:t> </a:t>
            </a:r>
            <a:r>
              <a:rPr sz="1400" b="1" spc="-25" dirty="0">
                <a:latin typeface="Verdana"/>
                <a:cs typeface="Verdana"/>
              </a:rPr>
              <a:t>год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007360" y="2686367"/>
            <a:ext cx="1867535" cy="5314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200"/>
              </a:spcBef>
            </a:pPr>
            <a:r>
              <a:rPr sz="1100" b="1" dirty="0">
                <a:latin typeface="Verdana"/>
                <a:cs typeface="Verdana"/>
              </a:rPr>
              <a:t>Прогнозы</a:t>
            </a:r>
            <a:r>
              <a:rPr sz="1100" b="1" spc="-30" dirty="0">
                <a:latin typeface="Verdana"/>
                <a:cs typeface="Verdana"/>
              </a:rPr>
              <a:t> </a:t>
            </a:r>
            <a:r>
              <a:rPr sz="1100" b="1" dirty="0">
                <a:latin typeface="Verdana"/>
                <a:cs typeface="Verdana"/>
              </a:rPr>
              <a:t>по</a:t>
            </a:r>
            <a:r>
              <a:rPr sz="1100" b="1" spc="-95" dirty="0">
                <a:latin typeface="Verdana"/>
                <a:cs typeface="Verdana"/>
              </a:rPr>
              <a:t> </a:t>
            </a:r>
            <a:r>
              <a:rPr sz="1100" b="1" spc="-25" dirty="0">
                <a:latin typeface="Verdana"/>
                <a:cs typeface="Verdana"/>
              </a:rPr>
              <a:t>развитию </a:t>
            </a:r>
            <a:r>
              <a:rPr sz="1100" b="1" dirty="0">
                <a:latin typeface="Verdana"/>
                <a:cs typeface="Verdana"/>
              </a:rPr>
              <a:t>рынка</a:t>
            </a:r>
            <a:r>
              <a:rPr sz="1100" b="1" spc="-35" dirty="0">
                <a:latin typeface="Verdana"/>
                <a:cs typeface="Verdana"/>
              </a:rPr>
              <a:t> </a:t>
            </a:r>
            <a:r>
              <a:rPr sz="1100" b="1" dirty="0">
                <a:latin typeface="Verdana"/>
                <a:cs typeface="Verdana"/>
              </a:rPr>
              <a:t>на</a:t>
            </a:r>
            <a:r>
              <a:rPr sz="1100" b="1" spc="-35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Verdana"/>
                <a:cs typeface="Verdana"/>
              </a:rPr>
              <a:t>период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1315"/>
              </a:lnSpc>
            </a:pPr>
            <a:r>
              <a:rPr sz="1100" b="1" spc="-10" dirty="0">
                <a:latin typeface="Verdana"/>
                <a:cs typeface="Verdana"/>
              </a:rPr>
              <a:t>развития</a:t>
            </a:r>
            <a:r>
              <a:rPr sz="1100" b="1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Verdana"/>
                <a:cs typeface="Verdana"/>
              </a:rPr>
              <a:t>проекта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14658"/>
            <a:ext cx="925727" cy="4535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309422"/>
              </p:ext>
            </p:extLst>
          </p:nvPr>
        </p:nvGraphicFramePr>
        <p:xfrm>
          <a:off x="381000" y="646232"/>
          <a:ext cx="8001000" cy="43714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9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0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59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25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146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/>
                        </a:rPr>
                        <a:t>Параметры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/>
                      </a:endParaRPr>
                    </a:p>
                  </a:txBody>
                  <a:tcPr marL="0" marR="0" marT="121920" marB="0">
                    <a:lnR w="57150">
                      <a:solidFill>
                        <a:srgbClr val="393939"/>
                      </a:solidFill>
                      <a:prstDash val="solid"/>
                    </a:lnR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SMARTWAY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1920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57150">
                      <a:solidFill>
                        <a:srgbClr val="393939"/>
                      </a:solidFill>
                      <a:prstDash val="solid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/>
                        </a:rPr>
                        <a:t>TuSimple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/>
                      </a:endParaRPr>
                    </a:p>
                  </a:txBody>
                  <a:tcPr marL="0" marR="0" marT="121920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/>
                        </a:rPr>
                        <a:t>Энерготрак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Verdana"/>
                      </a:endParaRPr>
                    </a:p>
                  </a:txBody>
                  <a:tcPr marL="0" marR="0" marT="121920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80"/>
                        </a:lnSpc>
                      </a:pPr>
                      <a:r>
                        <a:rPr sz="1200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/>
                        </a:rPr>
                        <a:t>PPC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Verdana"/>
                      </a:endParaRPr>
                    </a:p>
                    <a:p>
                      <a:pPr marL="635" algn="ctr">
                        <a:lnSpc>
                          <a:spcPts val="2220"/>
                        </a:lnSpc>
                      </a:pPr>
                      <a:r>
                        <a:rPr sz="12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/>
                        </a:rPr>
                        <a:t>(Mercedes)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ADADAD"/>
                      </a:solidFill>
                      <a:prstDash val="dot"/>
                    </a:lnL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466">
                <a:tc>
                  <a:txBody>
                    <a:bodyPr/>
                    <a:lstStyle/>
                    <a:p>
                      <a:pPr marL="179705">
                        <a:lnSpc>
                          <a:spcPts val="1989"/>
                        </a:lnSpc>
                      </a:pPr>
                      <a:r>
                        <a:rPr sz="1200" spc="10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Любой</a:t>
                      </a:r>
                      <a:r>
                        <a:rPr sz="1200" spc="-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тип</a:t>
                      </a:r>
                      <a:r>
                        <a:rPr sz="1200" spc="-9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9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силовой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  <a:p>
                      <a:pPr marL="179705">
                        <a:lnSpc>
                          <a:spcPts val="2220"/>
                        </a:lnSpc>
                      </a:pPr>
                      <a:r>
                        <a:rPr sz="1200" spc="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установки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0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149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9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Стоимость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00330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b="1" spc="-50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₽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2555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114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₽₽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2555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9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₽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114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₽₽₽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889">
                <a:tc>
                  <a:txBody>
                    <a:bodyPr/>
                    <a:lstStyle/>
                    <a:p>
                      <a:pPr marL="179705">
                        <a:lnSpc>
                          <a:spcPts val="1989"/>
                        </a:lnSpc>
                      </a:pPr>
                      <a:r>
                        <a:rPr sz="1200" spc="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Законодательные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  <a:p>
                      <a:pPr marL="179705">
                        <a:lnSpc>
                          <a:spcPts val="2220"/>
                        </a:lnSpc>
                      </a:pPr>
                      <a:r>
                        <a:rPr sz="1200" spc="4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ограничения</a:t>
                      </a:r>
                      <a:r>
                        <a:rPr sz="1200" spc="-229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в</a:t>
                      </a:r>
                      <a:r>
                        <a:rPr sz="1200" spc="-18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9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России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0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1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096">
                <a:tc>
                  <a:txBody>
                    <a:bodyPr/>
                    <a:lstStyle/>
                    <a:p>
                      <a:pPr marL="179705" marR="686435">
                        <a:lnSpc>
                          <a:spcPts val="2039"/>
                        </a:lnSpc>
                        <a:spcBef>
                          <a:spcPts val="140"/>
                        </a:spcBef>
                      </a:pPr>
                      <a:r>
                        <a:rPr sz="1200" spc="114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Экономия</a:t>
                      </a:r>
                      <a:r>
                        <a:rPr sz="1200" spc="-14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1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за</a:t>
                      </a:r>
                      <a:r>
                        <a:rPr sz="1200" spc="-14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счёт </a:t>
                      </a: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геопрофиля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7780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1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1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1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468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8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Экономия</a:t>
                      </a:r>
                      <a:r>
                        <a:rPr sz="1200" spc="-1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1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за</a:t>
                      </a:r>
                      <a:r>
                        <a:rPr sz="1200" spc="-1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счёт</a:t>
                      </a:r>
                      <a:r>
                        <a:rPr sz="1200" spc="-19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V2X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00330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899">
                <a:tc>
                  <a:txBody>
                    <a:bodyPr/>
                    <a:lstStyle/>
                    <a:p>
                      <a:pPr marL="179705" marR="410209">
                        <a:lnSpc>
                          <a:spcPts val="2039"/>
                        </a:lnSpc>
                        <a:spcBef>
                          <a:spcPts val="145"/>
                        </a:spcBef>
                      </a:pPr>
                      <a:r>
                        <a:rPr sz="1200" spc="10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Маршруты</a:t>
                      </a:r>
                      <a:r>
                        <a:rPr sz="1200" spc="-1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24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с</a:t>
                      </a:r>
                      <a:r>
                        <a:rPr sz="1200" spc="-1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 </a:t>
                      </a:r>
                      <a:r>
                        <a:rPr sz="1200" spc="4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учётом </a:t>
                      </a:r>
                      <a:r>
                        <a:rPr sz="1200" spc="9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пробок</a:t>
                      </a:r>
                      <a:endParaRPr sz="120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8415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Да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spc="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Нет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  <a:lnB w="12700">
                      <a:solidFill>
                        <a:srgbClr val="ADADAD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674">
                <a:tc>
                  <a:txBody>
                    <a:bodyPr/>
                    <a:lstStyle/>
                    <a:p>
                      <a:pPr marL="179705">
                        <a:lnSpc>
                          <a:spcPts val="1995"/>
                        </a:lnSpc>
                      </a:pPr>
                      <a:r>
                        <a:rPr sz="12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Энергоэффективность,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  <a:p>
                      <a:pPr marL="179705">
                        <a:lnSpc>
                          <a:spcPts val="2220"/>
                        </a:lnSpc>
                      </a:pPr>
                      <a:r>
                        <a:rPr sz="1200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%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0" marB="0"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b="1" spc="-150" dirty="0">
                          <a:solidFill>
                            <a:srgbClr val="FFFF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15</a:t>
                      </a:r>
                      <a:endParaRPr sz="1200" spc="-15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57150">
                      <a:solidFill>
                        <a:srgbClr val="393939"/>
                      </a:solidFill>
                      <a:prstDash val="solid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  <a:lnB w="57150">
                      <a:solidFill>
                        <a:srgbClr val="393939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8</a:t>
                      </a:r>
                    </a:p>
                  </a:txBody>
                  <a:tcPr marL="0" marR="0" marT="123825" marB="0">
                    <a:lnL w="57150">
                      <a:solidFill>
                        <a:srgbClr val="393939"/>
                      </a:solidFill>
                      <a:prstDash val="solid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10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ADADAD"/>
                      </a:solidFill>
                      <a:prstDash val="dot"/>
                    </a:lnL>
                    <a:lnR w="12700">
                      <a:solidFill>
                        <a:srgbClr val="ADADAD"/>
                      </a:solidFill>
                      <a:prstDash val="dot"/>
                    </a:lnR>
                    <a:lnT w="12700">
                      <a:solidFill>
                        <a:srgbClr val="ADADAD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200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ahoma"/>
                        </a:rPr>
                        <a:t>6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Tahoma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ADADAD"/>
                      </a:solidFill>
                      <a:prstDash val="dot"/>
                    </a:lnL>
                    <a:lnT w="12700">
                      <a:solidFill>
                        <a:srgbClr val="ADADAD"/>
                      </a:solidFill>
                      <a:prstDash val="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4" y="0"/>
            <a:ext cx="7260965" cy="6462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749" y="42040"/>
            <a:ext cx="1234303" cy="604759"/>
          </a:xfrm>
          <a:prstGeom prst="rect">
            <a:avLst/>
          </a:prstGeom>
        </p:spPr>
      </p:pic>
      <p:sp>
        <p:nvSpPr>
          <p:cNvPr id="6" name="object 26"/>
          <p:cNvSpPr/>
          <p:nvPr/>
        </p:nvSpPr>
        <p:spPr>
          <a:xfrm>
            <a:off x="8720201" y="0"/>
            <a:ext cx="424180" cy="300355"/>
          </a:xfrm>
          <a:custGeom>
            <a:avLst/>
            <a:gdLst/>
            <a:ahLst/>
            <a:cxnLst/>
            <a:rect l="l" t="t" r="r" b="b"/>
            <a:pathLst>
              <a:path w="424179" h="300355">
                <a:moveTo>
                  <a:pt x="0" y="300100"/>
                </a:moveTo>
                <a:lnTo>
                  <a:pt x="423799" y="300100"/>
                </a:lnTo>
              </a:path>
              <a:path w="424179" h="300355">
                <a:moveTo>
                  <a:pt x="0" y="0"/>
                </a:moveTo>
                <a:lnTo>
                  <a:pt x="0" y="3001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8787442" y="-24912"/>
            <a:ext cx="28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8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2924" y="1789878"/>
            <a:ext cx="138378" cy="1178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9989" y="3006109"/>
            <a:ext cx="128950" cy="2363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2939" y="2212962"/>
            <a:ext cx="5627" cy="31762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6374943" y="2506845"/>
            <a:ext cx="2082753" cy="83731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algn="ctr" defTabSz="685800" rtl="0">
              <a:spcBef>
                <a:spcPts val="94"/>
              </a:spcBef>
            </a:pPr>
            <a:r>
              <a:rPr lang="ru-RU" sz="1600" b="1" kern="1200" spc="60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1,5</a:t>
            </a:r>
            <a:r>
              <a:rPr sz="1600" b="1" kern="1200" spc="-90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sz="1600" b="1" kern="1200" spc="-19" dirty="0" err="1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мл</a:t>
            </a:r>
            <a:r>
              <a:rPr lang="ru-RU" sz="1600" b="1" kern="1200" spc="-19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д</a:t>
            </a:r>
            <a:r>
              <a:rPr sz="1600" b="1" kern="1200" spc="-105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600" b="1" kern="1200" spc="-11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руб</a:t>
            </a:r>
            <a:r>
              <a:rPr sz="2063" b="1" kern="1200" spc="-11" dirty="0">
                <a:solidFill>
                  <a:srgbClr val="215B86"/>
                </a:solidFill>
                <a:latin typeface="Trebuchet MS"/>
                <a:ea typeface="+mn-ea"/>
                <a:cs typeface="Trebuchet MS"/>
              </a:rPr>
              <a:t>.</a:t>
            </a:r>
            <a:endParaRPr sz="2063" kern="1200" dirty="0">
              <a:solidFill>
                <a:prstClr val="black"/>
              </a:solidFill>
              <a:latin typeface="Trebuchet MS"/>
              <a:ea typeface="+mn-ea"/>
              <a:cs typeface="Trebuchet MS"/>
            </a:endParaRPr>
          </a:p>
          <a:p>
            <a:pPr marL="35243" algn="ctr" defTabSz="685800" rtl="0">
              <a:spcBef>
                <a:spcPts val="15"/>
              </a:spcBef>
            </a:pPr>
            <a:r>
              <a:rPr lang="ru-RU" sz="1100" b="1" kern="1200" spc="-11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Экономия </a:t>
            </a:r>
            <a:r>
              <a:rPr sz="1100" b="1" kern="1200" spc="-11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«</a:t>
            </a:r>
            <a:r>
              <a:rPr sz="1100" b="1" kern="1200" spc="-11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Деловых</a:t>
            </a:r>
            <a:r>
              <a:rPr sz="1100" b="1" kern="1200" spc="-7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100" b="1" kern="1200" spc="-19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линий</a:t>
            </a:r>
            <a:r>
              <a:rPr sz="1100" b="1" kern="1200" spc="-1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»</a:t>
            </a:r>
            <a:r>
              <a:rPr lang="ru-RU" sz="1100" b="1" kern="1200" spc="-1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за первые 3 года </a:t>
            </a:r>
            <a:r>
              <a:rPr lang="ru-RU" sz="1100" b="1" kern="1200" spc="-19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экспуатации</a:t>
            </a:r>
            <a:r>
              <a:rPr lang="ru-RU" sz="1100" b="1" kern="1200" spc="-1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endParaRPr sz="1100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13851" y="1482739"/>
            <a:ext cx="2243845" cy="779381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37148" algn="ctr" defTabSz="685800" rtl="0">
              <a:spcBef>
                <a:spcPts val="98"/>
              </a:spcBef>
            </a:pPr>
            <a:r>
              <a:rPr lang="ru-RU" sz="1600" b="1" kern="1200" spc="-19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70</a:t>
            </a:r>
            <a:r>
              <a:rPr sz="1600" b="1" kern="1200" spc="-19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0</a:t>
            </a:r>
            <a:r>
              <a:rPr sz="1600" b="1" kern="1200" spc="-127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sz="1600" b="1" kern="1200" spc="-19" dirty="0" err="1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млн</a:t>
            </a:r>
            <a:r>
              <a:rPr sz="1600" b="1" kern="1200" spc="-34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600" b="1" kern="1200" spc="-15" dirty="0" err="1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руб</a:t>
            </a:r>
            <a:r>
              <a:rPr sz="1600" b="1" kern="1200" spc="-15" dirty="0">
                <a:solidFill>
                  <a:srgbClr val="215B86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.</a:t>
            </a:r>
            <a:endParaRPr lang="ru-RU" sz="1600" b="1" kern="1200" spc="-19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  <a:p>
            <a:pPr marL="37148" algn="ctr" defTabSz="685800" rtl="0">
              <a:spcBef>
                <a:spcPts val="98"/>
              </a:spcBef>
            </a:pPr>
            <a:r>
              <a:rPr lang="ru-RU" sz="1100" b="1" kern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В</a:t>
            </a:r>
            <a:r>
              <a:rPr sz="1100" b="1" kern="1200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ыручка</a:t>
            </a:r>
            <a:endParaRPr sz="1100" b="1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  <a:p>
            <a:pPr algn="ctr" defTabSz="685800" rtl="0">
              <a:spcBef>
                <a:spcPts val="15"/>
              </a:spcBef>
            </a:pPr>
            <a:r>
              <a:rPr sz="1100" b="1" kern="1200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«SMARTWAY» </a:t>
            </a:r>
            <a:r>
              <a:rPr lang="ru-RU" sz="1100" b="1" kern="1200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за продажу лицензии</a:t>
            </a:r>
            <a:endParaRPr sz="1100" b="1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664185" y="819789"/>
            <a:ext cx="7801727" cy="340158"/>
          </a:xfrm>
          <a:prstGeom prst="rect">
            <a:avLst/>
          </a:prstGeom>
        </p:spPr>
        <p:txBody>
          <a:bodyPr vert="horz" wrap="square" lIns="0" tIns="44768" rIns="0" bIns="0" rtlCol="0">
            <a:spAutoFit/>
          </a:bodyPr>
          <a:lstStyle/>
          <a:p>
            <a:pPr marL="9525" marR="3810">
              <a:lnSpc>
                <a:spcPts val="2258"/>
              </a:lnSpc>
              <a:spcBef>
                <a:spcPts val="353"/>
              </a:spcBef>
            </a:pPr>
            <a:r>
              <a:rPr sz="1400" spc="158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</a:t>
            </a:r>
            <a:r>
              <a:rPr sz="1400" spc="-143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400" spc="90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примере</a:t>
            </a:r>
            <a:r>
              <a:rPr sz="1400" spc="-98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400" spc="10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автопарка</a:t>
            </a:r>
            <a:r>
              <a:rPr sz="1400" spc="-23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400" spc="127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«Деловые</a:t>
            </a:r>
            <a:r>
              <a:rPr sz="1400" spc="-45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400" spc="83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линии» </a:t>
            </a:r>
            <a:r>
              <a:rPr sz="1400" spc="-611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400" spc="7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категории</a:t>
            </a:r>
            <a:r>
              <a:rPr sz="1400" spc="-83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400" spc="86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</a:t>
            </a:r>
            <a:r>
              <a:rPr sz="1400" spc="86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3</a:t>
            </a:r>
            <a:r>
              <a:rPr sz="1400" spc="-83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sz="1400" spc="-38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sz="1400" spc="-38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2</a:t>
            </a:r>
            <a:r>
              <a:rPr sz="1400" spc="-15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sz="1400" spc="13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000</a:t>
            </a:r>
            <a:r>
              <a:rPr sz="1400" spc="38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sz="1400" spc="8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шт.)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23076" y="3029742"/>
            <a:ext cx="3182541" cy="1093409"/>
          </a:xfrm>
          <a:prstGeom prst="rect">
            <a:avLst/>
          </a:prstGeom>
        </p:spPr>
        <p:txBody>
          <a:bodyPr vert="horz" wrap="square" lIns="0" tIns="87154" rIns="0" bIns="0" rtlCol="0">
            <a:spAutoFit/>
          </a:bodyPr>
          <a:lstStyle/>
          <a:p>
            <a:pPr marL="9525" algn="l" defTabSz="685800" rtl="0">
              <a:spcBef>
                <a:spcPts val="686"/>
              </a:spcBef>
            </a:pPr>
            <a:r>
              <a:rPr sz="1200" b="1" kern="1200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Условия расчёта:</a:t>
            </a:r>
            <a:endParaRPr sz="1200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  <a:p>
            <a:pPr marL="421481" marR="3810" indent="-171450" algn="l" defTabSz="6858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200" kern="1200" spc="34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Сохраняем</a:t>
            </a:r>
            <a:r>
              <a:rPr sz="1200" kern="1200" spc="-45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200" kern="1200" spc="8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зарплаты</a:t>
            </a:r>
            <a:r>
              <a:rPr sz="1200" kern="1200" spc="-101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200" kern="1200" spc="8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водителя</a:t>
            </a:r>
            <a:endParaRPr lang="ru-RU" sz="1200" kern="1200" spc="8" dirty="0">
              <a:solidFill>
                <a:srgbClr val="0D0D0D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  <a:p>
            <a:pPr marL="421481" marR="3810" indent="-171450" algn="l" defTabSz="6858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200" kern="1200" spc="15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Энергоэффективность</a:t>
            </a:r>
            <a:r>
              <a:rPr sz="1200" kern="1200" spc="-1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200" kern="1200" spc="26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10</a:t>
            </a:r>
            <a:r>
              <a:rPr sz="1200" kern="1200" spc="26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%</a:t>
            </a:r>
            <a:endParaRPr lang="ru-RU" sz="1200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  <a:p>
            <a:pPr marL="250031" marR="3810" algn="l" defTabSz="685800" rtl="0">
              <a:lnSpc>
                <a:spcPct val="150000"/>
              </a:lnSpc>
            </a:pPr>
            <a:r>
              <a:rPr lang="ru-RU" sz="1200" kern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   </a:t>
            </a:r>
            <a:r>
              <a:rPr sz="1200" kern="1200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(при</a:t>
            </a:r>
            <a:r>
              <a:rPr sz="1200" kern="1200" spc="-94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sz="1200" kern="1200" spc="30" dirty="0" err="1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теоретической</a:t>
            </a:r>
            <a:r>
              <a:rPr sz="1200" kern="1200" spc="-30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lang="ru-RU" sz="1200" kern="1200" spc="-4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20</a:t>
            </a:r>
            <a:r>
              <a:rPr sz="1200" kern="1200" spc="-49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%)</a:t>
            </a:r>
            <a:endParaRPr sz="1200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035302" y="2220706"/>
            <a:ext cx="1362551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l" defTabSz="685800" rtl="0">
              <a:spcBef>
                <a:spcPts val="75"/>
              </a:spcBef>
            </a:pPr>
            <a:r>
              <a:rPr b="1" kern="1200" spc="199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S</a:t>
            </a:r>
            <a:r>
              <a:rPr b="1" kern="1200" spc="229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M</a:t>
            </a:r>
            <a:r>
              <a:rPr b="1" kern="1200" spc="90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A</a:t>
            </a:r>
            <a:r>
              <a:rPr b="1" kern="1200" spc="79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R</a:t>
            </a:r>
            <a:r>
              <a:rPr b="1" kern="1200" spc="15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T</a:t>
            </a:r>
            <a:r>
              <a:rPr b="1" kern="1200" spc="315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W</a:t>
            </a:r>
            <a:r>
              <a:rPr b="1" kern="1200" spc="90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A</a:t>
            </a:r>
            <a:r>
              <a:rPr b="1" kern="1200" spc="83" dirty="0">
                <a:solidFill>
                  <a:srgbClr val="FFFFFF"/>
                </a:solidFill>
                <a:latin typeface="Trebuchet MS"/>
                <a:ea typeface="+mn-ea"/>
                <a:cs typeface="Trebuchet MS"/>
              </a:rPr>
              <a:t>Y</a:t>
            </a:r>
            <a:endParaRPr kern="1200" dirty="0">
              <a:solidFill>
                <a:prstClr val="black"/>
              </a:solidFill>
              <a:latin typeface="Trebuchet MS"/>
              <a:ea typeface="+mn-ea"/>
              <a:cs typeface="Trebuchet MS"/>
            </a:endParaRPr>
          </a:p>
        </p:txBody>
      </p:sp>
      <p:sp>
        <p:nvSpPr>
          <p:cNvPr id="58" name="object 12"/>
          <p:cNvSpPr txBox="1">
            <a:spLocks/>
          </p:cNvSpPr>
          <p:nvPr/>
        </p:nvSpPr>
        <p:spPr>
          <a:xfrm>
            <a:off x="43857" y="81571"/>
            <a:ext cx="592518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83845">
              <a:spcBef>
                <a:spcPts val="105"/>
              </a:spcBef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Бизнес-</a:t>
            </a:r>
            <a:r>
              <a:rPr lang="ru-RU" sz="3200" b="1" spc="-1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модель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object 39"/>
          <p:cNvSpPr/>
          <p:nvPr/>
        </p:nvSpPr>
        <p:spPr>
          <a:xfrm>
            <a:off x="252412" y="662051"/>
            <a:ext cx="8640445" cy="12065"/>
          </a:xfrm>
          <a:custGeom>
            <a:avLst/>
            <a:gdLst/>
            <a:ahLst/>
            <a:cxnLst/>
            <a:rect l="l" t="t" r="r" b="b"/>
            <a:pathLst>
              <a:path w="8640445" h="12065">
                <a:moveTo>
                  <a:pt x="0" y="11811"/>
                </a:moveTo>
                <a:lnTo>
                  <a:pt x="8640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185" y="116125"/>
            <a:ext cx="925727" cy="453569"/>
          </a:xfrm>
          <a:prstGeom prst="rect">
            <a:avLst/>
          </a:prstGeom>
        </p:spPr>
      </p:pic>
      <p:grpSp>
        <p:nvGrpSpPr>
          <p:cNvPr id="61" name="object 11"/>
          <p:cNvGrpSpPr/>
          <p:nvPr/>
        </p:nvGrpSpPr>
        <p:grpSpPr>
          <a:xfrm>
            <a:off x="777829" y="1532796"/>
            <a:ext cx="2463932" cy="1322986"/>
            <a:chOff x="1315470" y="2330486"/>
            <a:chExt cx="3418204" cy="1758950"/>
          </a:xfrm>
        </p:grpSpPr>
        <p:pic>
          <p:nvPicPr>
            <p:cNvPr id="6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1433" y="3493320"/>
              <a:ext cx="756447" cy="546286"/>
            </a:xfrm>
            <a:prstGeom prst="rect">
              <a:avLst/>
            </a:prstGeom>
          </p:spPr>
        </p:pic>
        <p:pic>
          <p:nvPicPr>
            <p:cNvPr id="6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9800" y="3609541"/>
              <a:ext cx="881751" cy="416235"/>
            </a:xfrm>
            <a:prstGeom prst="rect">
              <a:avLst/>
            </a:prstGeom>
          </p:spPr>
        </p:pic>
        <p:pic>
          <p:nvPicPr>
            <p:cNvPr id="6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6305" y="3606047"/>
              <a:ext cx="580346" cy="402096"/>
            </a:xfrm>
            <a:prstGeom prst="rect">
              <a:avLst/>
            </a:prstGeom>
          </p:spPr>
        </p:pic>
        <p:pic>
          <p:nvPicPr>
            <p:cNvPr id="6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5107" y="2543195"/>
              <a:ext cx="365611" cy="980125"/>
            </a:xfrm>
            <a:prstGeom prst="rect">
              <a:avLst/>
            </a:prstGeom>
          </p:spPr>
        </p:pic>
        <p:pic>
          <p:nvPicPr>
            <p:cNvPr id="6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24909" y="3115777"/>
              <a:ext cx="1182460" cy="973263"/>
            </a:xfrm>
            <a:prstGeom prst="rect">
              <a:avLst/>
            </a:prstGeom>
          </p:spPr>
        </p:pic>
        <p:pic>
          <p:nvPicPr>
            <p:cNvPr id="6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0536" y="2468122"/>
              <a:ext cx="569854" cy="937738"/>
            </a:xfrm>
            <a:prstGeom prst="rect">
              <a:avLst/>
            </a:prstGeom>
          </p:spPr>
        </p:pic>
        <p:pic>
          <p:nvPicPr>
            <p:cNvPr id="6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0079" y="2330486"/>
              <a:ext cx="741275" cy="179695"/>
            </a:xfrm>
            <a:prstGeom prst="rect">
              <a:avLst/>
            </a:prstGeom>
          </p:spPr>
        </p:pic>
        <p:pic>
          <p:nvPicPr>
            <p:cNvPr id="6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38551" y="2362441"/>
              <a:ext cx="629122" cy="136576"/>
            </a:xfrm>
            <a:prstGeom prst="rect">
              <a:avLst/>
            </a:prstGeom>
          </p:spPr>
        </p:pic>
        <p:pic>
          <p:nvPicPr>
            <p:cNvPr id="7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9840" y="2491606"/>
              <a:ext cx="36639" cy="30799"/>
            </a:xfrm>
            <a:prstGeom prst="rect">
              <a:avLst/>
            </a:prstGeom>
          </p:spPr>
        </p:pic>
        <p:pic>
          <p:nvPicPr>
            <p:cNvPr id="7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82709" y="4019578"/>
              <a:ext cx="146404" cy="18980"/>
            </a:xfrm>
            <a:prstGeom prst="rect">
              <a:avLst/>
            </a:prstGeom>
          </p:spPr>
        </p:pic>
        <p:pic>
          <p:nvPicPr>
            <p:cNvPr id="7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41552" y="2990750"/>
              <a:ext cx="266699" cy="618790"/>
            </a:xfrm>
            <a:prstGeom prst="rect">
              <a:avLst/>
            </a:prstGeom>
          </p:spPr>
        </p:pic>
        <p:pic>
          <p:nvPicPr>
            <p:cNvPr id="7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61364" y="2707491"/>
              <a:ext cx="52411" cy="89895"/>
            </a:xfrm>
            <a:prstGeom prst="rect">
              <a:avLst/>
            </a:prstGeom>
          </p:spPr>
        </p:pic>
        <p:pic>
          <p:nvPicPr>
            <p:cNvPr id="7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18585" y="3354492"/>
              <a:ext cx="676902" cy="671293"/>
            </a:xfrm>
            <a:prstGeom prst="rect">
              <a:avLst/>
            </a:prstGeom>
          </p:spPr>
        </p:pic>
        <p:pic>
          <p:nvPicPr>
            <p:cNvPr id="7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15470" y="2543676"/>
              <a:ext cx="341762" cy="988412"/>
            </a:xfrm>
            <a:prstGeom prst="rect">
              <a:avLst/>
            </a:prstGeom>
          </p:spPr>
        </p:pic>
        <p:pic>
          <p:nvPicPr>
            <p:cNvPr id="7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85921" y="2554841"/>
              <a:ext cx="554614" cy="257079"/>
            </a:xfrm>
            <a:prstGeom prst="rect">
              <a:avLst/>
            </a:prstGeom>
          </p:spPr>
        </p:pic>
        <p:pic>
          <p:nvPicPr>
            <p:cNvPr id="7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71889" y="2839351"/>
              <a:ext cx="116059" cy="807350"/>
            </a:xfrm>
            <a:prstGeom prst="rect">
              <a:avLst/>
            </a:prstGeom>
          </p:spPr>
        </p:pic>
        <p:pic>
          <p:nvPicPr>
            <p:cNvPr id="7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31196" y="2550606"/>
              <a:ext cx="530988" cy="566325"/>
            </a:xfrm>
            <a:prstGeom prst="rect">
              <a:avLst/>
            </a:prstGeom>
          </p:spPr>
        </p:pic>
        <p:pic>
          <p:nvPicPr>
            <p:cNvPr id="7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82495" y="2522406"/>
              <a:ext cx="207344" cy="316945"/>
            </a:xfrm>
            <a:prstGeom prst="rect">
              <a:avLst/>
            </a:prstGeom>
          </p:spPr>
        </p:pic>
        <p:pic>
          <p:nvPicPr>
            <p:cNvPr id="8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31996" y="2659656"/>
              <a:ext cx="178201" cy="736155"/>
            </a:xfrm>
            <a:prstGeom prst="rect">
              <a:avLst/>
            </a:prstGeom>
          </p:spPr>
        </p:pic>
        <p:pic>
          <p:nvPicPr>
            <p:cNvPr id="8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26884" y="2973714"/>
              <a:ext cx="65931" cy="496323"/>
            </a:xfrm>
            <a:prstGeom prst="rect">
              <a:avLst/>
            </a:prstGeom>
          </p:spPr>
        </p:pic>
        <p:pic>
          <p:nvPicPr>
            <p:cNvPr id="8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71889" y="3285751"/>
              <a:ext cx="133417" cy="380816"/>
            </a:xfrm>
            <a:prstGeom prst="rect">
              <a:avLst/>
            </a:prstGeom>
          </p:spPr>
        </p:pic>
        <p:pic>
          <p:nvPicPr>
            <p:cNvPr id="8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13969" y="2797676"/>
              <a:ext cx="141279" cy="517575"/>
            </a:xfrm>
            <a:prstGeom prst="rect">
              <a:avLst/>
            </a:prstGeom>
          </p:spPr>
        </p:pic>
        <p:pic>
          <p:nvPicPr>
            <p:cNvPr id="8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51779" y="3233489"/>
              <a:ext cx="104605" cy="463503"/>
            </a:xfrm>
            <a:prstGeom prst="rect">
              <a:avLst/>
            </a:prstGeom>
          </p:spPr>
        </p:pic>
        <p:pic>
          <p:nvPicPr>
            <p:cNvPr id="8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62184" y="2461288"/>
              <a:ext cx="848206" cy="529462"/>
            </a:xfrm>
            <a:prstGeom prst="rect">
              <a:avLst/>
            </a:prstGeom>
          </p:spPr>
        </p:pic>
        <p:pic>
          <p:nvPicPr>
            <p:cNvPr id="86" name="object 3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21096" y="2396224"/>
              <a:ext cx="417455" cy="242738"/>
            </a:xfrm>
            <a:prstGeom prst="rect">
              <a:avLst/>
            </a:prstGeom>
          </p:spPr>
        </p:pic>
        <p:pic>
          <p:nvPicPr>
            <p:cNvPr id="87" name="object 3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38473" y="2387754"/>
              <a:ext cx="894497" cy="242257"/>
            </a:xfrm>
            <a:prstGeom prst="rect">
              <a:avLst/>
            </a:prstGeom>
          </p:spPr>
        </p:pic>
        <p:pic>
          <p:nvPicPr>
            <p:cNvPr id="8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60851" y="2510182"/>
              <a:ext cx="149227" cy="164873"/>
            </a:xfrm>
            <a:prstGeom prst="rect">
              <a:avLst/>
            </a:prstGeom>
          </p:spPr>
        </p:pic>
        <p:pic>
          <p:nvPicPr>
            <p:cNvPr id="8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72098" y="2738387"/>
              <a:ext cx="137250" cy="505400"/>
            </a:xfrm>
            <a:prstGeom prst="rect">
              <a:avLst/>
            </a:prstGeom>
          </p:spPr>
        </p:pic>
        <p:sp>
          <p:nvSpPr>
            <p:cNvPr id="90" name="object 40"/>
            <p:cNvSpPr/>
            <p:nvPr/>
          </p:nvSpPr>
          <p:spPr>
            <a:xfrm>
              <a:off x="2486025" y="2886074"/>
              <a:ext cx="2247900" cy="581025"/>
            </a:xfrm>
            <a:custGeom>
              <a:avLst/>
              <a:gdLst/>
              <a:ahLst/>
              <a:cxnLst/>
              <a:rect l="l" t="t" r="r" b="b"/>
              <a:pathLst>
                <a:path w="2247900" h="581025">
                  <a:moveTo>
                    <a:pt x="2194814" y="0"/>
                  </a:moveTo>
                  <a:lnTo>
                    <a:pt x="52831" y="0"/>
                  </a:lnTo>
                  <a:lnTo>
                    <a:pt x="32257" y="3175"/>
                  </a:lnTo>
                  <a:lnTo>
                    <a:pt x="15493" y="11684"/>
                  </a:lnTo>
                  <a:lnTo>
                    <a:pt x="4191" y="24384"/>
                  </a:lnTo>
                  <a:lnTo>
                    <a:pt x="0" y="39877"/>
                  </a:lnTo>
                  <a:lnTo>
                    <a:pt x="0" y="541147"/>
                  </a:lnTo>
                  <a:lnTo>
                    <a:pt x="4191" y="556640"/>
                  </a:lnTo>
                  <a:lnTo>
                    <a:pt x="15493" y="569340"/>
                  </a:lnTo>
                  <a:lnTo>
                    <a:pt x="32257" y="577850"/>
                  </a:lnTo>
                  <a:lnTo>
                    <a:pt x="52831" y="581025"/>
                  </a:lnTo>
                  <a:lnTo>
                    <a:pt x="2194814" y="581025"/>
                  </a:lnTo>
                  <a:lnTo>
                    <a:pt x="2215388" y="577850"/>
                  </a:lnTo>
                  <a:lnTo>
                    <a:pt x="2232152" y="569340"/>
                  </a:lnTo>
                  <a:lnTo>
                    <a:pt x="2243454" y="556640"/>
                  </a:lnTo>
                  <a:lnTo>
                    <a:pt x="2247646" y="541147"/>
                  </a:lnTo>
                  <a:lnTo>
                    <a:pt x="2247646" y="39877"/>
                  </a:lnTo>
                  <a:lnTo>
                    <a:pt x="2243454" y="24384"/>
                  </a:lnTo>
                  <a:lnTo>
                    <a:pt x="2232152" y="11684"/>
                  </a:lnTo>
                  <a:lnTo>
                    <a:pt x="2215388" y="3175"/>
                  </a:lnTo>
                  <a:lnTo>
                    <a:pt x="2194814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1" name="object 54"/>
          <p:cNvGrpSpPr/>
          <p:nvPr/>
        </p:nvGrpSpPr>
        <p:grpSpPr>
          <a:xfrm>
            <a:off x="336796" y="1747668"/>
            <a:ext cx="979669" cy="703045"/>
            <a:chOff x="371475" y="2543175"/>
            <a:chExt cx="1719580" cy="1167130"/>
          </a:xfrm>
        </p:grpSpPr>
        <p:pic>
          <p:nvPicPr>
            <p:cNvPr id="92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71475" y="3524186"/>
              <a:ext cx="1719326" cy="185737"/>
            </a:xfrm>
            <a:prstGeom prst="rect">
              <a:avLst/>
            </a:prstGeom>
          </p:spPr>
        </p:pic>
        <p:pic>
          <p:nvPicPr>
            <p:cNvPr id="93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23875" y="2543175"/>
              <a:ext cx="1533525" cy="1143000"/>
            </a:xfrm>
            <a:prstGeom prst="rect">
              <a:avLst/>
            </a:prstGeom>
          </p:spPr>
        </p:pic>
      </p:grpSp>
      <p:pic>
        <p:nvPicPr>
          <p:cNvPr id="96" name="object 5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391464" y="1247842"/>
            <a:ext cx="2602749" cy="3152708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5562600" y="4842928"/>
            <a:ext cx="3917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Финансовая модель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67473" y="1975585"/>
            <a:ext cx="1844448" cy="38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SMARTWAY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22" name="Picture 2" descr="https://cdn.discordapp.com/attachments/1156311469584031866/1263568016738746438/qr.png?ex=669ab4eb&amp;is=6699636b&amp;hm=b37a535e56c48c615ffb86a468a1edc6dbd39832b0babf9b81f522e94a74c1d3&amp;=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68" y="3524039"/>
            <a:ext cx="1257209" cy="12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object 26"/>
          <p:cNvSpPr/>
          <p:nvPr/>
        </p:nvSpPr>
        <p:spPr>
          <a:xfrm>
            <a:off x="8681720" y="42554"/>
            <a:ext cx="424180" cy="300355"/>
          </a:xfrm>
          <a:custGeom>
            <a:avLst/>
            <a:gdLst/>
            <a:ahLst/>
            <a:cxnLst/>
            <a:rect l="l" t="t" r="r" b="b"/>
            <a:pathLst>
              <a:path w="424179" h="300355">
                <a:moveTo>
                  <a:pt x="0" y="300100"/>
                </a:moveTo>
                <a:lnTo>
                  <a:pt x="423799" y="300100"/>
                </a:lnTo>
              </a:path>
              <a:path w="424179" h="300355">
                <a:moveTo>
                  <a:pt x="0" y="0"/>
                </a:moveTo>
                <a:lnTo>
                  <a:pt x="0" y="3001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63000" y="-16165"/>
            <a:ext cx="42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39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8250"/>
            <a:ext cx="9144000" cy="95250"/>
          </a:xfrm>
          <a:custGeom>
            <a:avLst/>
            <a:gdLst/>
            <a:ahLst/>
            <a:cxnLst/>
            <a:rect l="l" t="t" r="r" b="b"/>
            <a:pathLst>
              <a:path w="9144000" h="95250">
                <a:moveTo>
                  <a:pt x="9144000" y="0"/>
                </a:moveTo>
                <a:lnTo>
                  <a:pt x="9144000" y="0"/>
                </a:lnTo>
                <a:lnTo>
                  <a:pt x="0" y="0"/>
                </a:lnTo>
                <a:lnTo>
                  <a:pt x="0" y="95250"/>
                </a:lnTo>
                <a:lnTo>
                  <a:pt x="9144000" y="95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3950" y="152400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400050" h="285750">
                <a:moveTo>
                  <a:pt x="400050" y="0"/>
                </a:moveTo>
                <a:lnTo>
                  <a:pt x="80009" y="0"/>
                </a:lnTo>
                <a:lnTo>
                  <a:pt x="0" y="142875"/>
                </a:lnTo>
                <a:lnTo>
                  <a:pt x="80009" y="285750"/>
                </a:lnTo>
                <a:lnTo>
                  <a:pt x="400050" y="285750"/>
                </a:lnTo>
                <a:lnTo>
                  <a:pt x="40005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581275"/>
            <a:ext cx="3324225" cy="25146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-6350" y="-6350"/>
            <a:ext cx="9152255" cy="5149850"/>
            <a:chOff x="-6350" y="-6350"/>
            <a:chExt cx="9152255" cy="51498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0" y="0"/>
              <a:ext cx="4571999" cy="26003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75" y="0"/>
              <a:ext cx="4114800" cy="2514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971799" cy="25812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43625" y="2571749"/>
              <a:ext cx="3000374" cy="25717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81325" y="2533650"/>
              <a:ext cx="3181350" cy="25622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0"/>
              <a:ext cx="9139555" cy="5100955"/>
            </a:xfrm>
            <a:custGeom>
              <a:avLst/>
              <a:gdLst/>
              <a:ahLst/>
              <a:cxnLst/>
              <a:rect l="l" t="t" r="r" b="b"/>
              <a:pathLst>
                <a:path w="9139555" h="5100955">
                  <a:moveTo>
                    <a:pt x="0" y="5100637"/>
                  </a:moveTo>
                  <a:lnTo>
                    <a:pt x="9139237" y="5100637"/>
                  </a:lnTo>
                  <a:lnTo>
                    <a:pt x="9139237" y="0"/>
                  </a:lnTo>
                  <a:lnTo>
                    <a:pt x="0" y="0"/>
                  </a:lnTo>
                  <a:lnTo>
                    <a:pt x="0" y="5100637"/>
                  </a:lnTo>
                  <a:close/>
                </a:path>
              </a:pathLst>
            </a:custGeom>
            <a:solidFill>
              <a:srgbClr val="000000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9139555" cy="5100955"/>
            </a:xfrm>
            <a:custGeom>
              <a:avLst/>
              <a:gdLst/>
              <a:ahLst/>
              <a:cxnLst/>
              <a:rect l="l" t="t" r="r" b="b"/>
              <a:pathLst>
                <a:path w="9139555" h="5100955">
                  <a:moveTo>
                    <a:pt x="0" y="5100637"/>
                  </a:moveTo>
                  <a:lnTo>
                    <a:pt x="9139237" y="5100637"/>
                  </a:lnTo>
                  <a:lnTo>
                    <a:pt x="913923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2338451" cy="9286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6425" y="0"/>
              <a:ext cx="2728976" cy="89052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58445" y="30829"/>
            <a:ext cx="592518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Планы</a:t>
            </a:r>
            <a:r>
              <a:rPr sz="3600" spc="-190" dirty="0"/>
              <a:t> </a:t>
            </a:r>
            <a:r>
              <a:rPr spc="-10" dirty="0"/>
              <a:t>развития</a:t>
            </a:r>
            <a:endParaRPr sz="3600" dirty="0"/>
          </a:p>
        </p:txBody>
      </p:sp>
      <p:sp>
        <p:nvSpPr>
          <p:cNvPr id="16" name="object 16"/>
          <p:cNvSpPr/>
          <p:nvPr/>
        </p:nvSpPr>
        <p:spPr>
          <a:xfrm>
            <a:off x="1266825" y="1209675"/>
            <a:ext cx="1824355" cy="76200"/>
          </a:xfrm>
          <a:custGeom>
            <a:avLst/>
            <a:gdLst/>
            <a:ahLst/>
            <a:cxnLst/>
            <a:rect l="l" t="t" r="r" b="b"/>
            <a:pathLst>
              <a:path w="1824355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100" y="76200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4282" y="47625"/>
                </a:lnTo>
                <a:lnTo>
                  <a:pt x="32893" y="47625"/>
                </a:lnTo>
                <a:lnTo>
                  <a:pt x="28575" y="43307"/>
                </a:lnTo>
                <a:lnTo>
                  <a:pt x="28575" y="32892"/>
                </a:lnTo>
                <a:lnTo>
                  <a:pt x="32893" y="28575"/>
                </a:lnTo>
                <a:lnTo>
                  <a:pt x="74282" y="28575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1824355" h="76200">
                <a:moveTo>
                  <a:pt x="1747774" y="0"/>
                </a:moveTo>
                <a:lnTo>
                  <a:pt x="1747774" y="76200"/>
                </a:lnTo>
                <a:lnTo>
                  <a:pt x="1804924" y="47625"/>
                </a:lnTo>
                <a:lnTo>
                  <a:pt x="1765681" y="47625"/>
                </a:lnTo>
                <a:lnTo>
                  <a:pt x="1769999" y="43307"/>
                </a:lnTo>
                <a:lnTo>
                  <a:pt x="1769999" y="32892"/>
                </a:lnTo>
                <a:lnTo>
                  <a:pt x="1765681" y="28575"/>
                </a:lnTo>
                <a:lnTo>
                  <a:pt x="1804924" y="28575"/>
                </a:lnTo>
                <a:lnTo>
                  <a:pt x="1747774" y="0"/>
                </a:lnTo>
                <a:close/>
              </a:path>
              <a:path w="1824355" h="76200">
                <a:moveTo>
                  <a:pt x="74282" y="28575"/>
                </a:moveTo>
                <a:lnTo>
                  <a:pt x="32893" y="28575"/>
                </a:lnTo>
                <a:lnTo>
                  <a:pt x="28575" y="32892"/>
                </a:lnTo>
                <a:lnTo>
                  <a:pt x="28575" y="43307"/>
                </a:lnTo>
                <a:lnTo>
                  <a:pt x="32893" y="47625"/>
                </a:lnTo>
                <a:lnTo>
                  <a:pt x="74282" y="47625"/>
                </a:lnTo>
                <a:lnTo>
                  <a:pt x="76200" y="38100"/>
                </a:lnTo>
                <a:lnTo>
                  <a:pt x="74282" y="28575"/>
                </a:lnTo>
                <a:close/>
              </a:path>
              <a:path w="1824355" h="76200">
                <a:moveTo>
                  <a:pt x="1747774" y="28575"/>
                </a:moveTo>
                <a:lnTo>
                  <a:pt x="74282" y="28575"/>
                </a:lnTo>
                <a:lnTo>
                  <a:pt x="76200" y="38100"/>
                </a:lnTo>
                <a:lnTo>
                  <a:pt x="74282" y="47625"/>
                </a:lnTo>
                <a:lnTo>
                  <a:pt x="1747774" y="47625"/>
                </a:lnTo>
                <a:lnTo>
                  <a:pt x="1747774" y="28575"/>
                </a:lnTo>
                <a:close/>
              </a:path>
              <a:path w="1824355" h="76200">
                <a:moveTo>
                  <a:pt x="1804924" y="28575"/>
                </a:moveTo>
                <a:lnTo>
                  <a:pt x="1765681" y="28575"/>
                </a:lnTo>
                <a:lnTo>
                  <a:pt x="1769999" y="32892"/>
                </a:lnTo>
                <a:lnTo>
                  <a:pt x="1769999" y="43307"/>
                </a:lnTo>
                <a:lnTo>
                  <a:pt x="1765681" y="47625"/>
                </a:lnTo>
                <a:lnTo>
                  <a:pt x="1804924" y="47625"/>
                </a:lnTo>
                <a:lnTo>
                  <a:pt x="1823974" y="38100"/>
                </a:lnTo>
                <a:lnTo>
                  <a:pt x="1804924" y="285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7677" y="840707"/>
            <a:ext cx="2281555" cy="1389483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1367790" algn="ctr">
              <a:lnSpc>
                <a:spcPct val="100000"/>
              </a:lnSpc>
              <a:spcBef>
                <a:spcPts val="710"/>
              </a:spcBef>
            </a:pP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2023</a:t>
            </a:r>
            <a:endParaRPr sz="2000" dirty="0">
              <a:latin typeface="Verdana"/>
              <a:cs typeface="Verdana"/>
            </a:endParaRPr>
          </a:p>
          <a:p>
            <a:pPr marR="1367790" algn="ctr">
              <a:lnSpc>
                <a:spcPct val="100000"/>
              </a:lnSpc>
              <a:spcBef>
                <a:spcPts val="355"/>
              </a:spcBef>
            </a:pPr>
            <a:r>
              <a:rPr lang="ru-RU" sz="1200" spc="-20" dirty="0">
                <a:solidFill>
                  <a:srgbClr val="FFFFFF"/>
                </a:solidFill>
                <a:latin typeface="Verdana"/>
                <a:cs typeface="Verdana"/>
              </a:rPr>
              <a:t>Август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b="1" spc="-20" dirty="0">
                <a:solidFill>
                  <a:srgbClr val="FFFFFF"/>
                </a:solidFill>
                <a:latin typeface="Verdana"/>
                <a:cs typeface="Verdana"/>
              </a:rPr>
              <a:t>Идея</a:t>
            </a:r>
            <a:endParaRPr sz="1400" dirty="0">
              <a:latin typeface="Verdana"/>
              <a:cs typeface="Verdana"/>
            </a:endParaRPr>
          </a:p>
          <a:p>
            <a:pPr marL="12700" marR="5080">
              <a:lnSpc>
                <a:spcPct val="101299"/>
              </a:lnSpc>
              <a:spcBef>
                <a:spcPts val="85"/>
              </a:spcBef>
            </a:pPr>
            <a:r>
              <a:rPr lang="ru-RU" sz="1050" spc="-20" dirty="0">
                <a:solidFill>
                  <a:srgbClr val="FFFFFF"/>
                </a:solidFill>
                <a:latin typeface="Verdana"/>
                <a:cs typeface="Verdana"/>
              </a:rPr>
              <a:t>Призёры </a:t>
            </a:r>
            <a:r>
              <a:rPr lang="en-US" sz="1050" spc="-20" dirty="0">
                <a:solidFill>
                  <a:srgbClr val="FFFFFF"/>
                </a:solidFill>
                <a:latin typeface="Verdana"/>
                <a:cs typeface="Verdana"/>
              </a:rPr>
              <a:t>“</a:t>
            </a:r>
            <a:r>
              <a:rPr lang="ru-RU" sz="1050" spc="-20" dirty="0">
                <a:solidFill>
                  <a:srgbClr val="FFFFFF"/>
                </a:solidFill>
                <a:latin typeface="Verdana"/>
                <a:cs typeface="Verdana"/>
              </a:rPr>
              <a:t>Новатор Москвы</a:t>
            </a:r>
            <a:r>
              <a:rPr lang="en-US" sz="1050" spc="-20" dirty="0">
                <a:solidFill>
                  <a:srgbClr val="FFFFFF"/>
                </a:solidFill>
                <a:latin typeface="Verdana"/>
                <a:cs typeface="Verdana"/>
              </a:rPr>
              <a:t>”</a:t>
            </a:r>
            <a:r>
              <a:rPr sz="1050" spc="-20" dirty="0">
                <a:solidFill>
                  <a:srgbClr val="FFFFFF"/>
                </a:solidFill>
                <a:latin typeface="Verdana"/>
                <a:cs typeface="Verdana"/>
              </a:rPr>
              <a:t>,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участие</a:t>
            </a:r>
            <a:r>
              <a:rPr sz="105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5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научных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конференциях.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71925" y="1209674"/>
            <a:ext cx="4510405" cy="2045335"/>
          </a:xfrm>
          <a:custGeom>
            <a:avLst/>
            <a:gdLst/>
            <a:ahLst/>
            <a:cxnLst/>
            <a:rect l="l" t="t" r="r" b="b"/>
            <a:pathLst>
              <a:path w="4510405" h="2045335">
                <a:moveTo>
                  <a:pt x="1823974" y="38100"/>
                </a:moveTo>
                <a:lnTo>
                  <a:pt x="1804924" y="28575"/>
                </a:lnTo>
                <a:lnTo>
                  <a:pt x="1747774" y="0"/>
                </a:lnTo>
                <a:lnTo>
                  <a:pt x="1747774" y="28575"/>
                </a:lnTo>
                <a:lnTo>
                  <a:pt x="74282" y="28575"/>
                </a:lnTo>
                <a:lnTo>
                  <a:pt x="73202" y="23253"/>
                </a:lnTo>
                <a:lnTo>
                  <a:pt x="65049" y="11150"/>
                </a:lnTo>
                <a:lnTo>
                  <a:pt x="52946" y="2997"/>
                </a:lnTo>
                <a:lnTo>
                  <a:pt x="38100" y="0"/>
                </a:lnTo>
                <a:lnTo>
                  <a:pt x="23241" y="2997"/>
                </a:lnTo>
                <a:lnTo>
                  <a:pt x="11137" y="11150"/>
                </a:lnTo>
                <a:lnTo>
                  <a:pt x="2984" y="23253"/>
                </a:lnTo>
                <a:lnTo>
                  <a:pt x="0" y="38100"/>
                </a:lnTo>
                <a:lnTo>
                  <a:pt x="2984" y="52959"/>
                </a:lnTo>
                <a:lnTo>
                  <a:pt x="11137" y="65062"/>
                </a:lnTo>
                <a:lnTo>
                  <a:pt x="23241" y="73215"/>
                </a:lnTo>
                <a:lnTo>
                  <a:pt x="38100" y="76200"/>
                </a:lnTo>
                <a:lnTo>
                  <a:pt x="52946" y="73215"/>
                </a:lnTo>
                <a:lnTo>
                  <a:pt x="65049" y="65062"/>
                </a:lnTo>
                <a:lnTo>
                  <a:pt x="73202" y="52959"/>
                </a:lnTo>
                <a:lnTo>
                  <a:pt x="74282" y="47625"/>
                </a:lnTo>
                <a:lnTo>
                  <a:pt x="1747774" y="47625"/>
                </a:lnTo>
                <a:lnTo>
                  <a:pt x="1747774" y="76200"/>
                </a:lnTo>
                <a:lnTo>
                  <a:pt x="1804924" y="47625"/>
                </a:lnTo>
                <a:lnTo>
                  <a:pt x="1823974" y="38100"/>
                </a:lnTo>
                <a:close/>
              </a:path>
              <a:path w="4510405" h="2045335">
                <a:moveTo>
                  <a:pt x="4510024" y="32893"/>
                </a:moveTo>
                <a:lnTo>
                  <a:pt x="4508246" y="31115"/>
                </a:lnTo>
                <a:lnTo>
                  <a:pt x="4508246" y="28575"/>
                </a:lnTo>
                <a:lnTo>
                  <a:pt x="4505706" y="28575"/>
                </a:lnTo>
                <a:lnTo>
                  <a:pt x="4489196" y="28575"/>
                </a:lnTo>
                <a:lnTo>
                  <a:pt x="2750807" y="28575"/>
                </a:lnTo>
                <a:lnTo>
                  <a:pt x="2749727" y="23253"/>
                </a:lnTo>
                <a:lnTo>
                  <a:pt x="2741574" y="11150"/>
                </a:lnTo>
                <a:lnTo>
                  <a:pt x="2729471" y="2997"/>
                </a:lnTo>
                <a:lnTo>
                  <a:pt x="2714625" y="0"/>
                </a:lnTo>
                <a:lnTo>
                  <a:pt x="2699766" y="2997"/>
                </a:lnTo>
                <a:lnTo>
                  <a:pt x="2687663" y="11150"/>
                </a:lnTo>
                <a:lnTo>
                  <a:pt x="2679509" y="23253"/>
                </a:lnTo>
                <a:lnTo>
                  <a:pt x="2676525" y="38100"/>
                </a:lnTo>
                <a:lnTo>
                  <a:pt x="2679509" y="52959"/>
                </a:lnTo>
                <a:lnTo>
                  <a:pt x="2687663" y="65062"/>
                </a:lnTo>
                <a:lnTo>
                  <a:pt x="2699766" y="73215"/>
                </a:lnTo>
                <a:lnTo>
                  <a:pt x="2714625" y="76200"/>
                </a:lnTo>
                <a:lnTo>
                  <a:pt x="2729471" y="73215"/>
                </a:lnTo>
                <a:lnTo>
                  <a:pt x="2741574" y="65062"/>
                </a:lnTo>
                <a:lnTo>
                  <a:pt x="2749727" y="52959"/>
                </a:lnTo>
                <a:lnTo>
                  <a:pt x="2750807" y="47625"/>
                </a:lnTo>
                <a:lnTo>
                  <a:pt x="4489196" y="47625"/>
                </a:lnTo>
                <a:lnTo>
                  <a:pt x="4489196" y="1997468"/>
                </a:lnTo>
                <a:lnTo>
                  <a:pt x="2684970" y="1998599"/>
                </a:lnTo>
                <a:lnTo>
                  <a:pt x="2682367" y="1969135"/>
                </a:lnTo>
                <a:lnTo>
                  <a:pt x="2609850" y="2013839"/>
                </a:lnTo>
                <a:lnTo>
                  <a:pt x="2689098" y="2044954"/>
                </a:lnTo>
                <a:lnTo>
                  <a:pt x="2686672" y="2017649"/>
                </a:lnTo>
                <a:lnTo>
                  <a:pt x="4508246" y="2016506"/>
                </a:lnTo>
                <a:lnTo>
                  <a:pt x="4508246" y="2006993"/>
                </a:lnTo>
                <a:lnTo>
                  <a:pt x="4508246" y="1997456"/>
                </a:lnTo>
                <a:lnTo>
                  <a:pt x="4508246" y="45085"/>
                </a:lnTo>
                <a:lnTo>
                  <a:pt x="4510024" y="43307"/>
                </a:lnTo>
                <a:lnTo>
                  <a:pt x="4510024" y="328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834639" y="819774"/>
            <a:ext cx="2604135" cy="1821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R="1285240" algn="ctr">
              <a:lnSpc>
                <a:spcPct val="100000"/>
              </a:lnSpc>
              <a:spcBef>
                <a:spcPts val="720"/>
              </a:spcBef>
            </a:pP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2000" dirty="0">
              <a:latin typeface="Verdana"/>
              <a:cs typeface="Verdana"/>
            </a:endParaRPr>
          </a:p>
          <a:p>
            <a:pPr marR="1285240" algn="ctr">
              <a:lnSpc>
                <a:spcPct val="100000"/>
              </a:lnSpc>
              <a:spcBef>
                <a:spcPts val="355"/>
              </a:spcBef>
            </a:pP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Июнь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400" b="1" spc="-10" dirty="0">
                <a:solidFill>
                  <a:srgbClr val="FFFFFF"/>
                </a:solidFill>
                <a:latin typeface="Verdana"/>
                <a:cs typeface="Verdana"/>
              </a:rPr>
              <a:t>Виртуальные</a:t>
            </a:r>
            <a:r>
              <a:rPr sz="140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Verdana"/>
                <a:cs typeface="Verdana"/>
              </a:rPr>
              <a:t>испытания</a:t>
            </a:r>
            <a:endParaRPr sz="1400" dirty="0">
              <a:latin typeface="Verdana"/>
              <a:cs typeface="Verdana"/>
            </a:endParaRPr>
          </a:p>
          <a:p>
            <a:pPr marL="43180" marR="627380">
              <a:lnSpc>
                <a:spcPct val="101400"/>
              </a:lnSpc>
              <a:spcBef>
                <a:spcPts val="400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Тестирование</a:t>
            </a:r>
            <a:r>
              <a:rPr sz="105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системы</a:t>
            </a:r>
            <a:r>
              <a:rPr sz="105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Verdana"/>
                <a:cs typeface="Verdana"/>
              </a:rPr>
              <a:t>на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виртуальной</a:t>
            </a:r>
            <a:r>
              <a:rPr sz="105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копии</a:t>
            </a:r>
            <a:r>
              <a:rPr sz="105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участка </a:t>
            </a:r>
            <a:r>
              <a:rPr sz="1050" dirty="0" err="1">
                <a:solidFill>
                  <a:srgbClr val="FFFFFF"/>
                </a:solidFill>
                <a:latin typeface="Verdana"/>
                <a:cs typeface="Verdana"/>
              </a:rPr>
              <a:t>Ленинградского</a:t>
            </a:r>
            <a:r>
              <a:rPr sz="10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20" dirty="0" err="1">
                <a:solidFill>
                  <a:srgbClr val="FFFFFF"/>
                </a:solidFill>
                <a:latin typeface="Verdana"/>
                <a:cs typeface="Verdana"/>
              </a:rPr>
              <a:t>шоссе</a:t>
            </a:r>
          </a:p>
          <a:p>
            <a:pPr marL="43180" marR="627380">
              <a:lnSpc>
                <a:spcPct val="101400"/>
              </a:lnSpc>
              <a:spcBef>
                <a:spcPts val="400"/>
              </a:spcBef>
            </a:pPr>
            <a:r>
              <a:rPr lang="ru-RU" sz="1000" b="1" spc="-20" dirty="0">
                <a:solidFill>
                  <a:srgbClr val="FFC000"/>
                </a:solidFill>
                <a:latin typeface="Verdana"/>
                <a:cs typeface="Verdana"/>
              </a:rPr>
              <a:t>Участие в акселераторе «АРХИПЕЛАГ»</a:t>
            </a:r>
            <a:endParaRPr sz="1000" b="1" dirty="0">
              <a:solidFill>
                <a:srgbClr val="FFC000"/>
              </a:solidFill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66825" y="3190875"/>
            <a:ext cx="4529455" cy="76200"/>
          </a:xfrm>
          <a:custGeom>
            <a:avLst/>
            <a:gdLst/>
            <a:ahLst/>
            <a:cxnLst/>
            <a:rect l="l" t="t" r="r" b="b"/>
            <a:pathLst>
              <a:path w="4529455" h="76200">
                <a:moveTo>
                  <a:pt x="1823974" y="38100"/>
                </a:moveTo>
                <a:lnTo>
                  <a:pt x="1800656" y="2997"/>
                </a:lnTo>
                <a:lnTo>
                  <a:pt x="1785874" y="0"/>
                </a:lnTo>
                <a:lnTo>
                  <a:pt x="1771015" y="2997"/>
                </a:lnTo>
                <a:lnTo>
                  <a:pt x="1758911" y="11150"/>
                </a:lnTo>
                <a:lnTo>
                  <a:pt x="1750758" y="23253"/>
                </a:lnTo>
                <a:lnTo>
                  <a:pt x="1749679" y="28575"/>
                </a:lnTo>
                <a:lnTo>
                  <a:pt x="76200" y="28575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7625"/>
                </a:lnTo>
                <a:lnTo>
                  <a:pt x="1749679" y="47625"/>
                </a:lnTo>
                <a:lnTo>
                  <a:pt x="1750758" y="52959"/>
                </a:lnTo>
                <a:lnTo>
                  <a:pt x="1758911" y="65062"/>
                </a:lnTo>
                <a:lnTo>
                  <a:pt x="1771015" y="73215"/>
                </a:lnTo>
                <a:lnTo>
                  <a:pt x="1785874" y="76200"/>
                </a:lnTo>
                <a:lnTo>
                  <a:pt x="1800656" y="73215"/>
                </a:lnTo>
                <a:lnTo>
                  <a:pt x="1812772" y="65062"/>
                </a:lnTo>
                <a:lnTo>
                  <a:pt x="1820964" y="52959"/>
                </a:lnTo>
                <a:lnTo>
                  <a:pt x="1822043" y="47625"/>
                </a:lnTo>
                <a:lnTo>
                  <a:pt x="1823974" y="38100"/>
                </a:lnTo>
                <a:close/>
              </a:path>
              <a:path w="4529455" h="76200">
                <a:moveTo>
                  <a:pt x="4529074" y="38100"/>
                </a:moveTo>
                <a:lnTo>
                  <a:pt x="4505757" y="2997"/>
                </a:lnTo>
                <a:lnTo>
                  <a:pt x="4490974" y="0"/>
                </a:lnTo>
                <a:lnTo>
                  <a:pt x="4476115" y="2997"/>
                </a:lnTo>
                <a:lnTo>
                  <a:pt x="4464012" y="11150"/>
                </a:lnTo>
                <a:lnTo>
                  <a:pt x="4455858" y="23253"/>
                </a:lnTo>
                <a:lnTo>
                  <a:pt x="4454779" y="28575"/>
                </a:lnTo>
                <a:lnTo>
                  <a:pt x="2781300" y="28575"/>
                </a:lnTo>
                <a:lnTo>
                  <a:pt x="2781300" y="0"/>
                </a:lnTo>
                <a:lnTo>
                  <a:pt x="2705100" y="38100"/>
                </a:lnTo>
                <a:lnTo>
                  <a:pt x="2781300" y="76200"/>
                </a:lnTo>
                <a:lnTo>
                  <a:pt x="2781300" y="47625"/>
                </a:lnTo>
                <a:lnTo>
                  <a:pt x="4454779" y="47625"/>
                </a:lnTo>
                <a:lnTo>
                  <a:pt x="4455858" y="52959"/>
                </a:lnTo>
                <a:lnTo>
                  <a:pt x="4464012" y="65062"/>
                </a:lnTo>
                <a:lnTo>
                  <a:pt x="4476115" y="73215"/>
                </a:lnTo>
                <a:lnTo>
                  <a:pt x="4490974" y="76200"/>
                </a:lnTo>
                <a:lnTo>
                  <a:pt x="4505757" y="73215"/>
                </a:lnTo>
                <a:lnTo>
                  <a:pt x="4517872" y="65062"/>
                </a:lnTo>
                <a:lnTo>
                  <a:pt x="4526064" y="52959"/>
                </a:lnTo>
                <a:lnTo>
                  <a:pt x="4527143" y="47625"/>
                </a:lnTo>
                <a:lnTo>
                  <a:pt x="4529074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2072" y="3074987"/>
            <a:ext cx="2194560" cy="13696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9255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280"/>
              </a:spcBef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Выход</a:t>
            </a:r>
            <a:r>
              <a:rPr sz="1400" b="1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40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Verdana"/>
                <a:cs typeface="Verdana"/>
              </a:rPr>
              <a:t>рынок</a:t>
            </a:r>
            <a:endParaRPr sz="1400">
              <a:latin typeface="Verdana"/>
              <a:cs typeface="Verdana"/>
            </a:endParaRPr>
          </a:p>
          <a:p>
            <a:pPr marL="12700" marR="5080" algn="just">
              <a:lnSpc>
                <a:spcPct val="99400"/>
              </a:lnSpc>
              <a:spcBef>
                <a:spcPts val="18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sz="105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этому</a:t>
            </a:r>
            <a:r>
              <a:rPr sz="10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моменту</a:t>
            </a:r>
            <a:r>
              <a:rPr sz="10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проведём</a:t>
            </a:r>
            <a:r>
              <a:rPr sz="105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Verdana"/>
                <a:cs typeface="Verdana"/>
              </a:rPr>
              <a:t>ряд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пилотных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проектов.</a:t>
            </a:r>
            <a:r>
              <a:rPr sz="10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Переход</a:t>
            </a:r>
            <a:r>
              <a:rPr sz="105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50" dirty="0">
                <a:solidFill>
                  <a:srgbClr val="FFFFFF"/>
                </a:solidFill>
                <a:latin typeface="Verdana"/>
                <a:cs typeface="Verdana"/>
              </a:rPr>
              <a:t>к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продажам</a:t>
            </a:r>
            <a:r>
              <a:rPr sz="105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5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формирующимся рынке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16716" y="6742"/>
            <a:ext cx="35115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b="1" spc="-2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52412" y="-1"/>
            <a:ext cx="8891969" cy="674117"/>
            <a:chOff x="252412" y="-1"/>
            <a:chExt cx="8891969" cy="674117"/>
          </a:xfrm>
        </p:grpSpPr>
        <p:sp>
          <p:nvSpPr>
            <p:cNvPr id="24" name="object 24"/>
            <p:cNvSpPr/>
            <p:nvPr/>
          </p:nvSpPr>
          <p:spPr>
            <a:xfrm>
              <a:off x="252412" y="662051"/>
              <a:ext cx="8640445" cy="12065"/>
            </a:xfrm>
            <a:custGeom>
              <a:avLst/>
              <a:gdLst/>
              <a:ahLst/>
              <a:cxnLst/>
              <a:rect l="l" t="t" r="r" b="b"/>
              <a:pathLst>
                <a:path w="8640445" h="12065">
                  <a:moveTo>
                    <a:pt x="0" y="11811"/>
                  </a:moveTo>
                  <a:lnTo>
                    <a:pt x="864000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10676" y="-1"/>
              <a:ext cx="433705" cy="353315"/>
            </a:xfrm>
            <a:custGeom>
              <a:avLst/>
              <a:gdLst/>
              <a:ahLst/>
              <a:cxnLst/>
              <a:rect l="l" t="t" r="r" b="b"/>
              <a:pathLst>
                <a:path w="433704" h="205104">
                  <a:moveTo>
                    <a:pt x="0" y="204850"/>
                  </a:moveTo>
                  <a:lnTo>
                    <a:pt x="433324" y="204850"/>
                  </a:lnTo>
                </a:path>
                <a:path w="433704" h="205104">
                  <a:moveTo>
                    <a:pt x="0" y="0"/>
                  </a:moveTo>
                  <a:lnTo>
                    <a:pt x="0" y="20485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549900" y="2849449"/>
            <a:ext cx="2469515" cy="1701164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720"/>
              </a:spcBef>
            </a:pP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2000" dirty="0">
              <a:latin typeface="Verdana"/>
              <a:cs typeface="Verdana"/>
            </a:endParaRPr>
          </a:p>
          <a:p>
            <a:pPr marL="264160">
              <a:lnSpc>
                <a:spcPts val="1415"/>
              </a:lnSpc>
              <a:spcBef>
                <a:spcPts val="355"/>
              </a:spcBef>
            </a:pPr>
            <a:r>
              <a:rPr lang="ru-RU" sz="1200" spc="-10" dirty="0">
                <a:solidFill>
                  <a:srgbClr val="FFFFFF"/>
                </a:solidFill>
                <a:latin typeface="Verdana"/>
                <a:cs typeface="Verdana"/>
              </a:rPr>
              <a:t>  Ноябрь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ts val="1835"/>
              </a:lnSpc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Пилотный </a:t>
            </a:r>
            <a:r>
              <a:rPr sz="1550" b="1" spc="-10" dirty="0">
                <a:solidFill>
                  <a:srgbClr val="FFFFFF"/>
                </a:solidFill>
                <a:latin typeface="Verdana"/>
                <a:cs typeface="Verdana"/>
              </a:rPr>
              <a:t>проект</a:t>
            </a:r>
            <a:endParaRPr sz="1550" dirty="0">
              <a:latin typeface="Verdana"/>
              <a:cs typeface="Verdana"/>
            </a:endParaRPr>
          </a:p>
          <a:p>
            <a:pPr marL="19685" marR="5080">
              <a:lnSpc>
                <a:spcPct val="99900"/>
              </a:lnSpc>
              <a:spcBef>
                <a:spcPts val="270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Проведение</a:t>
            </a:r>
            <a:r>
              <a:rPr sz="105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натурных</a:t>
            </a:r>
            <a:r>
              <a:rPr sz="105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испытаний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5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участке</a:t>
            </a:r>
            <a:r>
              <a:rPr sz="1050" spc="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Ленинградского</a:t>
            </a:r>
            <a:r>
              <a:rPr sz="105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шоссе.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Валидация</a:t>
            </a:r>
            <a:r>
              <a:rPr sz="105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экспериментальных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данных</a:t>
            </a:r>
            <a:r>
              <a:rPr sz="105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sz="105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виртуальным экспериментом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86984" y="818482"/>
            <a:ext cx="2252980" cy="140970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963930" algn="ctr">
              <a:lnSpc>
                <a:spcPct val="100000"/>
              </a:lnSpc>
              <a:spcBef>
                <a:spcPts val="710"/>
              </a:spcBef>
            </a:pP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2000" dirty="0">
              <a:latin typeface="Verdana"/>
              <a:cs typeface="Verdana"/>
            </a:endParaRPr>
          </a:p>
          <a:p>
            <a:pPr marR="965200" algn="ctr">
              <a:lnSpc>
                <a:spcPct val="100000"/>
              </a:lnSpc>
              <a:spcBef>
                <a:spcPts val="355"/>
              </a:spcBef>
            </a:pPr>
            <a:r>
              <a:rPr lang="ru-RU" sz="1200" spc="-20" dirty="0">
                <a:solidFill>
                  <a:srgbClr val="FFFFFF"/>
                </a:solidFill>
                <a:latin typeface="Verdana"/>
                <a:cs typeface="Verdana"/>
              </a:rPr>
              <a:t>Август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Натурные</a:t>
            </a:r>
            <a:r>
              <a:rPr sz="1400" b="1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Verdana"/>
                <a:cs typeface="Verdana"/>
              </a:rPr>
              <a:t>испытания</a:t>
            </a:r>
            <a:endParaRPr sz="1400" dirty="0">
              <a:latin typeface="Verdana"/>
              <a:cs typeface="Verdana"/>
            </a:endParaRPr>
          </a:p>
          <a:p>
            <a:pPr marL="62865" marR="431165">
              <a:lnSpc>
                <a:spcPct val="101400"/>
              </a:lnSpc>
              <a:spcBef>
                <a:spcPts val="40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Проведение</a:t>
            </a:r>
            <a:r>
              <a:rPr sz="105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натурного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эксперимента</a:t>
            </a:r>
            <a:r>
              <a:rPr sz="105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 участке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Ленинградского</a:t>
            </a:r>
            <a:r>
              <a:rPr sz="10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Verdana"/>
                <a:cs typeface="Verdana"/>
              </a:rPr>
              <a:t>шоссе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63241" y="2931897"/>
            <a:ext cx="2688590" cy="163576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603885">
              <a:lnSpc>
                <a:spcPct val="100000"/>
              </a:lnSpc>
              <a:spcBef>
                <a:spcPts val="710"/>
              </a:spcBef>
            </a:pP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2000" dirty="0">
              <a:latin typeface="Verdana"/>
              <a:cs typeface="Verdana"/>
            </a:endParaRPr>
          </a:p>
          <a:p>
            <a:pPr marL="632460">
              <a:lnSpc>
                <a:spcPct val="100000"/>
              </a:lnSpc>
              <a:spcBef>
                <a:spcPts val="350"/>
              </a:spcBef>
            </a:pP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Декабрь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ts val="1664"/>
              </a:lnSpc>
              <a:spcBef>
                <a:spcPts val="120"/>
              </a:spcBef>
            </a:pPr>
            <a:r>
              <a:rPr sz="1400" b="1" spc="-10" dirty="0">
                <a:solidFill>
                  <a:srgbClr val="FFFFFF"/>
                </a:solidFill>
                <a:latin typeface="Verdana"/>
                <a:cs typeface="Verdana"/>
              </a:rPr>
              <a:t>Технологическая</a:t>
            </a:r>
            <a:endParaRPr sz="1400" dirty="0">
              <a:latin typeface="Verdana"/>
              <a:cs typeface="Verdana"/>
            </a:endParaRPr>
          </a:p>
          <a:p>
            <a:pPr marL="12700">
              <a:lnSpc>
                <a:spcPts val="1664"/>
              </a:lnSpc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подготовка</a:t>
            </a:r>
            <a:r>
              <a:rPr sz="1400" b="1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Verdana"/>
                <a:cs typeface="Verdana"/>
              </a:rPr>
              <a:t>производства</a:t>
            </a:r>
            <a:endParaRPr sz="1400" dirty="0">
              <a:latin typeface="Verdana"/>
              <a:cs typeface="Verdana"/>
            </a:endParaRPr>
          </a:p>
          <a:p>
            <a:pPr marL="13335" marR="104775">
              <a:lnSpc>
                <a:spcPct val="101299"/>
              </a:lnSpc>
              <a:spcBef>
                <a:spcPts val="59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Подготовка</a:t>
            </a:r>
            <a:r>
              <a:rPr sz="105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технологии</a:t>
            </a:r>
            <a:r>
              <a:rPr sz="105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sz="1050" spc="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серийному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производству,</a:t>
            </a:r>
            <a:r>
              <a:rPr sz="10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определение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себестоимости</a:t>
            </a:r>
            <a:r>
              <a:rPr sz="105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05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Verdana"/>
                <a:cs typeface="Verdana"/>
              </a:rPr>
              <a:t>эффективности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14658"/>
            <a:ext cx="925727" cy="4535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0" t="3572" r="-1220" b="21428"/>
          <a:stretch/>
        </p:blipFill>
        <p:spPr>
          <a:xfrm>
            <a:off x="3952019" y="1203347"/>
            <a:ext cx="1512000" cy="1512000"/>
          </a:xfrm>
          <a:prstGeom prst="ellipse">
            <a:avLst/>
          </a:prstGeom>
          <a:ln w="12700" cap="rnd">
            <a:solidFill>
              <a:sysClr val="window" lastClr="FFFFFF">
                <a:lumMod val="50000"/>
              </a:sys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44651B-1408-4B2C-8863-1F87100C8A9D}"/>
              </a:ext>
            </a:extLst>
          </p:cNvPr>
          <p:cNvSpPr txBox="1"/>
          <p:nvPr/>
        </p:nvSpPr>
        <p:spPr>
          <a:xfrm>
            <a:off x="301349" y="2763999"/>
            <a:ext cx="124368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Александр 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Кудрин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" name="Oval 30">
            <a:extLst>
              <a:ext uri="{FF2B5EF4-FFF2-40B4-BE49-F238E27FC236}">
                <a16:creationId xmlns:a16="http://schemas.microsoft.com/office/drawing/2014/main" id="{4A47522C-33D5-4443-83D7-ECD0DF3BCA19}"/>
              </a:ext>
            </a:extLst>
          </p:cNvPr>
          <p:cNvSpPr/>
          <p:nvPr/>
        </p:nvSpPr>
        <p:spPr>
          <a:xfrm>
            <a:off x="210553" y="1176950"/>
            <a:ext cx="1473150" cy="1496628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883" t="-6784" r="-16935" b="-16878"/>
            </a:stretch>
          </a:blip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3BA1A9-D99D-43E7-A8C9-9FDCA0FD1028}"/>
              </a:ext>
            </a:extLst>
          </p:cNvPr>
          <p:cNvSpPr txBox="1"/>
          <p:nvPr/>
        </p:nvSpPr>
        <p:spPr>
          <a:xfrm>
            <a:off x="2125751" y="2763913"/>
            <a:ext cx="1227068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Дмитрий Виноградов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09DDD4-1441-4B37-914A-245B497066A8}"/>
              </a:ext>
            </a:extLst>
          </p:cNvPr>
          <p:cNvSpPr txBox="1"/>
          <p:nvPr/>
        </p:nvSpPr>
        <p:spPr>
          <a:xfrm>
            <a:off x="5974459" y="2752389"/>
            <a:ext cx="115726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Павел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Стручев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15" name="Oval 66">
            <a:extLst>
              <a:ext uri="{FF2B5EF4-FFF2-40B4-BE49-F238E27FC236}">
                <a16:creationId xmlns:a16="http://schemas.microsoft.com/office/drawing/2014/main" id="{E98BA140-D8CF-492F-B956-6084C4A57CCE}"/>
              </a:ext>
            </a:extLst>
          </p:cNvPr>
          <p:cNvSpPr/>
          <p:nvPr/>
        </p:nvSpPr>
        <p:spPr>
          <a:xfrm>
            <a:off x="5747589" y="1176951"/>
            <a:ext cx="1505783" cy="151901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2682" t="-4891" r="1166" b="-4891"/>
            </a:stretch>
          </a:blipFill>
          <a:ln w="28575">
            <a:solidFill>
              <a:schemeClr val="tx2">
                <a:lumMod val="50000"/>
              </a:schemeClr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6" name="Oval 67">
            <a:extLst>
              <a:ext uri="{FF2B5EF4-FFF2-40B4-BE49-F238E27FC236}">
                <a16:creationId xmlns:a16="http://schemas.microsoft.com/office/drawing/2014/main" id="{E2C13578-1108-4418-8552-45E591CB2642}"/>
              </a:ext>
            </a:extLst>
          </p:cNvPr>
          <p:cNvSpPr/>
          <p:nvPr/>
        </p:nvSpPr>
        <p:spPr>
          <a:xfrm>
            <a:off x="6788324" y="995282"/>
            <a:ext cx="686790" cy="68679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00C6F5-E028-40F7-B317-9B8343B6E4CC}"/>
              </a:ext>
            </a:extLst>
          </p:cNvPr>
          <p:cNvSpPr txBox="1"/>
          <p:nvPr/>
        </p:nvSpPr>
        <p:spPr>
          <a:xfrm>
            <a:off x="7700196" y="2746017"/>
            <a:ext cx="119947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Сергей 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Шадрин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19" name="Oval 71">
            <a:extLst>
              <a:ext uri="{FF2B5EF4-FFF2-40B4-BE49-F238E27FC236}">
                <a16:creationId xmlns:a16="http://schemas.microsoft.com/office/drawing/2014/main" id="{505CE209-0327-4C36-80DE-2DADE5F36D64}"/>
              </a:ext>
            </a:extLst>
          </p:cNvPr>
          <p:cNvSpPr/>
          <p:nvPr/>
        </p:nvSpPr>
        <p:spPr>
          <a:xfrm>
            <a:off x="7529371" y="1239277"/>
            <a:ext cx="1425270" cy="1426464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0" name="Oval 72">
            <a:extLst>
              <a:ext uri="{FF2B5EF4-FFF2-40B4-BE49-F238E27FC236}">
                <a16:creationId xmlns:a16="http://schemas.microsoft.com/office/drawing/2014/main" id="{C4A3BC72-8C63-44E8-A486-5493FA6A1588}"/>
              </a:ext>
            </a:extLst>
          </p:cNvPr>
          <p:cNvSpPr/>
          <p:nvPr/>
        </p:nvSpPr>
        <p:spPr>
          <a:xfrm>
            <a:off x="8424806" y="999415"/>
            <a:ext cx="686790" cy="68679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Freeform 245">
            <a:extLst>
              <a:ext uri="{FF2B5EF4-FFF2-40B4-BE49-F238E27FC236}">
                <a16:creationId xmlns:a16="http://schemas.microsoft.com/office/drawing/2014/main" id="{C25457D0-B9A6-4C16-AEB6-A6B53BC80933}"/>
              </a:ext>
            </a:extLst>
          </p:cNvPr>
          <p:cNvSpPr>
            <a:spLocks noChangeAspect="1"/>
          </p:cNvSpPr>
          <p:nvPr/>
        </p:nvSpPr>
        <p:spPr bwMode="auto">
          <a:xfrm>
            <a:off x="3278690" y="1195838"/>
            <a:ext cx="303372" cy="30337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2" name="Freeform 132">
            <a:extLst>
              <a:ext uri="{FF2B5EF4-FFF2-40B4-BE49-F238E27FC236}">
                <a16:creationId xmlns:a16="http://schemas.microsoft.com/office/drawing/2014/main" id="{B8E78A99-6B83-449E-9429-413118E2FBE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04658" y="1348770"/>
            <a:ext cx="333974" cy="319453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3" name="Freeform 34">
            <a:extLst>
              <a:ext uri="{FF2B5EF4-FFF2-40B4-BE49-F238E27FC236}">
                <a16:creationId xmlns:a16="http://schemas.microsoft.com/office/drawing/2014/main" id="{76F3935F-D94B-4177-AA4D-023D9214009C}"/>
              </a:ext>
            </a:extLst>
          </p:cNvPr>
          <p:cNvSpPr>
            <a:spLocks noChangeAspect="1" noEditPoints="1"/>
          </p:cNvSpPr>
          <p:nvPr/>
        </p:nvSpPr>
        <p:spPr bwMode="auto">
          <a:xfrm rot="5400000">
            <a:off x="6987508" y="1220603"/>
            <a:ext cx="321945" cy="253842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6C4596-BC5C-4868-B11B-C0FC7B1D360B}"/>
              </a:ext>
            </a:extLst>
          </p:cNvPr>
          <p:cNvSpPr txBox="1"/>
          <p:nvPr/>
        </p:nvSpPr>
        <p:spPr>
          <a:xfrm>
            <a:off x="-96303" y="3152260"/>
            <a:ext cx="19782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ru-RU" sz="1100" kern="1200" dirty="0">
                <a:solidFill>
                  <a:srgbClr val="000000">
                    <a:lumMod val="50000"/>
                    <a:lumOff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Основатель, технический директор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551147-3AF3-486A-805F-6D637CC05869}"/>
              </a:ext>
            </a:extLst>
          </p:cNvPr>
          <p:cNvSpPr txBox="1"/>
          <p:nvPr/>
        </p:nvSpPr>
        <p:spPr>
          <a:xfrm>
            <a:off x="6014836" y="3204526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Программист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1A5751-C8E2-465E-AA45-BD6A8574654B}"/>
              </a:ext>
            </a:extLst>
          </p:cNvPr>
          <p:cNvSpPr txBox="1"/>
          <p:nvPr/>
        </p:nvSpPr>
        <p:spPr>
          <a:xfrm>
            <a:off x="7308133" y="3225899"/>
            <a:ext cx="198359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ts val="1280"/>
              </a:lnSpc>
              <a:spcBef>
                <a:spcPts val="650"/>
              </a:spcBef>
            </a:pPr>
            <a:r>
              <a:rPr lang="ru-RU" sz="1100" spc="-10" dirty="0">
                <a:solidFill>
                  <a:srgbClr val="7E7E7E"/>
                </a:solidFill>
                <a:latin typeface="Verdana"/>
                <a:cs typeface="Verdana"/>
              </a:rPr>
              <a:t>Профессиональный консультант</a:t>
            </a:r>
            <a:endParaRPr lang="ru-RU" sz="1100" dirty="0">
              <a:latin typeface="Verdana"/>
              <a:cs typeface="Verdan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B7CB9F-9615-45A2-8597-89E12D13B2AA}"/>
              </a:ext>
            </a:extLst>
          </p:cNvPr>
          <p:cNvSpPr txBox="1"/>
          <p:nvPr/>
        </p:nvSpPr>
        <p:spPr>
          <a:xfrm>
            <a:off x="2169825" y="3168340"/>
            <a:ext cx="11118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1290" marR="0" lvl="0" indent="0" defTabSz="914400" eaLnBrk="1" fontAlgn="auto" latinLnBrk="0" hangingPunct="1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spc="-10" dirty="0">
                <a:solidFill>
                  <a:srgbClr val="7E7E7E"/>
                </a:solidFill>
                <a:latin typeface="Verdana"/>
                <a:cs typeface="Verdana"/>
              </a:rPr>
              <a:t>Экономист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28" name="Oval 31">
            <a:extLst>
              <a:ext uri="{FF2B5EF4-FFF2-40B4-BE49-F238E27FC236}">
                <a16:creationId xmlns:a16="http://schemas.microsoft.com/office/drawing/2014/main" id="{602BC48A-29C6-4820-9EC9-0BF78BF214C3}"/>
              </a:ext>
            </a:extLst>
          </p:cNvPr>
          <p:cNvSpPr/>
          <p:nvPr/>
        </p:nvSpPr>
        <p:spPr>
          <a:xfrm>
            <a:off x="1231611" y="1004129"/>
            <a:ext cx="686790" cy="68679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B3BD2DE-DF0B-4C90-834C-CE3C7DB74F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6199" y="1075357"/>
            <a:ext cx="505601" cy="50560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72698F3-2B77-4D83-9875-291F02BE76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6272" y="1115541"/>
            <a:ext cx="491350" cy="49135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77FE4B3-0CC0-41F4-8A6E-11722EC603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288" y="1062864"/>
            <a:ext cx="509639" cy="509639"/>
          </a:xfrm>
          <a:prstGeom prst="rect">
            <a:avLst/>
          </a:prstGeom>
        </p:spPr>
      </p:pic>
      <p:sp>
        <p:nvSpPr>
          <p:cNvPr id="33" name="Text Box 16">
            <a:extLst>
              <a:ext uri="{FF2B5EF4-FFF2-40B4-BE49-F238E27FC236}">
                <a16:creationId xmlns:a16="http://schemas.microsoft.com/office/drawing/2014/main" id="{0F95770C-D23D-4256-8DA1-4474C695B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3589" y="0"/>
            <a:ext cx="432197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4" name="Номер слайда 7">
            <a:extLst>
              <a:ext uri="{FF2B5EF4-FFF2-40B4-BE49-F238E27FC236}">
                <a16:creationId xmlns:a16="http://schemas.microsoft.com/office/drawing/2014/main" id="{231B6C72-054D-4144-8F39-DDF957BDBD1F}"/>
              </a:ext>
            </a:extLst>
          </p:cNvPr>
          <p:cNvSpPr txBox="1"/>
          <p:nvPr/>
        </p:nvSpPr>
        <p:spPr bwMode="auto">
          <a:xfrm>
            <a:off x="6992460" y="4774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ru-RU" sz="1800" b="1" kern="1200" dirty="0">
                <a:solidFill>
                  <a:srgbClr val="000000"/>
                </a:solidFill>
                <a:latin typeface="Garamond" panose="02020404030301010803" pitchFamily="18" charset="0"/>
                <a:sym typeface="Arial"/>
              </a:rPr>
              <a:t>9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7FB4236-FD38-43A9-9D5A-9996623BE561}"/>
              </a:ext>
            </a:extLst>
          </p:cNvPr>
          <p:cNvSpPr/>
          <p:nvPr/>
        </p:nvSpPr>
        <p:spPr bwMode="auto">
          <a:xfrm>
            <a:off x="-23642" y="5046899"/>
            <a:ext cx="9191284" cy="117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7" name="Google Shape;127;p7">
            <a:extLst>
              <a:ext uri="{FF2B5EF4-FFF2-40B4-BE49-F238E27FC236}">
                <a16:creationId xmlns:a16="http://schemas.microsoft.com/office/drawing/2014/main" id="{E3FFE3F9-C579-4E8E-8BEF-E8435CCCA3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7867" y="-1842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Команда и партнёры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1" name="Google Shape;117;p5">
            <a:extLst>
              <a:ext uri="{FF2B5EF4-FFF2-40B4-BE49-F238E27FC236}">
                <a16:creationId xmlns:a16="http://schemas.microsoft.com/office/drawing/2014/main" id="{1A9E6EF0-72B1-4777-89A2-8823F0F2ECCD}"/>
              </a:ext>
            </a:extLst>
          </p:cNvPr>
          <p:cNvCxnSpPr/>
          <p:nvPr/>
        </p:nvCxnSpPr>
        <p:spPr>
          <a:xfrm rot="10800000" flipH="1">
            <a:off x="252000" y="736474"/>
            <a:ext cx="8640000" cy="11925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9" name="Picture 8">
            <a:extLst>
              <a:ext uri="{FF2B5EF4-FFF2-40B4-BE49-F238E27FC236}">
                <a16:creationId xmlns:a16="http://schemas.microsoft.com/office/drawing/2014/main" id="{DDFDA379-545F-4DE5-AEC2-FCAA1C09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03" b="29512"/>
          <a:stretch/>
        </p:blipFill>
        <p:spPr bwMode="auto">
          <a:xfrm>
            <a:off x="37358" y="4014102"/>
            <a:ext cx="1646345" cy="79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61">
            <a:extLst>
              <a:ext uri="{FF2B5EF4-FFF2-40B4-BE49-F238E27FC236}">
                <a16:creationId xmlns:a16="http://schemas.microsoft.com/office/drawing/2014/main" id="{BE525A76-3CC5-44E8-A8B2-38D3FA4C54CF}"/>
              </a:ext>
            </a:extLst>
          </p:cNvPr>
          <p:cNvSpPr/>
          <p:nvPr/>
        </p:nvSpPr>
        <p:spPr>
          <a:xfrm>
            <a:off x="2048308" y="1203346"/>
            <a:ext cx="1456891" cy="1484319"/>
          </a:xfrm>
          <a:prstGeom prst="ellipse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0" t="2808" r="-30000" b="-62808"/>
            </a:stretch>
          </a:blip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Calibri"/>
              <a:sym typeface="Arial"/>
            </a:endParaRPr>
          </a:p>
        </p:txBody>
      </p:sp>
      <p:sp>
        <p:nvSpPr>
          <p:cNvPr id="13" name="Oval 62">
            <a:extLst>
              <a:ext uri="{FF2B5EF4-FFF2-40B4-BE49-F238E27FC236}">
                <a16:creationId xmlns:a16="http://schemas.microsoft.com/office/drawing/2014/main" id="{7535CBFD-6923-429B-909D-4517CC88C879}"/>
              </a:ext>
            </a:extLst>
          </p:cNvPr>
          <p:cNvSpPr/>
          <p:nvPr/>
        </p:nvSpPr>
        <p:spPr>
          <a:xfrm>
            <a:off x="3071427" y="991488"/>
            <a:ext cx="686790" cy="68679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Oval 72">
            <a:extLst>
              <a:ext uri="{FF2B5EF4-FFF2-40B4-BE49-F238E27FC236}">
                <a16:creationId xmlns:a16="http://schemas.microsoft.com/office/drawing/2014/main" id="{275A604E-A119-4FF3-BF61-08021C6071CF}"/>
              </a:ext>
            </a:extLst>
          </p:cNvPr>
          <p:cNvSpPr/>
          <p:nvPr/>
        </p:nvSpPr>
        <p:spPr>
          <a:xfrm>
            <a:off x="4901711" y="1005505"/>
            <a:ext cx="700381" cy="708925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5744" y="1116951"/>
            <a:ext cx="475204" cy="4752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64790" y="2763913"/>
            <a:ext cx="1873842" cy="10945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71010" y="2773751"/>
            <a:ext cx="1706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Софья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Горьковая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45657" y="3204526"/>
            <a:ext cx="1925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Маркетолог</a:t>
            </a:r>
          </a:p>
        </p:txBody>
      </p:sp>
      <p:pic>
        <p:nvPicPr>
          <p:cNvPr id="39" name="object 5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10184" y="4115482"/>
            <a:ext cx="1616361" cy="639224"/>
          </a:xfrm>
          <a:prstGeom prst="rect">
            <a:avLst/>
          </a:prstGeom>
        </p:spPr>
      </p:pic>
      <p:pic>
        <p:nvPicPr>
          <p:cNvPr id="40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582062" y="4014102"/>
            <a:ext cx="890588" cy="715781"/>
          </a:xfrm>
          <a:prstGeom prst="rect">
            <a:avLst/>
          </a:prstGeom>
        </p:spPr>
      </p:pic>
      <p:pic>
        <p:nvPicPr>
          <p:cNvPr id="42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28167" y="4132027"/>
            <a:ext cx="1464787" cy="565467"/>
          </a:xfrm>
          <a:prstGeom prst="rect">
            <a:avLst/>
          </a:prstGeom>
        </p:spPr>
      </p:pic>
      <p:pic>
        <p:nvPicPr>
          <p:cNvPr id="44" name="Picture 4" descr="Picture backgroun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54" y="4059390"/>
            <a:ext cx="1578018" cy="89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Picture background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133" y="4004354"/>
            <a:ext cx="1435463" cy="80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738E87-017F-42E9-A9D4-6A5847721E1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64" y="1097805"/>
            <a:ext cx="449028" cy="44902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00545" y="116150"/>
            <a:ext cx="925727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99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>
            <a:spLocks noGrp="1"/>
          </p:cNvSpPr>
          <p:nvPr>
            <p:ph type="title"/>
          </p:nvPr>
        </p:nvSpPr>
        <p:spPr>
          <a:xfrm>
            <a:off x="457200" y="-2571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Уровень готовности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 Box 16">
            <a:extLst>
              <a:ext uri="{FF2B5EF4-FFF2-40B4-BE49-F238E27FC236}">
                <a16:creationId xmlns:a16="http://schemas.microsoft.com/office/drawing/2014/main" id="{6104A859-4991-4ABB-8842-0ED659EDE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3590" y="1"/>
            <a:ext cx="432197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378" rtl="0">
              <a:buClr>
                <a:srgbClr val="000000"/>
              </a:buClr>
              <a:defRPr/>
            </a:pPr>
            <a:endParaRPr lang="ru-RU">
              <a:solidFill>
                <a:srgbClr val="000000"/>
              </a:solidFill>
              <a:latin typeface="Garamond" panose="02020404030301010803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1" name="Номер слайда 7">
            <a:extLst>
              <a:ext uri="{FF2B5EF4-FFF2-40B4-BE49-F238E27FC236}">
                <a16:creationId xmlns:a16="http://schemas.microsoft.com/office/drawing/2014/main" id="{F392C3F2-A421-4B37-85FA-F15451D55498}"/>
              </a:ext>
            </a:extLst>
          </p:cNvPr>
          <p:cNvSpPr txBox="1"/>
          <p:nvPr/>
        </p:nvSpPr>
        <p:spPr bwMode="auto">
          <a:xfrm>
            <a:off x="7010152" y="38100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 rtl="0">
              <a:buClr>
                <a:srgbClr val="000000"/>
              </a:buClr>
              <a:defRPr/>
            </a:pPr>
            <a:fld id="{50B1C1C1-76C7-4A6E-93BA-FA72C2BD5E10}" type="slidenum">
              <a:rPr lang="ru-RU" sz="1800" b="1">
                <a:solidFill>
                  <a:srgbClr val="000000"/>
                </a:solidFill>
                <a:latin typeface="Garamond" panose="02020404030301010803" pitchFamily="18" charset="0"/>
                <a:sym typeface="Arial"/>
              </a:rPr>
              <a:pPr defTabSz="914378" rtl="0">
                <a:buClr>
                  <a:srgbClr val="000000"/>
                </a:buClr>
                <a:defRPr/>
              </a:pPr>
              <a:t>10</a:t>
            </a:fld>
            <a:endParaRPr lang="ru-RU" sz="1800" b="1" dirty="0">
              <a:solidFill>
                <a:srgbClr val="000000"/>
              </a:solidFill>
              <a:latin typeface="Garamond" panose="02020404030301010803" pitchFamily="18" charset="0"/>
              <a:sym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3DE2D0-86F4-4E69-BCE2-927895A2A242}"/>
              </a:ext>
            </a:extLst>
          </p:cNvPr>
          <p:cNvSpPr/>
          <p:nvPr/>
        </p:nvSpPr>
        <p:spPr bwMode="auto">
          <a:xfrm>
            <a:off x="0" y="4987500"/>
            <a:ext cx="9144000" cy="1560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rtl="0">
              <a:buClr>
                <a:srgbClr val="000000"/>
              </a:buClr>
              <a:defRPr/>
            </a:pPr>
            <a:endParaRPr lang="ru-RU" sz="1400">
              <a:solidFill>
                <a:srgbClr val="FFFFFF"/>
              </a:solidFill>
              <a:latin typeface="Garamond" panose="02020404030301010803" pitchFamily="18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D4F2E2-F83E-40FB-A9F8-7245B57F7224}"/>
              </a:ext>
            </a:extLst>
          </p:cNvPr>
          <p:cNvSpPr txBox="1"/>
          <p:nvPr/>
        </p:nvSpPr>
        <p:spPr>
          <a:xfrm>
            <a:off x="201784" y="4269124"/>
            <a:ext cx="45802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 rtl="0">
              <a:buClr>
                <a:srgbClr val="000000"/>
              </a:buClr>
            </a:pPr>
            <a:r>
              <a:rPr lang="ru-RU" sz="1600" dirty="0">
                <a:solidFill>
                  <a:srgbClr val="000000"/>
                </a:solidFill>
                <a:latin typeface="Garamond" panose="02020404030301010803" pitchFamily="18" charset="0"/>
                <a:ea typeface="+mn-ea"/>
                <a:cs typeface="Arial"/>
                <a:sym typeface="Arial"/>
              </a:rPr>
              <a:t>Виртуальная копия испытательного маршрута, математическая модель расхода топлива</a:t>
            </a:r>
            <a:r>
              <a:rPr lang="en-US" sz="1600" dirty="0">
                <a:solidFill>
                  <a:srgbClr val="000000"/>
                </a:solidFill>
                <a:latin typeface="Garamond" panose="02020404030301010803" pitchFamily="18" charset="0"/>
                <a:ea typeface="+mn-ea"/>
                <a:cs typeface="Arial"/>
                <a:sym typeface="Arial"/>
              </a:rPr>
              <a:t>.</a:t>
            </a:r>
            <a:endParaRPr lang="ru-RU" sz="1600" dirty="0">
              <a:solidFill>
                <a:srgbClr val="000000"/>
              </a:solidFill>
              <a:latin typeface="Garamond" panose="02020404030301010803" pitchFamily="18" charset="0"/>
              <a:ea typeface="+mn-ea"/>
              <a:cs typeface="Arial"/>
              <a:sym typeface="Arial"/>
            </a:endParaRPr>
          </a:p>
        </p:txBody>
      </p:sp>
      <p:cxnSp>
        <p:nvCxnSpPr>
          <p:cNvPr id="19" name="Google Shape;117;p5">
            <a:extLst>
              <a:ext uri="{FF2B5EF4-FFF2-40B4-BE49-F238E27FC236}">
                <a16:creationId xmlns:a16="http://schemas.microsoft.com/office/drawing/2014/main" id="{9B264246-C86E-42E4-8FFA-6AC47F2E8F43}"/>
              </a:ext>
            </a:extLst>
          </p:cNvPr>
          <p:cNvCxnSpPr/>
          <p:nvPr/>
        </p:nvCxnSpPr>
        <p:spPr>
          <a:xfrm rot="10800000" flipH="1">
            <a:off x="252000" y="744713"/>
            <a:ext cx="8640000" cy="11925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115 конференция ааи">
            <a:hlinkClick r:id="" action="ppaction://media"/>
            <a:extLst>
              <a:ext uri="{FF2B5EF4-FFF2-40B4-BE49-F238E27FC236}">
                <a16:creationId xmlns:a16="http://schemas.microsoft.com/office/drawing/2014/main" id="{741A0DD2-449D-4A35-BBBE-A5AB75694F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9655" y="1668533"/>
            <a:ext cx="4412345" cy="2481945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F1BA984-19E3-47A2-A38E-669DFD42D70E}"/>
              </a:ext>
            </a:extLst>
          </p:cNvPr>
          <p:cNvGrpSpPr/>
          <p:nvPr/>
        </p:nvGrpSpPr>
        <p:grpSpPr>
          <a:xfrm>
            <a:off x="3008049" y="1001675"/>
            <a:ext cx="3127903" cy="429777"/>
            <a:chOff x="777077" y="4321220"/>
            <a:chExt cx="7406650" cy="532650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6B499230-A708-4D9D-AA43-229DE6277C2C}"/>
                </a:ext>
              </a:extLst>
            </p:cNvPr>
            <p:cNvSpPr/>
            <p:nvPr/>
          </p:nvSpPr>
          <p:spPr>
            <a:xfrm>
              <a:off x="777078" y="4323688"/>
              <a:ext cx="7406649" cy="53018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rtl="0">
                <a:buClr>
                  <a:srgbClr val="000000"/>
                </a:buClr>
              </a:pPr>
              <a:endParaRPr lang="ru-RU" sz="1400">
                <a:solidFill>
                  <a:srgbClr val="FFFFFF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DCE33D8-4A57-4FB8-9C68-38387C9B2CFF}"/>
                </a:ext>
              </a:extLst>
            </p:cNvPr>
            <p:cNvSpPr txBox="1"/>
            <p:nvPr/>
          </p:nvSpPr>
          <p:spPr>
            <a:xfrm>
              <a:off x="777077" y="4321220"/>
              <a:ext cx="7406650" cy="49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 rtl="0">
                <a:buClr>
                  <a:srgbClr val="000000"/>
                </a:buClr>
              </a:pPr>
              <a:r>
                <a:rPr lang="ru-RU" sz="2000" b="1" dirty="0">
                  <a:solidFill>
                    <a:srgbClr val="FFFFFF"/>
                  </a:solidFill>
                  <a:latin typeface="Garamond" panose="02020404030301010803" pitchFamily="18" charset="0"/>
                  <a:ea typeface="+mn-ea"/>
                  <a:cs typeface="Arial"/>
                  <a:sym typeface="Arial"/>
                </a:rPr>
                <a:t>Стадия проекта – </a:t>
              </a:r>
              <a:r>
                <a:rPr lang="en-US" sz="2000" b="1" dirty="0">
                  <a:solidFill>
                    <a:srgbClr val="FFFFFF"/>
                  </a:solidFill>
                  <a:latin typeface="Garamond" panose="02020404030301010803" pitchFamily="18" charset="0"/>
                  <a:ea typeface="+mn-ea"/>
                  <a:cs typeface="Arial"/>
                  <a:sym typeface="Arial"/>
                </a:rPr>
                <a:t>R&amp;D</a:t>
              </a:r>
              <a:endParaRPr lang="ru-RU" sz="2000" b="1" dirty="0">
                <a:solidFill>
                  <a:srgbClr val="FFFFFF"/>
                </a:solidFill>
                <a:latin typeface="Garamond" panose="02020404030301010803" pitchFamily="18" charset="0"/>
                <a:ea typeface="+mn-ea"/>
                <a:cs typeface="Arial"/>
                <a:sym typeface="Arial"/>
              </a:endParaRPr>
            </a:p>
          </p:txBody>
        </p:sp>
      </p:grp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86D488C3-03CC-483B-B02E-B8861CA1C7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251443"/>
              </p:ext>
            </p:extLst>
          </p:nvPr>
        </p:nvGraphicFramePr>
        <p:xfrm>
          <a:off x="4572000" y="1687711"/>
          <a:ext cx="4141589" cy="2939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5988" y="122607"/>
            <a:ext cx="925727" cy="453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20201" y="4825"/>
            <a:ext cx="424180" cy="371475"/>
          </a:xfrm>
          <a:custGeom>
            <a:avLst/>
            <a:gdLst/>
            <a:ahLst/>
            <a:cxnLst/>
            <a:rect l="l" t="t" r="r" b="b"/>
            <a:pathLst>
              <a:path w="424179" h="371475">
                <a:moveTo>
                  <a:pt x="0" y="371475"/>
                </a:moveTo>
                <a:lnTo>
                  <a:pt x="423799" y="371475"/>
                </a:lnTo>
              </a:path>
              <a:path w="424179" h="371475">
                <a:moveTo>
                  <a:pt x="423799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175" y="59765"/>
            <a:ext cx="5925185" cy="591700"/>
          </a:xfrm>
          <a:prstGeom prst="rect">
            <a:avLst/>
          </a:prstGeom>
        </p:spPr>
        <p:txBody>
          <a:bodyPr vert="horz" wrap="square" lIns="0" tIns="98298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</a:t>
            </a:r>
            <a:r>
              <a:rPr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pc="-1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3214" y="4138136"/>
            <a:ext cx="3933190" cy="66294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065" marR="5080" indent="-12065" algn="ctr">
              <a:lnSpc>
                <a:spcPts val="1650"/>
              </a:lnSpc>
              <a:spcBef>
                <a:spcPts val="204"/>
              </a:spcBef>
            </a:pPr>
            <a:r>
              <a:rPr sz="1200" dirty="0">
                <a:latin typeface="Verdana"/>
                <a:cs typeface="Verdana"/>
              </a:rPr>
              <a:t>3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письма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поддержки</a:t>
            </a:r>
            <a:r>
              <a:rPr sz="1200" spc="-1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от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потенциальных </a:t>
            </a:r>
            <a:r>
              <a:rPr sz="1200" dirty="0">
                <a:latin typeface="Verdana"/>
                <a:cs typeface="Verdana"/>
              </a:rPr>
              <a:t>покупателей,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lang="ru-RU" sz="1200" spc="-35" dirty="0">
                <a:latin typeface="Verdana"/>
                <a:cs typeface="Verdana"/>
              </a:rPr>
              <a:t>3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опубликованные</a:t>
            </a:r>
            <a:r>
              <a:rPr sz="1200" spc="-21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научные </a:t>
            </a:r>
            <a:r>
              <a:rPr sz="1200" dirty="0" err="1">
                <a:latin typeface="Verdana"/>
                <a:cs typeface="Verdana"/>
              </a:rPr>
              <a:t>статьи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ВАК</a:t>
            </a:r>
            <a:r>
              <a:rPr lang="ru-RU" sz="1200" spc="-25" dirty="0">
                <a:latin typeface="Verdana"/>
                <a:cs typeface="Verdana"/>
              </a:rPr>
              <a:t> и </a:t>
            </a:r>
            <a:r>
              <a:rPr lang="en-US" sz="1200" spc="-25" dirty="0">
                <a:latin typeface="Verdana"/>
                <a:cs typeface="Verdana"/>
              </a:rPr>
              <a:t>Scopus</a:t>
            </a:r>
            <a:endParaRPr sz="12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6750" y="828675"/>
            <a:ext cx="3724275" cy="3143250"/>
            <a:chOff x="666750" y="828675"/>
            <a:chExt cx="3724275" cy="31432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600" y="1133475"/>
              <a:ext cx="1876425" cy="20859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750" y="828675"/>
              <a:ext cx="2095500" cy="2819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725" y="2343150"/>
              <a:ext cx="1914525" cy="16287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5525" y="2343150"/>
              <a:ext cx="1857375" cy="160020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-1586" y="4989512"/>
            <a:ext cx="9152255" cy="160655"/>
            <a:chOff x="-1586" y="4989512"/>
            <a:chExt cx="9152255" cy="160655"/>
          </a:xfrm>
        </p:grpSpPr>
        <p:sp>
          <p:nvSpPr>
            <p:cNvPr id="13" name="object 13"/>
            <p:cNvSpPr/>
            <p:nvPr/>
          </p:nvSpPr>
          <p:spPr>
            <a:xfrm>
              <a:off x="4763" y="4995862"/>
              <a:ext cx="9139555" cy="147955"/>
            </a:xfrm>
            <a:custGeom>
              <a:avLst/>
              <a:gdLst/>
              <a:ahLst/>
              <a:cxnLst/>
              <a:rect l="l" t="t" r="r" b="b"/>
              <a:pathLst>
                <a:path w="9139555" h="147954">
                  <a:moveTo>
                    <a:pt x="9139236" y="147635"/>
                  </a:moveTo>
                  <a:lnTo>
                    <a:pt x="9139236" y="0"/>
                  </a:lnTo>
                  <a:lnTo>
                    <a:pt x="0" y="0"/>
                  </a:lnTo>
                  <a:lnTo>
                    <a:pt x="0" y="147635"/>
                  </a:lnTo>
                  <a:lnTo>
                    <a:pt x="9139236" y="147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63" y="4995862"/>
              <a:ext cx="9139555" cy="147955"/>
            </a:xfrm>
            <a:custGeom>
              <a:avLst/>
              <a:gdLst/>
              <a:ahLst/>
              <a:cxnLst/>
              <a:rect l="l" t="t" r="r" b="b"/>
              <a:pathLst>
                <a:path w="9139555" h="147954">
                  <a:moveTo>
                    <a:pt x="9139236" y="0"/>
                  </a:moveTo>
                  <a:lnTo>
                    <a:pt x="0" y="0"/>
                  </a:lnTo>
                  <a:lnTo>
                    <a:pt x="0" y="14763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648200" y="828675"/>
            <a:ext cx="4295775" cy="3085327"/>
            <a:chOff x="4724400" y="828675"/>
            <a:chExt cx="4219575" cy="290512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1100" y="828675"/>
              <a:ext cx="3695700" cy="24669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91400" y="2276475"/>
              <a:ext cx="1552575" cy="1095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24400" y="2228850"/>
              <a:ext cx="2076450" cy="12954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96025" y="2238375"/>
              <a:ext cx="1104900" cy="149542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378706" y="3965672"/>
            <a:ext cx="4646295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sz="1200" dirty="0">
                <a:latin typeface="Verdana"/>
                <a:cs typeface="Verdana"/>
              </a:rPr>
              <a:t>Финалисты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конкурса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b="1" dirty="0">
                <a:latin typeface="Verdana"/>
                <a:cs typeface="Verdana"/>
              </a:rPr>
              <a:t>«Новатор</a:t>
            </a:r>
            <a:r>
              <a:rPr sz="1200" b="1" spc="-105" dirty="0">
                <a:latin typeface="Verdana"/>
                <a:cs typeface="Verdana"/>
              </a:rPr>
              <a:t> </a:t>
            </a:r>
            <a:r>
              <a:rPr sz="1200" b="1" dirty="0">
                <a:latin typeface="Verdana"/>
                <a:cs typeface="Verdana"/>
              </a:rPr>
              <a:t>Москвы</a:t>
            </a:r>
            <a:r>
              <a:rPr sz="1200" b="1" spc="-130" dirty="0">
                <a:latin typeface="Verdana"/>
                <a:cs typeface="Verdana"/>
              </a:rPr>
              <a:t> </a:t>
            </a:r>
            <a:r>
              <a:rPr sz="1200" b="1" spc="-10" dirty="0">
                <a:latin typeface="Verdana"/>
                <a:cs typeface="Verdana"/>
              </a:rPr>
              <a:t>2023»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1590" y="4217980"/>
            <a:ext cx="4391788" cy="43973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142875" algn="ctr">
              <a:lnSpc>
                <a:spcPts val="1650"/>
              </a:lnSpc>
              <a:spcBef>
                <a:spcPts val="204"/>
              </a:spcBef>
            </a:pPr>
            <a:r>
              <a:rPr lang="ru-RU" sz="1200" spc="-10" dirty="0">
                <a:latin typeface="Verdana"/>
                <a:cs typeface="Verdana"/>
              </a:rPr>
              <a:t>Победители грантового конкурса </a:t>
            </a:r>
            <a:r>
              <a:rPr lang="ru-RU" sz="1200" b="1" spc="-10" dirty="0">
                <a:latin typeface="Verdana"/>
                <a:cs typeface="Verdana"/>
              </a:rPr>
              <a:t>«УМНИК»</a:t>
            </a:r>
            <a:r>
              <a:rPr sz="1200" spc="-10" dirty="0">
                <a:latin typeface="Verdana"/>
                <a:cs typeface="Verdana"/>
              </a:rPr>
              <a:t>, </a:t>
            </a:r>
            <a:r>
              <a:rPr sz="1200" dirty="0">
                <a:latin typeface="Verdana"/>
                <a:cs typeface="Verdana"/>
              </a:rPr>
              <a:t>участники</a:t>
            </a:r>
            <a:r>
              <a:rPr sz="1200" spc="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международных</a:t>
            </a:r>
            <a:r>
              <a:rPr sz="1200" spc="-21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конференций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2412" y="728726"/>
            <a:ext cx="8640445" cy="12065"/>
          </a:xfrm>
          <a:custGeom>
            <a:avLst/>
            <a:gdLst/>
            <a:ahLst/>
            <a:cxnLst/>
            <a:rect l="l" t="t" r="r" b="b"/>
            <a:pathLst>
              <a:path w="8640445" h="12065">
                <a:moveTo>
                  <a:pt x="0" y="11811"/>
                </a:moveTo>
                <a:lnTo>
                  <a:pt x="8640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14658"/>
            <a:ext cx="925727" cy="4535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20201" y="32774"/>
            <a:ext cx="70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7285" y="3409949"/>
            <a:ext cx="1561019" cy="163269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0026" y="285750"/>
            <a:ext cx="5188031" cy="873573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lnSpc>
                <a:spcPct val="150000"/>
              </a:lnSpc>
              <a:spcBef>
                <a:spcPts val="98"/>
              </a:spcBef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Стань партнером 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SMARTWAY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присоединись к будущему сегодня</a:t>
            </a:r>
            <a:endParaRPr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93783" y="0"/>
            <a:ext cx="2809434" cy="28003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4689" y="3502248"/>
            <a:ext cx="1600200" cy="15403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58000" y="2843738"/>
            <a:ext cx="2567702" cy="825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7638" marR="0" lvl="0" indent="0" algn="l" defTabSz="685800" rtl="0" eaLnBrk="1" fontAlgn="auto" latinLnBrk="0" hangingPunct="1">
              <a:lnSpc>
                <a:spcPct val="100000"/>
              </a:lnSpc>
              <a:spcBef>
                <a:spcPts val="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16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А</a:t>
            </a:r>
            <a:r>
              <a:rPr kumimoji="0" lang="ru-RU" sz="1400" b="0" i="0" u="none" strike="noStrike" kern="1200" cap="none" spc="-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л</a:t>
            </a:r>
            <a:r>
              <a:rPr kumimoji="0" lang="ru-RU" sz="1400" b="0" i="0" u="none" strike="noStrike" kern="1200" cap="none" spc="5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ек</a:t>
            </a:r>
            <a:r>
              <a:rPr kumimoji="0" lang="ru-RU" sz="14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с</a:t>
            </a:r>
            <a:r>
              <a:rPr kumimoji="0" lang="ru-RU" sz="1400" b="0" i="0" u="none" strike="noStrike" kern="1200" cap="none" spc="8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а</a:t>
            </a:r>
            <a:r>
              <a:rPr kumimoji="0" lang="ru-RU" sz="1400" b="0" i="0" u="none" strike="noStrike" kern="1200" cap="none" spc="5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н</a:t>
            </a:r>
            <a:r>
              <a:rPr kumimoji="0" lang="ru-RU" sz="1400" b="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др</a:t>
            </a:r>
            <a:r>
              <a:rPr kumimoji="0" lang="ru-RU" sz="14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 </a:t>
            </a:r>
            <a:r>
              <a:rPr kumimoji="0" lang="ru-RU" sz="14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К</a:t>
            </a:r>
            <a:r>
              <a:rPr kumimoji="0" lang="ru-RU" sz="1400" b="0" i="0" u="none" strike="noStrike" kern="1200" cap="none" spc="2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у</a:t>
            </a:r>
            <a:r>
              <a:rPr kumimoji="0" lang="ru-RU" sz="14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др</a:t>
            </a:r>
            <a:r>
              <a:rPr kumimoji="0" lang="ru-RU" sz="1400" b="0" i="0" u="none" strike="noStrike" kern="1200" cap="none" spc="6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и</a:t>
            </a:r>
            <a:r>
              <a:rPr kumimoji="0" lang="ru-RU" sz="1400" b="0" i="0" u="none" strike="noStrike" kern="1200" cap="none" spc="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н</a:t>
            </a:r>
            <a:endParaRPr lang="en-US" sz="1400" kern="1200" spc="4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  <a:p>
            <a:pPr marL="147638" algn="l" defTabSz="685800" rtl="0">
              <a:spcBef>
                <a:spcPts val="79"/>
              </a:spcBef>
            </a:pPr>
            <a:r>
              <a:rPr lang="ru-RU" sz="1400" kern="1200" spc="38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+79166924723</a:t>
            </a:r>
            <a:endParaRPr lang="ru-RU" sz="1400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marL="147638" marR="0" lvl="0" indent="0" algn="l" defTabSz="685800" rtl="0" eaLnBrk="1" fontAlgn="auto" latinLnBrk="0" hangingPunct="1">
              <a:lnSpc>
                <a:spcPct val="100000"/>
              </a:lnSpc>
              <a:spcBef>
                <a:spcPts val="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2301" y="2438307"/>
            <a:ext cx="4572000" cy="16982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Ищем партнёров для проведения пилотного проекта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25 000 000 рублей для подготовки к продажам (TRL-7)</a:t>
            </a:r>
          </a:p>
        </p:txBody>
      </p:sp>
      <p:sp>
        <p:nvSpPr>
          <p:cNvPr id="13" name="object 3"/>
          <p:cNvSpPr/>
          <p:nvPr/>
        </p:nvSpPr>
        <p:spPr>
          <a:xfrm>
            <a:off x="332354" y="1325247"/>
            <a:ext cx="4724400" cy="295741"/>
          </a:xfrm>
          <a:custGeom>
            <a:avLst/>
            <a:gdLst/>
            <a:ahLst/>
            <a:cxnLst/>
            <a:rect l="l" t="t" r="r" b="b"/>
            <a:pathLst>
              <a:path w="5143500" h="504825">
                <a:moveTo>
                  <a:pt x="4891151" y="0"/>
                </a:moveTo>
                <a:lnTo>
                  <a:pt x="252412" y="0"/>
                </a:lnTo>
                <a:lnTo>
                  <a:pt x="207039" y="4067"/>
                </a:lnTo>
                <a:lnTo>
                  <a:pt x="164335" y="15794"/>
                </a:lnTo>
                <a:lnTo>
                  <a:pt x="125013" y="34468"/>
                </a:lnTo>
                <a:lnTo>
                  <a:pt x="89784" y="59376"/>
                </a:lnTo>
                <a:lnTo>
                  <a:pt x="59362" y="89805"/>
                </a:lnTo>
                <a:lnTo>
                  <a:pt x="34460" y="125043"/>
                </a:lnTo>
                <a:lnTo>
                  <a:pt x="15791" y="164375"/>
                </a:lnTo>
                <a:lnTo>
                  <a:pt x="4066" y="207091"/>
                </a:lnTo>
                <a:lnTo>
                  <a:pt x="0" y="252475"/>
                </a:lnTo>
                <a:lnTo>
                  <a:pt x="4066" y="297823"/>
                </a:lnTo>
                <a:lnTo>
                  <a:pt x="15791" y="340508"/>
                </a:lnTo>
                <a:lnTo>
                  <a:pt x="34460" y="379819"/>
                </a:lnTo>
                <a:lnTo>
                  <a:pt x="59362" y="415040"/>
                </a:lnTo>
                <a:lnTo>
                  <a:pt x="89784" y="445459"/>
                </a:lnTo>
                <a:lnTo>
                  <a:pt x="125013" y="470360"/>
                </a:lnTo>
                <a:lnTo>
                  <a:pt x="164335" y="489031"/>
                </a:lnTo>
                <a:lnTo>
                  <a:pt x="207039" y="500757"/>
                </a:lnTo>
                <a:lnTo>
                  <a:pt x="252412" y="504825"/>
                </a:lnTo>
                <a:lnTo>
                  <a:pt x="4891151" y="504825"/>
                </a:lnTo>
                <a:lnTo>
                  <a:pt x="4936498" y="500757"/>
                </a:lnTo>
                <a:lnTo>
                  <a:pt x="4979183" y="489031"/>
                </a:lnTo>
                <a:lnTo>
                  <a:pt x="5018494" y="470360"/>
                </a:lnTo>
                <a:lnTo>
                  <a:pt x="5053715" y="445459"/>
                </a:lnTo>
                <a:lnTo>
                  <a:pt x="5084134" y="415040"/>
                </a:lnTo>
                <a:lnTo>
                  <a:pt x="5109035" y="379819"/>
                </a:lnTo>
                <a:lnTo>
                  <a:pt x="5127706" y="340508"/>
                </a:lnTo>
                <a:lnTo>
                  <a:pt x="5139432" y="297823"/>
                </a:lnTo>
                <a:lnTo>
                  <a:pt x="5143500" y="252475"/>
                </a:lnTo>
                <a:lnTo>
                  <a:pt x="5139432" y="207091"/>
                </a:lnTo>
                <a:lnTo>
                  <a:pt x="5127706" y="164375"/>
                </a:lnTo>
                <a:lnTo>
                  <a:pt x="5109035" y="125043"/>
                </a:lnTo>
                <a:lnTo>
                  <a:pt x="5084134" y="89805"/>
                </a:lnTo>
                <a:lnTo>
                  <a:pt x="5053715" y="59376"/>
                </a:lnTo>
                <a:lnTo>
                  <a:pt x="5018494" y="34468"/>
                </a:lnTo>
                <a:lnTo>
                  <a:pt x="4979183" y="15794"/>
                </a:lnTo>
                <a:lnTo>
                  <a:pt x="4936498" y="4067"/>
                </a:lnTo>
                <a:lnTo>
                  <a:pt x="489115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24000" y="1976642"/>
            <a:ext cx="2567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7638" marR="0" lvl="0" indent="0" algn="ctr" defTabSz="685800" rtl="0" eaLnBrk="1" fontAlgn="auto" latinLnBrk="0" hangingPunct="1">
              <a:lnSpc>
                <a:spcPct val="100000"/>
              </a:lnSpc>
              <a:spcBef>
                <a:spcPts val="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1200" noProof="0" dirty="0">
                <a:solidFill>
                  <a:prstClr val="black"/>
                </a:solidFill>
                <a:latin typeface="Trebuchet MS" panose="020B0603020202020204" pitchFamily="34" charset="0"/>
                <a:ea typeface="Verdana" panose="020B0604030504040204" pitchFamily="34" charset="0"/>
                <a:cs typeface="Trebuchet MS"/>
              </a:rPr>
              <a:t>Запрос</a:t>
            </a:r>
            <a:r>
              <a:rPr lang="ru-RU" sz="2400" kern="1200" noProof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>:</a:t>
            </a:r>
            <a:endParaRPr kumimoji="0" lang="ru-RU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rebuchet M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274" y="58965"/>
            <a:ext cx="925727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44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Другая 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Другая 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720</Words>
  <Application>Microsoft Office PowerPoint</Application>
  <PresentationFormat>Экран (16:9)</PresentationFormat>
  <Paragraphs>223</Paragraphs>
  <Slides>12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Garamond</vt:lpstr>
      <vt:lpstr>Tahoma</vt:lpstr>
      <vt:lpstr>Times New Roman</vt:lpstr>
      <vt:lpstr>Trebuchet MS</vt:lpstr>
      <vt:lpstr>Verdana</vt:lpstr>
      <vt:lpstr>Office Theme</vt:lpstr>
      <vt:lpstr>1_Office Theme</vt:lpstr>
      <vt:lpstr>3_Office Theme</vt:lpstr>
      <vt:lpstr>4_Office Theme</vt:lpstr>
      <vt:lpstr>6_Office Theme</vt:lpstr>
      <vt:lpstr>SMARTWAY</vt:lpstr>
      <vt:lpstr>Проблематика</vt:lpstr>
      <vt:lpstr>Презентация PowerPoint</vt:lpstr>
      <vt:lpstr>Предлагаемое решение</vt:lpstr>
      <vt:lpstr>Рынок, потребители</vt:lpstr>
      <vt:lpstr>Презентация PowerPoint</vt:lpstr>
      <vt:lpstr>На примере автопарка «Деловые линии»  категории N3 (2 000 шт.)</vt:lpstr>
      <vt:lpstr>Планы развития</vt:lpstr>
      <vt:lpstr>Команда и партнёры</vt:lpstr>
      <vt:lpstr>Уровень готовности</vt:lpstr>
      <vt:lpstr>Текущие достижения</vt:lpstr>
      <vt:lpstr>Стань партнером SMARTWAY, присоединись к будущему сегодня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SMARTWAY</dc:title>
  <dc:creator>user</dc:creator>
  <cp:lastModifiedBy>София</cp:lastModifiedBy>
  <cp:revision>56</cp:revision>
  <dcterms:created xsi:type="dcterms:W3CDTF">2024-06-17T17:22:39Z</dcterms:created>
  <dcterms:modified xsi:type="dcterms:W3CDTF">2024-08-25T12:39:50Z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2024-06-17T00:00:00Z</vt:filetime>
  </property>
  <property fmtid="{D5CDD505-2E9C-101B-9397-08002B2CF9AE}" pid="5" name="Producer">
    <vt:lpwstr>Microsoft® PowerPoint® 2019</vt:lpwstr>
  </property>
</Properties>
</file>