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alibri (MS)" charset="1" panose="020F0502020204030204"/>
      <p:regular r:id="rId14"/>
    </p:embeddedFont>
    <p:embeddedFont>
      <p:font typeface="Poppins" charset="1" panose="00000500000000000000"/>
      <p:regular r:id="rId15"/>
    </p:embeddedFont>
    <p:embeddedFont>
      <p:font typeface="The Seasons Bold" charset="1" panose="00000000000000000000"/>
      <p:regular r:id="rId16"/>
    </p:embeddedFont>
    <p:embeddedFont>
      <p:font typeface="Poppins Bold" charset="1" panose="00000800000000000000"/>
      <p:regular r:id="rId17"/>
    </p:embeddedFont>
    <p:embeddedFont>
      <p:font typeface="Montserrat Bold" charset="1" panose="00000800000000000000"/>
      <p:regular r:id="rId18"/>
    </p:embeddedFont>
    <p:embeddedFont>
      <p:font typeface="Montserrat Light" charset="1" panose="00000400000000000000"/>
      <p:regular r:id="rId19"/>
    </p:embeddedFont>
    <p:embeddedFont>
      <p:font typeface="Arial" charset="1" panose="020B0604020202020204"/>
      <p:regular r:id="rId20"/>
    </p:embeddedFont>
    <p:embeddedFont>
      <p:font typeface="Montserrat" charset="1" panose="000005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pn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2.png" Type="http://schemas.openxmlformats.org/officeDocument/2006/relationships/image"/><Relationship Id="rId5" Target="../media/image33.jpeg" Type="http://schemas.openxmlformats.org/officeDocument/2006/relationships/image"/><Relationship Id="rId6" Target="../media/image3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media/image37.png" Type="http://schemas.openxmlformats.org/officeDocument/2006/relationships/image"/><Relationship Id="rId5" Target="../media/image38.png" Type="http://schemas.openxmlformats.org/officeDocument/2006/relationships/image"/><Relationship Id="rId6" Target="../media/image39.png" Type="http://schemas.openxmlformats.org/officeDocument/2006/relationships/image"/><Relationship Id="rId7" Target="../media/image40.png" Type="http://schemas.openxmlformats.org/officeDocument/2006/relationships/image"/><Relationship Id="rId8" Target="../media/image4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7052" y="534991"/>
            <a:ext cx="8567938" cy="2304259"/>
            <a:chOff x="0" y="0"/>
            <a:chExt cx="11423917" cy="30723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23904" cy="3072384"/>
            </a:xfrm>
            <a:custGeom>
              <a:avLst/>
              <a:gdLst/>
              <a:ahLst/>
              <a:cxnLst/>
              <a:rect r="r" b="b" t="t" l="l"/>
              <a:pathLst>
                <a:path h="3072384" w="11423904">
                  <a:moveTo>
                    <a:pt x="0" y="0"/>
                  </a:moveTo>
                  <a:lnTo>
                    <a:pt x="11423904" y="0"/>
                  </a:lnTo>
                  <a:lnTo>
                    <a:pt x="11423904" y="3072384"/>
                  </a:lnTo>
                  <a:lnTo>
                    <a:pt x="0" y="30723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22400" r="0" b="-2239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7052" y="434978"/>
            <a:ext cx="8567938" cy="2404272"/>
            <a:chOff x="0" y="0"/>
            <a:chExt cx="11423917" cy="32056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423917" cy="3205695"/>
            </a:xfrm>
            <a:custGeom>
              <a:avLst/>
              <a:gdLst/>
              <a:ahLst/>
              <a:cxnLst/>
              <a:rect r="r" b="b" t="t" l="l"/>
              <a:pathLst>
                <a:path h="3205695" w="11423917">
                  <a:moveTo>
                    <a:pt x="0" y="0"/>
                  </a:moveTo>
                  <a:lnTo>
                    <a:pt x="11423917" y="0"/>
                  </a:lnTo>
                  <a:lnTo>
                    <a:pt x="11423917" y="3205695"/>
                  </a:lnTo>
                  <a:lnTo>
                    <a:pt x="0" y="320569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9437" r="0" b="-1943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33350"/>
              <a:ext cx="11423917" cy="333904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775"/>
                </a:lnSpc>
              </a:pPr>
              <a:r>
                <a:rPr lang="en-US" sz="648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Гостиничный помощник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4484" y="9107367"/>
            <a:ext cx="5785876" cy="745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799">
                <a:solidFill>
                  <a:srgbClr val="898989"/>
                </a:solidFill>
                <a:latin typeface="Calibri (MS)"/>
                <a:ea typeface="Calibri (MS)"/>
                <a:cs typeface="Calibri (MS)"/>
                <a:sym typeface="Calibri (MS)"/>
              </a:rPr>
              <a:t>Казаков Анатолий Владимирович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901427" y="-237515"/>
            <a:ext cx="9413843" cy="10572750"/>
            <a:chOff x="0" y="0"/>
            <a:chExt cx="12551791" cy="14097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551791" cy="14097000"/>
            </a:xfrm>
            <a:custGeom>
              <a:avLst/>
              <a:gdLst/>
              <a:ahLst/>
              <a:cxnLst/>
              <a:rect r="r" b="b" t="t" l="l"/>
              <a:pathLst>
                <a:path h="14097000" w="12551791">
                  <a:moveTo>
                    <a:pt x="0" y="0"/>
                  </a:moveTo>
                  <a:lnTo>
                    <a:pt x="12551791" y="0"/>
                  </a:lnTo>
                  <a:lnTo>
                    <a:pt x="12551791" y="14097000"/>
                  </a:lnTo>
                  <a:lnTo>
                    <a:pt x="0" y="1409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" t="0" r="-2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55197" y="3847386"/>
            <a:ext cx="5760625" cy="2016157"/>
            <a:chOff x="0" y="0"/>
            <a:chExt cx="7680833" cy="26882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80833" cy="2688209"/>
            </a:xfrm>
            <a:custGeom>
              <a:avLst/>
              <a:gdLst/>
              <a:ahLst/>
              <a:cxnLst/>
              <a:rect r="r" b="b" t="t" l="l"/>
              <a:pathLst>
                <a:path h="2688209" w="7680833">
                  <a:moveTo>
                    <a:pt x="0" y="0"/>
                  </a:moveTo>
                  <a:lnTo>
                    <a:pt x="7680833" y="0"/>
                  </a:lnTo>
                  <a:lnTo>
                    <a:pt x="7680833" y="2688209"/>
                  </a:lnTo>
                  <a:lnTo>
                    <a:pt x="0" y="26882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29766" y="3821954"/>
            <a:ext cx="5811488" cy="2067020"/>
            <a:chOff x="0" y="0"/>
            <a:chExt cx="7748651" cy="275602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748651" cy="2756027"/>
            </a:xfrm>
            <a:custGeom>
              <a:avLst/>
              <a:gdLst/>
              <a:ahLst/>
              <a:cxnLst/>
              <a:rect r="r" b="b" t="t" l="l"/>
              <a:pathLst>
                <a:path h="2756027" w="7748651">
                  <a:moveTo>
                    <a:pt x="33909" y="0"/>
                  </a:moveTo>
                  <a:lnTo>
                    <a:pt x="7714742" y="0"/>
                  </a:lnTo>
                  <a:cubicBezTo>
                    <a:pt x="7733411" y="0"/>
                    <a:pt x="7748651" y="15113"/>
                    <a:pt x="7748651" y="33909"/>
                  </a:cubicBezTo>
                  <a:lnTo>
                    <a:pt x="7748651" y="2722118"/>
                  </a:lnTo>
                  <a:cubicBezTo>
                    <a:pt x="7748651" y="2740787"/>
                    <a:pt x="7733538" y="2756027"/>
                    <a:pt x="7714742" y="2756027"/>
                  </a:cubicBezTo>
                  <a:lnTo>
                    <a:pt x="33909" y="2756027"/>
                  </a:lnTo>
                  <a:cubicBezTo>
                    <a:pt x="15240" y="2756027"/>
                    <a:pt x="0" y="2740914"/>
                    <a:pt x="0" y="2722118"/>
                  </a:cubicBezTo>
                  <a:lnTo>
                    <a:pt x="0" y="33909"/>
                  </a:lnTo>
                  <a:cubicBezTo>
                    <a:pt x="0" y="15113"/>
                    <a:pt x="15113" y="0"/>
                    <a:pt x="33909" y="0"/>
                  </a:cubicBezTo>
                  <a:moveTo>
                    <a:pt x="33909" y="67691"/>
                  </a:moveTo>
                  <a:lnTo>
                    <a:pt x="33909" y="33909"/>
                  </a:lnTo>
                  <a:lnTo>
                    <a:pt x="67691" y="33909"/>
                  </a:lnTo>
                  <a:lnTo>
                    <a:pt x="67691" y="2722118"/>
                  </a:lnTo>
                  <a:lnTo>
                    <a:pt x="33909" y="2722118"/>
                  </a:lnTo>
                  <a:lnTo>
                    <a:pt x="33909" y="2688209"/>
                  </a:lnTo>
                  <a:lnTo>
                    <a:pt x="7714742" y="2688209"/>
                  </a:lnTo>
                  <a:lnTo>
                    <a:pt x="7714742" y="2722118"/>
                  </a:lnTo>
                  <a:lnTo>
                    <a:pt x="7680833" y="2722118"/>
                  </a:lnTo>
                  <a:lnTo>
                    <a:pt x="7680833" y="33909"/>
                  </a:lnTo>
                  <a:lnTo>
                    <a:pt x="7714742" y="33909"/>
                  </a:lnTo>
                  <a:lnTo>
                    <a:pt x="7714742" y="67691"/>
                  </a:lnTo>
                  <a:lnTo>
                    <a:pt x="33909" y="676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29766" y="3764804"/>
            <a:ext cx="5811441" cy="2124170"/>
            <a:chOff x="0" y="0"/>
            <a:chExt cx="7748588" cy="283222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748588" cy="2832227"/>
            </a:xfrm>
            <a:custGeom>
              <a:avLst/>
              <a:gdLst/>
              <a:ahLst/>
              <a:cxnLst/>
              <a:rect r="r" b="b" t="t" l="l"/>
              <a:pathLst>
                <a:path h="2832227" w="7748588">
                  <a:moveTo>
                    <a:pt x="0" y="0"/>
                  </a:moveTo>
                  <a:lnTo>
                    <a:pt x="7748588" y="0"/>
                  </a:lnTo>
                  <a:lnTo>
                    <a:pt x="7748588" y="2832227"/>
                  </a:lnTo>
                  <a:lnTo>
                    <a:pt x="0" y="283222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08" r="0" b="-3308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76200"/>
              <a:ext cx="7748588" cy="290842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Платформа подбора и оценки персонала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3584" y="152448"/>
            <a:ext cx="16459200" cy="1275159"/>
            <a:chOff x="0" y="0"/>
            <a:chExt cx="21945600" cy="17002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1700149"/>
            </a:xfrm>
            <a:custGeom>
              <a:avLst/>
              <a:gdLst/>
              <a:ahLst/>
              <a:cxnLst/>
              <a:rect r="r" b="b" t="t" l="l"/>
              <a:pathLst>
                <a:path h="1700149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1700149"/>
                  </a:lnTo>
                  <a:lnTo>
                    <a:pt x="0" y="170014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201337" r="0" b="-20134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43584" y="23860"/>
            <a:ext cx="16459200" cy="1403747"/>
            <a:chOff x="0" y="0"/>
            <a:chExt cx="21945600" cy="18716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45600" cy="1871662"/>
            </a:xfrm>
            <a:custGeom>
              <a:avLst/>
              <a:gdLst/>
              <a:ahLst/>
              <a:cxnLst/>
              <a:rect r="r" b="b" t="t" l="l"/>
              <a:pathLst>
                <a:path h="1871662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1871662"/>
                  </a:lnTo>
                  <a:lnTo>
                    <a:pt x="0" y="187166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8465" r="0" b="-17846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71450"/>
              <a:ext cx="21945600" cy="204311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9503"/>
                </a:lnSpc>
              </a:pPr>
              <a:r>
                <a:rPr lang="en-US" sz="791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Проблема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813521" y="4934188"/>
            <a:ext cx="1544917" cy="2057400"/>
          </a:xfrm>
          <a:custGeom>
            <a:avLst/>
            <a:gdLst/>
            <a:ahLst/>
            <a:cxnLst/>
            <a:rect r="r" b="b" t="t" l="l"/>
            <a:pathLst>
              <a:path h="2057400" w="1544917">
                <a:moveTo>
                  <a:pt x="0" y="0"/>
                </a:moveTo>
                <a:lnTo>
                  <a:pt x="1544917" y="0"/>
                </a:lnTo>
                <a:lnTo>
                  <a:pt x="15449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7" t="0" r="-247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144000" y="5051003"/>
            <a:ext cx="1899761" cy="1823771"/>
          </a:xfrm>
          <a:custGeom>
            <a:avLst/>
            <a:gdLst/>
            <a:ahLst/>
            <a:cxnLst/>
            <a:rect r="r" b="b" t="t" l="l"/>
            <a:pathLst>
              <a:path h="1823771" w="1899761">
                <a:moveTo>
                  <a:pt x="0" y="0"/>
                </a:moveTo>
                <a:lnTo>
                  <a:pt x="1899761" y="0"/>
                </a:lnTo>
                <a:lnTo>
                  <a:pt x="1899761" y="1823771"/>
                </a:lnTo>
                <a:lnTo>
                  <a:pt x="0" y="18237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712803" y="2101110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2149050"/>
            <a:ext cx="1495444" cy="1531649"/>
          </a:xfrm>
          <a:custGeom>
            <a:avLst/>
            <a:gdLst/>
            <a:ahLst/>
            <a:cxnLst/>
            <a:rect r="r" b="b" t="t" l="l"/>
            <a:pathLst>
              <a:path h="1531649" w="1495444">
                <a:moveTo>
                  <a:pt x="0" y="0"/>
                </a:moveTo>
                <a:lnTo>
                  <a:pt x="1495444" y="0"/>
                </a:lnTo>
                <a:lnTo>
                  <a:pt x="1495444" y="1531648"/>
                </a:lnTo>
                <a:lnTo>
                  <a:pt x="0" y="15316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56" t="0" r="-25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2237" y="8100927"/>
            <a:ext cx="4261275" cy="1280179"/>
          </a:xfrm>
          <a:custGeom>
            <a:avLst/>
            <a:gdLst/>
            <a:ahLst/>
            <a:cxnLst/>
            <a:rect r="r" b="b" t="t" l="l"/>
            <a:pathLst>
              <a:path h="1280179" w="4261275">
                <a:moveTo>
                  <a:pt x="0" y="0"/>
                </a:moveTo>
                <a:lnTo>
                  <a:pt x="4261276" y="0"/>
                </a:lnTo>
                <a:lnTo>
                  <a:pt x="4261276" y="1280179"/>
                </a:lnTo>
                <a:lnTo>
                  <a:pt x="0" y="1280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239108" y="1427607"/>
            <a:ext cx="570081" cy="748875"/>
            <a:chOff x="0" y="0"/>
            <a:chExt cx="760108" cy="9984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0095" cy="998474"/>
            </a:xfrm>
            <a:custGeom>
              <a:avLst/>
              <a:gdLst/>
              <a:ahLst/>
              <a:cxnLst/>
              <a:rect r="r" b="b" t="t" l="l"/>
              <a:pathLst>
                <a:path h="998474" w="760095">
                  <a:moveTo>
                    <a:pt x="0" y="0"/>
                  </a:moveTo>
                  <a:lnTo>
                    <a:pt x="760095" y="0"/>
                  </a:lnTo>
                  <a:lnTo>
                    <a:pt x="760095" y="998474"/>
                  </a:lnTo>
                  <a:lnTo>
                    <a:pt x="0" y="998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5" r="-1" b="-8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1200524" y="5734288"/>
            <a:ext cx="5133432" cy="150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58"/>
              </a:lnSpc>
            </a:pPr>
            <a:r>
              <a:rPr lang="en-US" sz="38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Требуется 300 тысяч специалистов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200524" y="4847272"/>
            <a:ext cx="6502270" cy="744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7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Потребность к 2030 г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52046" y="5734288"/>
            <a:ext cx="5133432" cy="150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58"/>
              </a:lnSpc>
            </a:pPr>
            <a:r>
              <a:rPr lang="en-US" sz="38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Открыто 556 тысяч вакансий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652046" y="4847272"/>
            <a:ext cx="5845578" cy="744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7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Вакансии в 2024 г.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695651" y="2607840"/>
            <a:ext cx="5133432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58"/>
              </a:lnSpc>
            </a:pPr>
            <a:r>
              <a:rPr lang="en-US" sz="38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91 млн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95651" y="2091900"/>
            <a:ext cx="6188726" cy="744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7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Число турпоездок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285753" y="3422694"/>
            <a:ext cx="5133432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58"/>
              </a:lnSpc>
            </a:pPr>
            <a:r>
              <a:rPr lang="en-US" sz="38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1.2 млн номеров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285753" y="2091900"/>
            <a:ext cx="6188726" cy="1363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7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Номерной фонд размещения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855083" y="7623553"/>
            <a:ext cx="13432917" cy="2240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8"/>
              </a:lnSpc>
            </a:pPr>
            <a:r>
              <a:rPr lang="en-US" sz="3264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Рынок труда в гостиничном бизнесе не поспевает за скоростью его развития и с каждым годом повышается дефицит кадров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20110" y="8459772"/>
            <a:ext cx="3891610" cy="720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2"/>
              </a:lnSpc>
            </a:pPr>
            <a:r>
              <a:rPr lang="en-US" sz="338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Главный вывод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0630433" y="1427607"/>
            <a:ext cx="570081" cy="748875"/>
            <a:chOff x="0" y="0"/>
            <a:chExt cx="760108" cy="9984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60095" cy="998474"/>
            </a:xfrm>
            <a:custGeom>
              <a:avLst/>
              <a:gdLst/>
              <a:ahLst/>
              <a:cxnLst/>
              <a:rect r="r" b="b" t="t" l="l"/>
              <a:pathLst>
                <a:path h="998474" w="760095">
                  <a:moveTo>
                    <a:pt x="0" y="0"/>
                  </a:moveTo>
                  <a:lnTo>
                    <a:pt x="760095" y="0"/>
                  </a:lnTo>
                  <a:lnTo>
                    <a:pt x="760095" y="998474"/>
                  </a:lnTo>
                  <a:lnTo>
                    <a:pt x="0" y="998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5" r="-1" b="-8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081955" y="4302128"/>
            <a:ext cx="570081" cy="748875"/>
            <a:chOff x="0" y="0"/>
            <a:chExt cx="760108" cy="99849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60095" cy="998474"/>
            </a:xfrm>
            <a:custGeom>
              <a:avLst/>
              <a:gdLst/>
              <a:ahLst/>
              <a:cxnLst/>
              <a:rect r="r" b="b" t="t" l="l"/>
              <a:pathLst>
                <a:path h="998474" w="760095">
                  <a:moveTo>
                    <a:pt x="0" y="0"/>
                  </a:moveTo>
                  <a:lnTo>
                    <a:pt x="760095" y="0"/>
                  </a:lnTo>
                  <a:lnTo>
                    <a:pt x="760095" y="998474"/>
                  </a:lnTo>
                  <a:lnTo>
                    <a:pt x="0" y="998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5" r="-1" b="-8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630433" y="4453414"/>
            <a:ext cx="570081" cy="748875"/>
            <a:chOff x="0" y="0"/>
            <a:chExt cx="760108" cy="99849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60095" cy="998474"/>
            </a:xfrm>
            <a:custGeom>
              <a:avLst/>
              <a:gdLst/>
              <a:ahLst/>
              <a:cxnLst/>
              <a:rect r="r" b="b" t="t" l="l"/>
              <a:pathLst>
                <a:path h="998474" w="760095">
                  <a:moveTo>
                    <a:pt x="0" y="0"/>
                  </a:moveTo>
                  <a:lnTo>
                    <a:pt x="760095" y="0"/>
                  </a:lnTo>
                  <a:lnTo>
                    <a:pt x="760095" y="998474"/>
                  </a:lnTo>
                  <a:lnTo>
                    <a:pt x="0" y="998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5" r="-1" b="-8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" y="411956"/>
            <a:ext cx="16459200" cy="1714500"/>
            <a:chOff x="0" y="0"/>
            <a:chExt cx="21945600" cy="228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86000"/>
                  </a:lnTo>
                  <a:lnTo>
                    <a:pt x="0" y="22860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6926" r="0" b="-13692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" y="283369"/>
            <a:ext cx="16459200" cy="1843088"/>
            <a:chOff x="0" y="0"/>
            <a:chExt cx="21945600" cy="24574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45600" cy="2457450"/>
            </a:xfrm>
            <a:custGeom>
              <a:avLst/>
              <a:gdLst/>
              <a:ahLst/>
              <a:cxnLst/>
              <a:rect r="r" b="b" t="t" l="l"/>
              <a:pathLst>
                <a:path h="245745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457450"/>
                  </a:lnTo>
                  <a:lnTo>
                    <a:pt x="0" y="245745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4005" r="0" b="-12400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71450"/>
              <a:ext cx="21945600" cy="2628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0560"/>
                </a:lnSpc>
              </a:pPr>
              <a:r>
                <a:rPr lang="en-US" sz="88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Потенциал рынка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914400" y="2618727"/>
            <a:ext cx="6852695" cy="6852695"/>
          </a:xfrm>
          <a:custGeom>
            <a:avLst/>
            <a:gdLst/>
            <a:ahLst/>
            <a:cxnLst/>
            <a:rect r="r" b="b" t="t" l="l"/>
            <a:pathLst>
              <a:path h="6852695" w="6852695">
                <a:moveTo>
                  <a:pt x="0" y="0"/>
                </a:moveTo>
                <a:lnTo>
                  <a:pt x="6852695" y="0"/>
                </a:lnTo>
                <a:lnTo>
                  <a:pt x="6852695" y="6852695"/>
                </a:lnTo>
                <a:lnTo>
                  <a:pt x="0" y="68526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45094" y="4280106"/>
            <a:ext cx="5191306" cy="5191306"/>
          </a:xfrm>
          <a:custGeom>
            <a:avLst/>
            <a:gdLst/>
            <a:ahLst/>
            <a:cxnLst/>
            <a:rect r="r" b="b" t="t" l="l"/>
            <a:pathLst>
              <a:path h="5191306" w="5191306">
                <a:moveTo>
                  <a:pt x="0" y="0"/>
                </a:moveTo>
                <a:lnTo>
                  <a:pt x="5191306" y="0"/>
                </a:lnTo>
                <a:lnTo>
                  <a:pt x="5191306" y="5191306"/>
                </a:lnTo>
                <a:lnTo>
                  <a:pt x="0" y="5191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693775" y="6177486"/>
            <a:ext cx="3293936" cy="3293936"/>
          </a:xfrm>
          <a:custGeom>
            <a:avLst/>
            <a:gdLst/>
            <a:ahLst/>
            <a:cxnLst/>
            <a:rect r="r" b="b" t="t" l="l"/>
            <a:pathLst>
              <a:path h="3293936" w="3293936">
                <a:moveTo>
                  <a:pt x="0" y="0"/>
                </a:moveTo>
                <a:lnTo>
                  <a:pt x="3293935" y="0"/>
                </a:lnTo>
                <a:lnTo>
                  <a:pt x="3293935" y="3293936"/>
                </a:lnTo>
                <a:lnTo>
                  <a:pt x="0" y="3293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8455543" y="2265512"/>
            <a:ext cx="2690203" cy="3409245"/>
            <a:chOff x="0" y="0"/>
            <a:chExt cx="3586937" cy="45456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86988" cy="4545711"/>
            </a:xfrm>
            <a:custGeom>
              <a:avLst/>
              <a:gdLst/>
              <a:ahLst/>
              <a:cxnLst/>
              <a:rect r="r" b="b" t="t" l="l"/>
              <a:pathLst>
                <a:path h="4545711" w="3586988">
                  <a:moveTo>
                    <a:pt x="0" y="0"/>
                  </a:moveTo>
                  <a:lnTo>
                    <a:pt x="3586988" y="0"/>
                  </a:lnTo>
                  <a:lnTo>
                    <a:pt x="3586988" y="4545711"/>
                  </a:lnTo>
                  <a:lnTo>
                    <a:pt x="0" y="4545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80" r="1" b="-79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331660" y="6177486"/>
            <a:ext cx="2814095" cy="2762926"/>
            <a:chOff x="0" y="0"/>
            <a:chExt cx="3752126" cy="36839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752088" cy="3683889"/>
            </a:xfrm>
            <a:custGeom>
              <a:avLst/>
              <a:gdLst/>
              <a:ahLst/>
              <a:cxnLst/>
              <a:rect r="r" b="b" t="t" l="l"/>
              <a:pathLst>
                <a:path h="3683889" w="3752088">
                  <a:moveTo>
                    <a:pt x="0" y="0"/>
                  </a:moveTo>
                  <a:lnTo>
                    <a:pt x="3752088" y="0"/>
                  </a:lnTo>
                  <a:lnTo>
                    <a:pt x="3752088" y="3683889"/>
                  </a:lnTo>
                  <a:lnTo>
                    <a:pt x="0" y="3683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5" t="0" r="-26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3867360" y="4470587"/>
            <a:ext cx="946775" cy="448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4"/>
              </a:lnSpc>
            </a:pPr>
            <a:r>
              <a:rPr lang="en-US" sz="2331" b="true">
                <a:solidFill>
                  <a:srgbClr val="F4F6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67360" y="6603911"/>
            <a:ext cx="946775" cy="448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4"/>
              </a:lnSpc>
            </a:pPr>
            <a:r>
              <a:rPr lang="en-US" sz="2331" b="true">
                <a:solidFill>
                  <a:srgbClr val="F4F6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329607" y="2170262"/>
            <a:ext cx="946775" cy="448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4"/>
              </a:lnSpc>
            </a:pPr>
            <a:r>
              <a:rPr lang="en-US" sz="2331" b="true">
                <a:solidFill>
                  <a:srgbClr val="F4F6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045762" y="7642917"/>
            <a:ext cx="3096339" cy="534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9"/>
              </a:lnSpc>
            </a:pPr>
            <a:r>
              <a:rPr lang="en-US" sz="2771" b="true">
                <a:solidFill>
                  <a:srgbClr val="F4F6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525 МЛН РУБ.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91371" y="3279477"/>
            <a:ext cx="3096339" cy="534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9"/>
              </a:lnSpc>
            </a:pPr>
            <a:r>
              <a:rPr lang="en-US" sz="2771" b="true">
                <a:solidFill>
                  <a:srgbClr val="F4F6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29,4 МЛРД РУБ.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045762" y="5029200"/>
            <a:ext cx="3096339" cy="534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9"/>
              </a:lnSpc>
            </a:pPr>
            <a:r>
              <a:rPr lang="en-US" sz="2771" b="true">
                <a:solidFill>
                  <a:srgbClr val="F4F6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8,8 МЛРД РУБ.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867360" y="2735771"/>
            <a:ext cx="946775" cy="448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4"/>
              </a:lnSpc>
            </a:pPr>
            <a:r>
              <a:rPr lang="en-US" sz="2331" b="true">
                <a:solidFill>
                  <a:srgbClr val="F4F6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369335" y="2263092"/>
            <a:ext cx="6188726" cy="744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7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B2C - студенты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369335" y="5954620"/>
            <a:ext cx="6188726" cy="744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7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B2B - отели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119789" y="9585712"/>
            <a:ext cx="4313187" cy="415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*Источник — Минэкономразвития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369335" y="3064697"/>
            <a:ext cx="5720629" cy="150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58"/>
              </a:lnSpc>
            </a:pPr>
            <a:r>
              <a:rPr lang="en-US" sz="38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7–9 тыс. выпускников в год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538671" y="6823767"/>
            <a:ext cx="5720629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58"/>
              </a:lnSpc>
            </a:pPr>
            <a:r>
              <a:rPr lang="en-US" sz="38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~28 тыс..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144000" y="9016603"/>
            <a:ext cx="7898663" cy="1066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*Источник — статистический сборник демонстрационного экзамена ФИРПО за 2024 год и данные Минэкономразвития России по реестру классифицированных средств размещения.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8094" y="0"/>
            <a:ext cx="16459200" cy="1590599"/>
            <a:chOff x="0" y="0"/>
            <a:chExt cx="21945600" cy="21207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2120773"/>
            </a:xfrm>
            <a:custGeom>
              <a:avLst/>
              <a:gdLst/>
              <a:ahLst/>
              <a:cxnLst/>
              <a:rect r="r" b="b" t="t" l="l"/>
              <a:pathLst>
                <a:path h="2120773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120773"/>
                  </a:lnTo>
                  <a:lnTo>
                    <a:pt x="0" y="212077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51488" r="0" b="-15149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68094" y="-128588"/>
            <a:ext cx="16459200" cy="1719186"/>
            <a:chOff x="0" y="0"/>
            <a:chExt cx="21945600" cy="22922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45600" cy="2292251"/>
            </a:xfrm>
            <a:custGeom>
              <a:avLst/>
              <a:gdLst/>
              <a:ahLst/>
              <a:cxnLst/>
              <a:rect r="r" b="b" t="t" l="l"/>
              <a:pathLst>
                <a:path h="2292251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92251"/>
                  </a:lnTo>
                  <a:lnTo>
                    <a:pt x="0" y="22922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6546" r="0" b="-136546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71450"/>
              <a:ext cx="21945600" cy="24636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9503"/>
                </a:lnSpc>
              </a:pPr>
              <a:r>
                <a:rPr lang="en-US" sz="791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Продукт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046133" y="3074889"/>
            <a:ext cx="13347097" cy="7670463"/>
            <a:chOff x="0" y="0"/>
            <a:chExt cx="17796129" cy="1022728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796129" cy="10227310"/>
            </a:xfrm>
            <a:custGeom>
              <a:avLst/>
              <a:gdLst/>
              <a:ahLst/>
              <a:cxnLst/>
              <a:rect r="r" b="b" t="t" l="l"/>
              <a:pathLst>
                <a:path h="10227310" w="17796129">
                  <a:moveTo>
                    <a:pt x="0" y="0"/>
                  </a:moveTo>
                  <a:lnTo>
                    <a:pt x="17796129" y="0"/>
                  </a:lnTo>
                  <a:lnTo>
                    <a:pt x="17796129" y="10227310"/>
                  </a:lnTo>
                  <a:lnTo>
                    <a:pt x="0" y="10227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002" r="0" b="-8001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632336" y="754885"/>
            <a:ext cx="16626964" cy="2320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68"/>
              </a:lnSpc>
            </a:pPr>
            <a:r>
              <a:rPr lang="en-US" sz="4863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Решение - цифровая платформа для подбора, тестирования и обучения персонала.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5198" y="138713"/>
            <a:ext cx="16459200" cy="1719186"/>
            <a:chOff x="0" y="0"/>
            <a:chExt cx="21945600" cy="22922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2292251"/>
            </a:xfrm>
            <a:custGeom>
              <a:avLst/>
              <a:gdLst/>
              <a:ahLst/>
              <a:cxnLst/>
              <a:rect r="r" b="b" t="t" l="l"/>
              <a:pathLst>
                <a:path h="2292251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92251"/>
                  </a:lnTo>
                  <a:lnTo>
                    <a:pt x="0" y="229225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6546" r="0" b="-136546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171450"/>
              <a:ext cx="21945600" cy="24636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9503"/>
                </a:lnSpc>
              </a:pPr>
              <a:r>
                <a:rPr lang="en-US" sz="791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Решение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52296" y="2022304"/>
            <a:ext cx="2080547" cy="2526050"/>
          </a:xfrm>
          <a:custGeom>
            <a:avLst/>
            <a:gdLst/>
            <a:ahLst/>
            <a:cxnLst/>
            <a:rect r="r" b="b" t="t" l="l"/>
            <a:pathLst>
              <a:path h="2526050" w="2080547">
                <a:moveTo>
                  <a:pt x="0" y="0"/>
                </a:moveTo>
                <a:lnTo>
                  <a:pt x="2080547" y="0"/>
                </a:lnTo>
                <a:lnTo>
                  <a:pt x="2080547" y="2526050"/>
                </a:lnTo>
                <a:lnTo>
                  <a:pt x="0" y="2526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0423" y="5703069"/>
            <a:ext cx="2604295" cy="2604295"/>
          </a:xfrm>
          <a:custGeom>
            <a:avLst/>
            <a:gdLst/>
            <a:ahLst/>
            <a:cxnLst/>
            <a:rect r="r" b="b" t="t" l="l"/>
            <a:pathLst>
              <a:path h="2604295" w="2604295">
                <a:moveTo>
                  <a:pt x="0" y="0"/>
                </a:moveTo>
                <a:lnTo>
                  <a:pt x="2604294" y="0"/>
                </a:lnTo>
                <a:lnTo>
                  <a:pt x="2604294" y="2604294"/>
                </a:lnTo>
                <a:lnTo>
                  <a:pt x="0" y="26042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786793" y="2022304"/>
            <a:ext cx="2526050" cy="2526050"/>
          </a:xfrm>
          <a:custGeom>
            <a:avLst/>
            <a:gdLst/>
            <a:ahLst/>
            <a:cxnLst/>
            <a:rect r="r" b="b" t="t" l="l"/>
            <a:pathLst>
              <a:path h="2526050" w="2526050">
                <a:moveTo>
                  <a:pt x="0" y="0"/>
                </a:moveTo>
                <a:lnTo>
                  <a:pt x="2526051" y="0"/>
                </a:lnTo>
                <a:lnTo>
                  <a:pt x="2526051" y="2526050"/>
                </a:lnTo>
                <a:lnTo>
                  <a:pt x="0" y="2526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69272" y="2320862"/>
            <a:ext cx="5687854" cy="1304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2"/>
              </a:lnSpc>
            </a:pPr>
          </a:p>
          <a:p>
            <a:pPr algn="l">
              <a:lnSpc>
                <a:spcPts val="4837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Подбор персонала: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36497" y="3642360"/>
            <a:ext cx="5720629" cy="70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58"/>
              </a:lnSpc>
            </a:pPr>
            <a:r>
              <a:rPr lang="en-US" sz="38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-40/50% времени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36497" y="6043199"/>
            <a:ext cx="7106328" cy="1914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2"/>
              </a:lnSpc>
            </a:pPr>
          </a:p>
          <a:p>
            <a:pPr algn="l">
              <a:lnSpc>
                <a:spcPts val="4832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Адаптация сотрудника: </a:t>
            </a:r>
          </a:p>
          <a:p>
            <a:pPr algn="l">
              <a:lnSpc>
                <a:spcPts val="4837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112383" y="7550051"/>
            <a:ext cx="5720629" cy="70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58"/>
              </a:lnSpc>
            </a:pPr>
            <a:r>
              <a:rPr lang="en-US" sz="38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-30% затрат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665035" y="2930726"/>
            <a:ext cx="5622965" cy="695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7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Проверка навыков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67371" y="3642360"/>
            <a:ext cx="5720629" cy="67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78"/>
              </a:lnSpc>
            </a:pP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2–4 часа вместо недель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" y="411956"/>
            <a:ext cx="16459200" cy="1714500"/>
            <a:chOff x="0" y="0"/>
            <a:chExt cx="21945600" cy="228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86000"/>
                  </a:lnTo>
                  <a:lnTo>
                    <a:pt x="0" y="22860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6926" r="0" b="-13692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" y="283369"/>
            <a:ext cx="16459200" cy="1843088"/>
            <a:chOff x="0" y="0"/>
            <a:chExt cx="21945600" cy="24574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45600" cy="2457450"/>
            </a:xfrm>
            <a:custGeom>
              <a:avLst/>
              <a:gdLst/>
              <a:ahLst/>
              <a:cxnLst/>
              <a:rect r="r" b="b" t="t" l="l"/>
              <a:pathLst>
                <a:path h="245745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457450"/>
                  </a:lnTo>
                  <a:lnTo>
                    <a:pt x="0" y="245745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4005" r="0" b="-12400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71450"/>
              <a:ext cx="21945600" cy="2628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0560"/>
                </a:lnSpc>
              </a:pPr>
              <a:r>
                <a:rPr lang="en-US" sz="88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Бизнес-модель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669389" y="2359904"/>
            <a:ext cx="2149812" cy="1395422"/>
            <a:chOff x="0" y="0"/>
            <a:chExt cx="2866415" cy="18605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866390" cy="1860550"/>
            </a:xfrm>
            <a:custGeom>
              <a:avLst/>
              <a:gdLst/>
              <a:ahLst/>
              <a:cxnLst/>
              <a:rect r="r" b="b" t="t" l="l"/>
              <a:pathLst>
                <a:path h="1860550" w="2866390">
                  <a:moveTo>
                    <a:pt x="0" y="0"/>
                  </a:moveTo>
                  <a:lnTo>
                    <a:pt x="2866390" y="0"/>
                  </a:lnTo>
                  <a:lnTo>
                    <a:pt x="2866390" y="1860550"/>
                  </a:lnTo>
                  <a:lnTo>
                    <a:pt x="0" y="1860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5" r="0" b="-5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534429" y="2577274"/>
            <a:ext cx="1450629" cy="1416177"/>
            <a:chOff x="0" y="0"/>
            <a:chExt cx="1934172" cy="188823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34210" cy="1888236"/>
            </a:xfrm>
            <a:custGeom>
              <a:avLst/>
              <a:gdLst/>
              <a:ahLst/>
              <a:cxnLst/>
              <a:rect r="r" b="b" t="t" l="l"/>
              <a:pathLst>
                <a:path h="1888236" w="1934210">
                  <a:moveTo>
                    <a:pt x="0" y="0"/>
                  </a:moveTo>
                  <a:lnTo>
                    <a:pt x="1934210" y="0"/>
                  </a:lnTo>
                  <a:lnTo>
                    <a:pt x="1934210" y="1888236"/>
                  </a:lnTo>
                  <a:lnTo>
                    <a:pt x="0" y="1888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5" r="1" b="-76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744295" y="3055334"/>
            <a:ext cx="7894320" cy="600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</a:p>
          <a:p>
            <a:pPr algn="l" marL="1148588" indent="-382863" lvl="2">
              <a:lnSpc>
                <a:spcPts val="5712"/>
              </a:lnSpc>
              <a:buFont typeface="Arial"/>
              <a:buChar char="⚬"/>
            </a:pP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Разовая покупка лицензии</a:t>
            </a:r>
          </a:p>
          <a:p>
            <a:pPr algn="l" marL="1148588" indent="-382863" lvl="2">
              <a:lnSpc>
                <a:spcPts val="5712"/>
              </a:lnSpc>
              <a:buFont typeface="Arial"/>
              <a:buChar char="⚬"/>
            </a:pP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Доступ на 2-3 года</a:t>
            </a:r>
          </a:p>
          <a:p>
            <a:pPr algn="l" marL="1148588" indent="-382863" lvl="2">
              <a:lnSpc>
                <a:spcPts val="5712"/>
              </a:lnSpc>
              <a:buFont typeface="Arial"/>
              <a:buChar char="⚬"/>
            </a:pP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Платные курсы для студентов</a:t>
            </a:r>
          </a:p>
          <a:p>
            <a:pPr algn="l" marL="1148588" indent="-382863" lvl="2">
              <a:lnSpc>
                <a:spcPts val="5712"/>
              </a:lnSpc>
              <a:buFont typeface="Arial"/>
              <a:buChar char="⚬"/>
            </a:pP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Ежемесячная подписка</a:t>
            </a:r>
          </a:p>
          <a:p>
            <a:pPr algn="l" marL="1148588" indent="-382863" lvl="2">
              <a:lnSpc>
                <a:spcPts val="5712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249680" y="3779234"/>
            <a:ext cx="7894320" cy="455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48588" indent="-382863" lvl="2">
              <a:lnSpc>
                <a:spcPts val="5712"/>
              </a:lnSpc>
              <a:buFont typeface="Arial"/>
              <a:buChar char="⚬"/>
            </a:pP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Прямые продажи гостиницам</a:t>
            </a:r>
          </a:p>
          <a:p>
            <a:pPr algn="l" marL="1148588" indent="-382863" lvl="2">
              <a:lnSpc>
                <a:spcPts val="5712"/>
              </a:lnSpc>
              <a:buFont typeface="Arial"/>
              <a:buChar char="⚬"/>
            </a:pP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Партнёрства с ВУЗами и колледжами</a:t>
            </a:r>
          </a:p>
          <a:p>
            <a:pPr algn="l" marL="1148588" indent="-382863" lvl="2">
              <a:lnSpc>
                <a:spcPts val="5712"/>
              </a:lnSpc>
              <a:buFont typeface="Arial"/>
              <a:buChar char="⚬"/>
            </a:pPr>
            <a:r>
              <a:rPr lang="en-US" sz="476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Профильные сообщества и медиа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23399" y="3000470"/>
            <a:ext cx="7020601" cy="744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7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Каналы привлечения: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819201" y="2767013"/>
            <a:ext cx="7020601" cy="744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7"/>
              </a:lnSpc>
            </a:pPr>
            <a:r>
              <a:rPr lang="en-US" sz="4479" b="true">
                <a:solidFill>
                  <a:srgbClr val="8D6F22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Монетизация: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" y="411956"/>
            <a:ext cx="16459200" cy="1714500"/>
            <a:chOff x="0" y="0"/>
            <a:chExt cx="21945600" cy="228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45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286000"/>
                  </a:lnTo>
                  <a:lnTo>
                    <a:pt x="0" y="22860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36926" r="0" b="-13692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" y="283369"/>
            <a:ext cx="16459200" cy="1843088"/>
            <a:chOff x="0" y="0"/>
            <a:chExt cx="21945600" cy="24574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45600" cy="2457450"/>
            </a:xfrm>
            <a:custGeom>
              <a:avLst/>
              <a:gdLst/>
              <a:ahLst/>
              <a:cxnLst/>
              <a:rect r="r" b="b" t="t" l="l"/>
              <a:pathLst>
                <a:path h="2457450" w="21945600">
                  <a:moveTo>
                    <a:pt x="0" y="0"/>
                  </a:moveTo>
                  <a:lnTo>
                    <a:pt x="21945600" y="0"/>
                  </a:lnTo>
                  <a:lnTo>
                    <a:pt x="21945600" y="2457450"/>
                  </a:lnTo>
                  <a:lnTo>
                    <a:pt x="0" y="245745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4005" r="0" b="-12400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71450"/>
              <a:ext cx="21945600" cy="2628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0560"/>
                </a:lnSpc>
              </a:pPr>
              <a:r>
                <a:rPr lang="en-US" sz="88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Наша команда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29744" y="7603322"/>
            <a:ext cx="4176427" cy="3002709"/>
            <a:chOff x="0" y="0"/>
            <a:chExt cx="5568569" cy="400361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8569" cy="4003675"/>
            </a:xfrm>
            <a:custGeom>
              <a:avLst/>
              <a:gdLst/>
              <a:ahLst/>
              <a:cxnLst/>
              <a:rect r="r" b="b" t="t" l="l"/>
              <a:pathLst>
                <a:path h="4003675" w="5568569">
                  <a:moveTo>
                    <a:pt x="0" y="0"/>
                  </a:moveTo>
                  <a:lnTo>
                    <a:pt x="5568569" y="0"/>
                  </a:lnTo>
                  <a:lnTo>
                    <a:pt x="5568569" y="4003675"/>
                  </a:lnTo>
                  <a:lnTo>
                    <a:pt x="0" y="400367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04312" y="7514949"/>
            <a:ext cx="4227290" cy="3179274"/>
            <a:chOff x="0" y="0"/>
            <a:chExt cx="5636387" cy="423903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636387" cy="4239006"/>
            </a:xfrm>
            <a:custGeom>
              <a:avLst/>
              <a:gdLst/>
              <a:ahLst/>
              <a:cxnLst/>
              <a:rect r="r" b="b" t="t" l="l"/>
              <a:pathLst>
                <a:path h="4239006" w="5636387">
                  <a:moveTo>
                    <a:pt x="33909" y="0"/>
                  </a:moveTo>
                  <a:lnTo>
                    <a:pt x="5602478" y="0"/>
                  </a:lnTo>
                  <a:cubicBezTo>
                    <a:pt x="5621147" y="0"/>
                    <a:pt x="5636387" y="52578"/>
                    <a:pt x="5636387" y="117856"/>
                  </a:cubicBezTo>
                  <a:lnTo>
                    <a:pt x="5636387" y="4121404"/>
                  </a:lnTo>
                  <a:cubicBezTo>
                    <a:pt x="5636387" y="4186301"/>
                    <a:pt x="5621274" y="4239006"/>
                    <a:pt x="5602478" y="4239006"/>
                  </a:cubicBezTo>
                  <a:lnTo>
                    <a:pt x="33909" y="4239006"/>
                  </a:lnTo>
                  <a:cubicBezTo>
                    <a:pt x="15113" y="4238879"/>
                    <a:pt x="0" y="4186301"/>
                    <a:pt x="0" y="4121404"/>
                  </a:cubicBezTo>
                  <a:lnTo>
                    <a:pt x="0" y="117856"/>
                  </a:lnTo>
                  <a:cubicBezTo>
                    <a:pt x="0" y="52578"/>
                    <a:pt x="15113" y="0"/>
                    <a:pt x="33909" y="0"/>
                  </a:cubicBezTo>
                  <a:moveTo>
                    <a:pt x="33909" y="235204"/>
                  </a:moveTo>
                  <a:lnTo>
                    <a:pt x="33909" y="117856"/>
                  </a:lnTo>
                  <a:lnTo>
                    <a:pt x="67691" y="117856"/>
                  </a:lnTo>
                  <a:lnTo>
                    <a:pt x="67691" y="4121404"/>
                  </a:lnTo>
                  <a:lnTo>
                    <a:pt x="33909" y="4121404"/>
                  </a:lnTo>
                  <a:lnTo>
                    <a:pt x="33909" y="4003548"/>
                  </a:lnTo>
                  <a:lnTo>
                    <a:pt x="5602478" y="4003548"/>
                  </a:lnTo>
                  <a:lnTo>
                    <a:pt x="5602478" y="4121404"/>
                  </a:lnTo>
                  <a:lnTo>
                    <a:pt x="5568569" y="4121404"/>
                  </a:lnTo>
                  <a:lnTo>
                    <a:pt x="5568569" y="117856"/>
                  </a:lnTo>
                  <a:lnTo>
                    <a:pt x="5602478" y="117856"/>
                  </a:lnTo>
                  <a:lnTo>
                    <a:pt x="5602478" y="235204"/>
                  </a:lnTo>
                  <a:lnTo>
                    <a:pt x="33909" y="2352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04312" y="7464943"/>
            <a:ext cx="4227262" cy="3229204"/>
            <a:chOff x="0" y="0"/>
            <a:chExt cx="5636349" cy="43056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636349" cy="4305602"/>
            </a:xfrm>
            <a:custGeom>
              <a:avLst/>
              <a:gdLst/>
              <a:ahLst/>
              <a:cxnLst/>
              <a:rect r="r" b="b" t="t" l="l"/>
              <a:pathLst>
                <a:path h="4305602" w="5636349">
                  <a:moveTo>
                    <a:pt x="0" y="0"/>
                  </a:moveTo>
                  <a:lnTo>
                    <a:pt x="5636349" y="0"/>
                  </a:lnTo>
                  <a:lnTo>
                    <a:pt x="5636349" y="4305602"/>
                  </a:lnTo>
                  <a:lnTo>
                    <a:pt x="0" y="430560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8011" t="0" r="-48011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5636349" cy="43722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Григорян Руслан Владимирович </a:t>
              </a:r>
            </a:p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Лидер команды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273423" y="8065465"/>
            <a:ext cx="4176427" cy="2045675"/>
            <a:chOff x="0" y="0"/>
            <a:chExt cx="5568569" cy="272756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568569" cy="2727579"/>
            </a:xfrm>
            <a:custGeom>
              <a:avLst/>
              <a:gdLst/>
              <a:ahLst/>
              <a:cxnLst/>
              <a:rect r="r" b="b" t="t" l="l"/>
              <a:pathLst>
                <a:path h="2727579" w="5568569">
                  <a:moveTo>
                    <a:pt x="0" y="0"/>
                  </a:moveTo>
                  <a:lnTo>
                    <a:pt x="5568569" y="0"/>
                  </a:lnTo>
                  <a:lnTo>
                    <a:pt x="5568569" y="2727579"/>
                  </a:lnTo>
                  <a:lnTo>
                    <a:pt x="0" y="27275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7247992" y="7993218"/>
            <a:ext cx="4227290" cy="2190026"/>
            <a:chOff x="0" y="0"/>
            <a:chExt cx="5636387" cy="292003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636387" cy="2919984"/>
            </a:xfrm>
            <a:custGeom>
              <a:avLst/>
              <a:gdLst/>
              <a:ahLst/>
              <a:cxnLst/>
              <a:rect r="r" b="b" t="t" l="l"/>
              <a:pathLst>
                <a:path h="2919984" w="5636387">
                  <a:moveTo>
                    <a:pt x="33909" y="0"/>
                  </a:moveTo>
                  <a:lnTo>
                    <a:pt x="5602478" y="0"/>
                  </a:lnTo>
                  <a:cubicBezTo>
                    <a:pt x="5621147" y="0"/>
                    <a:pt x="5636387" y="42926"/>
                    <a:pt x="5636387" y="96393"/>
                  </a:cubicBezTo>
                  <a:lnTo>
                    <a:pt x="5636387" y="2823845"/>
                  </a:lnTo>
                  <a:cubicBezTo>
                    <a:pt x="5636387" y="2876931"/>
                    <a:pt x="5621274" y="2919984"/>
                    <a:pt x="5602478" y="2919984"/>
                  </a:cubicBezTo>
                  <a:lnTo>
                    <a:pt x="33909" y="2919984"/>
                  </a:lnTo>
                  <a:cubicBezTo>
                    <a:pt x="15113" y="2919857"/>
                    <a:pt x="0" y="2876931"/>
                    <a:pt x="0" y="2823845"/>
                  </a:cubicBezTo>
                  <a:lnTo>
                    <a:pt x="0" y="96393"/>
                  </a:lnTo>
                  <a:cubicBezTo>
                    <a:pt x="0" y="42926"/>
                    <a:pt x="15113" y="0"/>
                    <a:pt x="33909" y="0"/>
                  </a:cubicBezTo>
                  <a:moveTo>
                    <a:pt x="33909" y="192278"/>
                  </a:moveTo>
                  <a:lnTo>
                    <a:pt x="33909" y="96393"/>
                  </a:lnTo>
                  <a:lnTo>
                    <a:pt x="67691" y="96393"/>
                  </a:lnTo>
                  <a:lnTo>
                    <a:pt x="67691" y="2823845"/>
                  </a:lnTo>
                  <a:lnTo>
                    <a:pt x="33909" y="2823845"/>
                  </a:lnTo>
                  <a:lnTo>
                    <a:pt x="33909" y="2727452"/>
                  </a:lnTo>
                  <a:lnTo>
                    <a:pt x="5602478" y="2727452"/>
                  </a:lnTo>
                  <a:lnTo>
                    <a:pt x="5602478" y="2823845"/>
                  </a:lnTo>
                  <a:lnTo>
                    <a:pt x="5568569" y="2823845"/>
                  </a:lnTo>
                  <a:lnTo>
                    <a:pt x="5568569" y="96393"/>
                  </a:lnTo>
                  <a:lnTo>
                    <a:pt x="5602478" y="96393"/>
                  </a:lnTo>
                  <a:lnTo>
                    <a:pt x="5602478" y="192405"/>
                  </a:lnTo>
                  <a:lnTo>
                    <a:pt x="33909" y="19240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7247992" y="7943212"/>
            <a:ext cx="4227262" cy="2239956"/>
            <a:chOff x="0" y="0"/>
            <a:chExt cx="5636349" cy="298660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636349" cy="2986612"/>
            </a:xfrm>
            <a:custGeom>
              <a:avLst/>
              <a:gdLst/>
              <a:ahLst/>
              <a:cxnLst/>
              <a:rect r="r" b="b" t="t" l="l"/>
              <a:pathLst>
                <a:path h="2986612" w="5636349">
                  <a:moveTo>
                    <a:pt x="0" y="0"/>
                  </a:moveTo>
                  <a:lnTo>
                    <a:pt x="5636349" y="0"/>
                  </a:lnTo>
                  <a:lnTo>
                    <a:pt x="5636349" y="2986612"/>
                  </a:lnTo>
                  <a:lnTo>
                    <a:pt x="0" y="29866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7985" t="0" r="-17985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5636349" cy="305328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Казаков Анатолий Владимирович</a:t>
              </a:r>
            </a:p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Помощник 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635674" y="8215646"/>
            <a:ext cx="4032409" cy="1777956"/>
            <a:chOff x="0" y="0"/>
            <a:chExt cx="5376545" cy="237060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76545" cy="2370582"/>
            </a:xfrm>
            <a:custGeom>
              <a:avLst/>
              <a:gdLst/>
              <a:ahLst/>
              <a:cxnLst/>
              <a:rect r="r" b="b" t="t" l="l"/>
              <a:pathLst>
                <a:path h="2370582" w="5376545">
                  <a:moveTo>
                    <a:pt x="0" y="0"/>
                  </a:moveTo>
                  <a:lnTo>
                    <a:pt x="5376545" y="0"/>
                  </a:lnTo>
                  <a:lnTo>
                    <a:pt x="5376545" y="2370582"/>
                  </a:lnTo>
                  <a:lnTo>
                    <a:pt x="0" y="23705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2610243" y="8163325"/>
            <a:ext cx="4083272" cy="1882531"/>
            <a:chOff x="0" y="0"/>
            <a:chExt cx="5444363" cy="251004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444363" cy="2510155"/>
            </a:xfrm>
            <a:custGeom>
              <a:avLst/>
              <a:gdLst/>
              <a:ahLst/>
              <a:cxnLst/>
              <a:rect r="r" b="b" t="t" l="l"/>
              <a:pathLst>
                <a:path h="2510155" w="5444363">
                  <a:moveTo>
                    <a:pt x="33909" y="0"/>
                  </a:moveTo>
                  <a:lnTo>
                    <a:pt x="5410454" y="0"/>
                  </a:lnTo>
                  <a:cubicBezTo>
                    <a:pt x="5429123" y="0"/>
                    <a:pt x="5444363" y="31115"/>
                    <a:pt x="5444363" y="69723"/>
                  </a:cubicBezTo>
                  <a:lnTo>
                    <a:pt x="5444363" y="2440432"/>
                  </a:lnTo>
                  <a:cubicBezTo>
                    <a:pt x="5444363" y="2478786"/>
                    <a:pt x="5429250" y="2510155"/>
                    <a:pt x="5410454" y="2510155"/>
                  </a:cubicBezTo>
                  <a:lnTo>
                    <a:pt x="33909" y="2510155"/>
                  </a:lnTo>
                  <a:cubicBezTo>
                    <a:pt x="15113" y="2509901"/>
                    <a:pt x="0" y="2478786"/>
                    <a:pt x="0" y="2440432"/>
                  </a:cubicBezTo>
                  <a:lnTo>
                    <a:pt x="0" y="69723"/>
                  </a:lnTo>
                  <a:cubicBezTo>
                    <a:pt x="0" y="31115"/>
                    <a:pt x="15113" y="0"/>
                    <a:pt x="33909" y="0"/>
                  </a:cubicBezTo>
                  <a:moveTo>
                    <a:pt x="33909" y="139319"/>
                  </a:moveTo>
                  <a:lnTo>
                    <a:pt x="33909" y="69723"/>
                  </a:lnTo>
                  <a:lnTo>
                    <a:pt x="67691" y="69723"/>
                  </a:lnTo>
                  <a:lnTo>
                    <a:pt x="67691" y="2440432"/>
                  </a:lnTo>
                  <a:lnTo>
                    <a:pt x="33909" y="2440432"/>
                  </a:lnTo>
                  <a:lnTo>
                    <a:pt x="33909" y="2370709"/>
                  </a:lnTo>
                  <a:lnTo>
                    <a:pt x="5410454" y="2370709"/>
                  </a:lnTo>
                  <a:lnTo>
                    <a:pt x="5410454" y="2440432"/>
                  </a:lnTo>
                  <a:lnTo>
                    <a:pt x="5376545" y="2440432"/>
                  </a:lnTo>
                  <a:lnTo>
                    <a:pt x="5376545" y="69723"/>
                  </a:lnTo>
                  <a:lnTo>
                    <a:pt x="5410454" y="69723"/>
                  </a:lnTo>
                  <a:lnTo>
                    <a:pt x="5410454" y="139192"/>
                  </a:lnTo>
                  <a:lnTo>
                    <a:pt x="33909" y="1391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2610243" y="8113319"/>
            <a:ext cx="4083244" cy="1932461"/>
            <a:chOff x="0" y="0"/>
            <a:chExt cx="5444325" cy="257661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444325" cy="2576612"/>
            </a:xfrm>
            <a:custGeom>
              <a:avLst/>
              <a:gdLst/>
              <a:ahLst/>
              <a:cxnLst/>
              <a:rect r="r" b="b" t="t" l="l"/>
              <a:pathLst>
                <a:path h="2576612" w="5444325">
                  <a:moveTo>
                    <a:pt x="0" y="0"/>
                  </a:moveTo>
                  <a:lnTo>
                    <a:pt x="5444325" y="0"/>
                  </a:lnTo>
                  <a:lnTo>
                    <a:pt x="5444325" y="2576612"/>
                  </a:lnTo>
                  <a:lnTo>
                    <a:pt x="0" y="25766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0721" t="0" r="-10721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66675"/>
              <a:ext cx="5444325" cy="26432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Венидиктова Полина Сергеевна</a:t>
              </a:r>
            </a:p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Помощник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04312" y="2161727"/>
            <a:ext cx="4555331" cy="5831491"/>
            <a:chOff x="0" y="0"/>
            <a:chExt cx="6073775" cy="777532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073775" cy="7775321"/>
            </a:xfrm>
            <a:custGeom>
              <a:avLst/>
              <a:gdLst/>
              <a:ahLst/>
              <a:cxnLst/>
              <a:rect r="r" b="b" t="t" l="l"/>
              <a:pathLst>
                <a:path h="7775321" w="6073775">
                  <a:moveTo>
                    <a:pt x="0" y="0"/>
                  </a:moveTo>
                  <a:lnTo>
                    <a:pt x="6073775" y="0"/>
                  </a:lnTo>
                  <a:lnTo>
                    <a:pt x="6073775" y="7775321"/>
                  </a:lnTo>
                  <a:lnTo>
                    <a:pt x="0" y="7775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6193" t="0" r="-46193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2610243" y="2119160"/>
            <a:ext cx="4439031" cy="5827109"/>
            <a:chOff x="0" y="0"/>
            <a:chExt cx="5918708" cy="7769479"/>
          </a:xfrm>
        </p:grpSpPr>
        <p:sp>
          <p:nvSpPr>
            <p:cNvPr name="Freeform 31" id="31" descr="https://sun9-66.userapi.com/s/v1/ig2/Zrh-H_iY7u8yOSnjHiEudMRxCHj0LJGrJhPMqNasWHiqoLSVeISYxqQbIZQWGMAtLbaeZUOdvzctiK0vOjVNJvDE.jpg?quality=95&amp;as=32x48,48x72,72x108,108x162,160x240,240x360,360x540,480x720,540x810,640x960,720x1080,853x1280&amp;from=bu&amp;u=..."/>
            <p:cNvSpPr/>
            <p:nvPr/>
          </p:nvSpPr>
          <p:spPr>
            <a:xfrm flipH="false" flipV="false" rot="0">
              <a:off x="0" y="0"/>
              <a:ext cx="5918708" cy="7769479"/>
            </a:xfrm>
            <a:custGeom>
              <a:avLst/>
              <a:gdLst/>
              <a:ahLst/>
              <a:cxnLst/>
              <a:rect r="r" b="b" t="t" l="l"/>
              <a:pathLst>
                <a:path h="7769479" w="5918708">
                  <a:moveTo>
                    <a:pt x="0" y="0"/>
                  </a:moveTo>
                  <a:lnTo>
                    <a:pt x="5918708" y="0"/>
                  </a:lnTo>
                  <a:lnTo>
                    <a:pt x="5918708" y="7769479"/>
                  </a:lnTo>
                  <a:lnTo>
                    <a:pt x="0" y="776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134" r="0" b="-7134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6996055" y="2119160"/>
            <a:ext cx="4731163" cy="5986082"/>
            <a:chOff x="0" y="0"/>
            <a:chExt cx="6308217" cy="7981442"/>
          </a:xfrm>
        </p:grpSpPr>
        <p:sp>
          <p:nvSpPr>
            <p:cNvPr name="Freeform 33" id="33" descr="https://sun9-13.userapi.com/s/v1/ig2/-zQpwtQDPNyrimkmMKig2yF4PL8Jzs5WX5zP2bUt1MtfXeQYIZEnd3v4EvEaKIC7qeqGdbie846-VAeLKhC0mp3I.jpg?quality=95&amp;as=32x43,48x64,72x96,108x144,160x213,240x320,360x480,480x640,540x720,640x853,720x960,960x1280&amp;from=bu&amp;u=WE..."/>
            <p:cNvSpPr/>
            <p:nvPr/>
          </p:nvSpPr>
          <p:spPr>
            <a:xfrm flipH="false" flipV="false" rot="0">
              <a:off x="0" y="0"/>
              <a:ext cx="6308217" cy="7981442"/>
            </a:xfrm>
            <a:custGeom>
              <a:avLst/>
              <a:gdLst/>
              <a:ahLst/>
              <a:cxnLst/>
              <a:rect r="r" b="b" t="t" l="l"/>
              <a:pathLst>
                <a:path h="7981442" w="6308217">
                  <a:moveTo>
                    <a:pt x="0" y="0"/>
                  </a:moveTo>
                  <a:lnTo>
                    <a:pt x="6308217" y="0"/>
                  </a:lnTo>
                  <a:lnTo>
                    <a:pt x="6308217" y="7981442"/>
                  </a:lnTo>
                  <a:lnTo>
                    <a:pt x="0" y="798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13" r="0" b="-2713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86306"/>
            <a:ext cx="9182290" cy="2700528"/>
            <a:chOff x="0" y="0"/>
            <a:chExt cx="12243054" cy="36007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43054" cy="3600704"/>
            </a:xfrm>
            <a:custGeom>
              <a:avLst/>
              <a:gdLst/>
              <a:ahLst/>
              <a:cxnLst/>
              <a:rect r="r" b="b" t="t" l="l"/>
              <a:pathLst>
                <a:path h="3600704" w="12243054">
                  <a:moveTo>
                    <a:pt x="0" y="0"/>
                  </a:moveTo>
                  <a:lnTo>
                    <a:pt x="12243054" y="0"/>
                  </a:lnTo>
                  <a:lnTo>
                    <a:pt x="12243054" y="3600704"/>
                  </a:lnTo>
                  <a:lnTo>
                    <a:pt x="0" y="3600704"/>
                  </a:lnTo>
                  <a:close/>
                </a:path>
              </a:pathLst>
            </a:custGeom>
            <a:solidFill>
              <a:srgbClr val="B5D8E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37422" y="-85582"/>
            <a:ext cx="9182290" cy="2700528"/>
            <a:chOff x="0" y="0"/>
            <a:chExt cx="12243054" cy="36007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43054" cy="3600704"/>
            </a:xfrm>
            <a:custGeom>
              <a:avLst/>
              <a:gdLst/>
              <a:ahLst/>
              <a:cxnLst/>
              <a:rect r="r" b="b" t="t" l="l"/>
              <a:pathLst>
                <a:path h="3600704" w="12243054">
                  <a:moveTo>
                    <a:pt x="0" y="0"/>
                  </a:moveTo>
                  <a:lnTo>
                    <a:pt x="12243054" y="0"/>
                  </a:lnTo>
                  <a:lnTo>
                    <a:pt x="12243054" y="3600704"/>
                  </a:lnTo>
                  <a:lnTo>
                    <a:pt x="0" y="3600704"/>
                  </a:lnTo>
                  <a:close/>
                </a:path>
              </a:pathLst>
            </a:custGeom>
            <a:solidFill>
              <a:srgbClr val="FBB3C1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387590" y="-46492"/>
            <a:ext cx="9182290" cy="2700528"/>
            <a:chOff x="0" y="0"/>
            <a:chExt cx="12243054" cy="36007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243054" cy="3600704"/>
            </a:xfrm>
            <a:custGeom>
              <a:avLst/>
              <a:gdLst/>
              <a:ahLst/>
              <a:cxnLst/>
              <a:rect r="r" b="b" t="t" l="l"/>
              <a:pathLst>
                <a:path h="3600704" w="12243054">
                  <a:moveTo>
                    <a:pt x="0" y="0"/>
                  </a:moveTo>
                  <a:lnTo>
                    <a:pt x="12243054" y="0"/>
                  </a:lnTo>
                  <a:lnTo>
                    <a:pt x="12243054" y="3600704"/>
                  </a:lnTo>
                  <a:lnTo>
                    <a:pt x="0" y="3600704"/>
                  </a:lnTo>
                  <a:close/>
                </a:path>
              </a:pathLst>
            </a:custGeom>
            <a:solidFill>
              <a:srgbClr val="FD493D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533671" y="-64560"/>
            <a:ext cx="5803297" cy="2717864"/>
            <a:chOff x="0" y="0"/>
            <a:chExt cx="7737729" cy="362381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737729" cy="3623818"/>
            </a:xfrm>
            <a:custGeom>
              <a:avLst/>
              <a:gdLst/>
              <a:ahLst/>
              <a:cxnLst/>
              <a:rect r="r" b="b" t="t" l="l"/>
              <a:pathLst>
                <a:path h="3623818" w="7737729">
                  <a:moveTo>
                    <a:pt x="0" y="0"/>
                  </a:moveTo>
                  <a:lnTo>
                    <a:pt x="7737729" y="0"/>
                  </a:lnTo>
                  <a:lnTo>
                    <a:pt x="7737729" y="3623818"/>
                  </a:lnTo>
                  <a:lnTo>
                    <a:pt x="0" y="3623818"/>
                  </a:lnTo>
                  <a:close/>
                </a:path>
              </a:pathLst>
            </a:custGeom>
            <a:solidFill>
              <a:srgbClr val="FCAF17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97397" y="-25470"/>
            <a:ext cx="3555968" cy="2717864"/>
            <a:chOff x="0" y="0"/>
            <a:chExt cx="4741291" cy="362381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741291" cy="3623818"/>
            </a:xfrm>
            <a:custGeom>
              <a:avLst/>
              <a:gdLst/>
              <a:ahLst/>
              <a:cxnLst/>
              <a:rect r="r" b="b" t="t" l="l"/>
              <a:pathLst>
                <a:path h="3623818" w="4741291">
                  <a:moveTo>
                    <a:pt x="0" y="0"/>
                  </a:moveTo>
                  <a:lnTo>
                    <a:pt x="4741291" y="0"/>
                  </a:lnTo>
                  <a:lnTo>
                    <a:pt x="4741291" y="3623818"/>
                  </a:lnTo>
                  <a:lnTo>
                    <a:pt x="0" y="3623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77" r="0" b="-76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242780">
            <a:off x="235525" y="791166"/>
            <a:ext cx="2087690" cy="808577"/>
            <a:chOff x="0" y="0"/>
            <a:chExt cx="2783586" cy="107810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83586" cy="1078103"/>
            </a:xfrm>
            <a:custGeom>
              <a:avLst/>
              <a:gdLst/>
              <a:ahLst/>
              <a:cxnLst/>
              <a:rect r="r" b="b" t="t" l="l"/>
              <a:pathLst>
                <a:path h="1078103" w="2783586">
                  <a:moveTo>
                    <a:pt x="0" y="0"/>
                  </a:moveTo>
                  <a:lnTo>
                    <a:pt x="2783586" y="0"/>
                  </a:lnTo>
                  <a:lnTo>
                    <a:pt x="2783586" y="1078103"/>
                  </a:lnTo>
                  <a:lnTo>
                    <a:pt x="0" y="1078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6" t="0" r="-75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890658" y="65084"/>
            <a:ext cx="1727073" cy="2291429"/>
            <a:chOff x="0" y="0"/>
            <a:chExt cx="2302764" cy="305523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02764" cy="3055239"/>
            </a:xfrm>
            <a:custGeom>
              <a:avLst/>
              <a:gdLst/>
              <a:ahLst/>
              <a:cxnLst/>
              <a:rect r="r" b="b" t="t" l="l"/>
              <a:pathLst>
                <a:path h="3055239" w="2302764">
                  <a:moveTo>
                    <a:pt x="0" y="0"/>
                  </a:moveTo>
                  <a:lnTo>
                    <a:pt x="2302764" y="0"/>
                  </a:lnTo>
                  <a:lnTo>
                    <a:pt x="2302764" y="3055239"/>
                  </a:lnTo>
                  <a:lnTo>
                    <a:pt x="0" y="305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1" t="0" r="-6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674903" y="-51978"/>
            <a:ext cx="2572131" cy="2717768"/>
            <a:chOff x="0" y="0"/>
            <a:chExt cx="3429508" cy="36236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429508" cy="3623691"/>
            </a:xfrm>
            <a:custGeom>
              <a:avLst/>
              <a:gdLst/>
              <a:ahLst/>
              <a:cxnLst/>
              <a:rect r="r" b="b" t="t" l="l"/>
              <a:pathLst>
                <a:path h="3623691" w="3429508">
                  <a:moveTo>
                    <a:pt x="0" y="0"/>
                  </a:moveTo>
                  <a:lnTo>
                    <a:pt x="3429508" y="0"/>
                  </a:lnTo>
                  <a:lnTo>
                    <a:pt x="3429508" y="3623691"/>
                  </a:lnTo>
                  <a:lnTo>
                    <a:pt x="0" y="3623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7619495" y="4065270"/>
            <a:ext cx="2143696" cy="2141020"/>
            <a:chOff x="0" y="0"/>
            <a:chExt cx="2858262" cy="28546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858262" cy="2854706"/>
            </a:xfrm>
            <a:custGeom>
              <a:avLst/>
              <a:gdLst/>
              <a:ahLst/>
              <a:cxnLst/>
              <a:rect r="r" b="b" t="t" l="l"/>
              <a:pathLst>
                <a:path h="2854706" w="2858262">
                  <a:moveTo>
                    <a:pt x="0" y="0"/>
                  </a:moveTo>
                  <a:lnTo>
                    <a:pt x="2858262" y="0"/>
                  </a:lnTo>
                  <a:lnTo>
                    <a:pt x="2858262" y="2854706"/>
                  </a:lnTo>
                  <a:lnTo>
                    <a:pt x="0" y="2854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3" t="0" r="-74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788102" y="4232539"/>
            <a:ext cx="1806483" cy="1806483"/>
            <a:chOff x="0" y="0"/>
            <a:chExt cx="2408644" cy="240864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408682" cy="2408682"/>
            </a:xfrm>
            <a:custGeom>
              <a:avLst/>
              <a:gdLst/>
              <a:ahLst/>
              <a:cxnLst/>
              <a:rect r="r" b="b" t="t" l="l"/>
              <a:pathLst>
                <a:path h="2408682" w="2408682">
                  <a:moveTo>
                    <a:pt x="2408682" y="1204341"/>
                  </a:moveTo>
                  <a:cubicBezTo>
                    <a:pt x="2408682" y="1869440"/>
                    <a:pt x="1869440" y="2408682"/>
                    <a:pt x="1204341" y="2408682"/>
                  </a:cubicBezTo>
                  <a:cubicBezTo>
                    <a:pt x="539242" y="2408682"/>
                    <a:pt x="0" y="1869440"/>
                    <a:pt x="0" y="1204341"/>
                  </a:cubicBezTo>
                  <a:cubicBezTo>
                    <a:pt x="0" y="539242"/>
                    <a:pt x="539242" y="0"/>
                    <a:pt x="1204341" y="0"/>
                  </a:cubicBezTo>
                  <a:cubicBezTo>
                    <a:pt x="1869440" y="0"/>
                    <a:pt x="2408682" y="539242"/>
                    <a:pt x="2408682" y="1204341"/>
                  </a:cubicBezTo>
                  <a:close/>
                </a:path>
              </a:pathLst>
            </a:custGeom>
            <a:blipFill>
              <a:blip r:embed="rId7"/>
              <a:stretch>
                <a:fillRect l="0" t="-25028" r="1" b="-25027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60010" y="2692394"/>
            <a:ext cx="7221360" cy="7101078"/>
            <a:chOff x="0" y="0"/>
            <a:chExt cx="9628480" cy="94681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628505" cy="9468104"/>
            </a:xfrm>
            <a:custGeom>
              <a:avLst/>
              <a:gdLst/>
              <a:ahLst/>
              <a:cxnLst/>
              <a:rect r="r" b="b" t="t" l="l"/>
              <a:pathLst>
                <a:path h="9468104" w="9628505">
                  <a:moveTo>
                    <a:pt x="0" y="0"/>
                  </a:moveTo>
                  <a:lnTo>
                    <a:pt x="9628505" y="0"/>
                  </a:lnTo>
                  <a:lnTo>
                    <a:pt x="9628505" y="9468104"/>
                  </a:lnTo>
                  <a:lnTo>
                    <a:pt x="0" y="94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9202" r="0" b="-9202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9833896" y="3336769"/>
            <a:ext cx="8327012" cy="323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</a:p>
          <a:p>
            <a:pPr algn="l">
              <a:lnSpc>
                <a:spcPts val="4800"/>
              </a:lnSpc>
            </a:pPr>
            <a:r>
              <a:rPr lang="en-US" sz="4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Григорян Руслан Владимирович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+7 917 406 1729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10001317" y="5749090"/>
            <a:ext cx="391675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Лидер проекта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112566" y="2653998"/>
            <a:ext cx="498649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DAHGYFPvIms</dc:identifier>
  <dcterms:modified xsi:type="dcterms:W3CDTF">2011-08-01T06:04:30Z</dcterms:modified>
  <cp:revision>1</cp:revision>
  <dc:title>Axelerator_prezentatsia_pptx.pptx</dc:title>
</cp:coreProperties>
</file>