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metadata" ContentType="application/binary"/>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43"/>
  </p:notesMasterIdLst>
  <p:sldIdLst>
    <p:sldId id="256" r:id="rId3"/>
    <p:sldId id="301" r:id="rId4"/>
    <p:sldId id="310" r:id="rId5"/>
    <p:sldId id="308" r:id="rId6"/>
    <p:sldId id="311" r:id="rId7"/>
    <p:sldId id="270" r:id="rId8"/>
    <p:sldId id="266" r:id="rId9"/>
    <p:sldId id="287" r:id="rId10"/>
    <p:sldId id="281" r:id="rId11"/>
    <p:sldId id="282" r:id="rId12"/>
    <p:sldId id="295" r:id="rId13"/>
    <p:sldId id="296" r:id="rId14"/>
    <p:sldId id="271" r:id="rId15"/>
    <p:sldId id="272" r:id="rId16"/>
    <p:sldId id="293" r:id="rId17"/>
    <p:sldId id="273" r:id="rId18"/>
    <p:sldId id="284" r:id="rId19"/>
    <p:sldId id="299" r:id="rId20"/>
    <p:sldId id="300" r:id="rId21"/>
    <p:sldId id="305" r:id="rId22"/>
    <p:sldId id="306" r:id="rId23"/>
    <p:sldId id="274" r:id="rId24"/>
    <p:sldId id="275" r:id="rId25"/>
    <p:sldId id="276" r:id="rId26"/>
    <p:sldId id="294" r:id="rId27"/>
    <p:sldId id="277" r:id="rId28"/>
    <p:sldId id="278" r:id="rId29"/>
    <p:sldId id="291" r:id="rId30"/>
    <p:sldId id="292" r:id="rId31"/>
    <p:sldId id="290" r:id="rId32"/>
    <p:sldId id="279" r:id="rId33"/>
    <p:sldId id="283" r:id="rId34"/>
    <p:sldId id="288" r:id="rId35"/>
    <p:sldId id="289" r:id="rId36"/>
    <p:sldId id="307" r:id="rId37"/>
    <p:sldId id="309" r:id="rId38"/>
    <p:sldId id="280" r:id="rId39"/>
    <p:sldId id="298" r:id="rId40"/>
    <p:sldId id="303" r:id="rId41"/>
    <p:sldId id="304" r:id="rId42"/>
  </p:sldIdLst>
  <p:sldSz cx="12192000" cy="6858000"/>
  <p:notesSz cx="6858000" cy="9144000"/>
  <p:custDataLst>
    <p:tags r:id="rId4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j6lFpuDE7mVLaFOw4vyhahVBLP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0C0"/>
    <a:srgbClr val="33A1D8"/>
    <a:srgbClr val="002060"/>
    <a:srgbClr val="00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0"/>
    <p:restoredTop sz="94620"/>
  </p:normalViewPr>
  <p:slideViewPr>
    <p:cSldViewPr snapToGrid="0">
      <p:cViewPr>
        <p:scale>
          <a:sx n="70" d="100"/>
          <a:sy n="70" d="100"/>
        </p:scale>
        <p:origin x="-720" y="-5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xmlns="" val="5905104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275529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356f88980c_1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8" name="Google Shape;228;g1356f88980c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1200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139929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139929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12009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17935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569033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860848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8" name="Google Shape;32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50" name="Google Shape;35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506059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338308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9404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923264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227301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227301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227301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227301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849557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9" name="Google Shape;38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3" name="Google Shape;42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196851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338370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188183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Заголовок и объект">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271100" cy="5478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4140540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Заголовок раздела">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3839613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2645645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Сравнение" type="twoTxTwoObj">
  <p:cSld name="Сравнение">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751124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Только заголовок">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191583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2929427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Объект с подписью">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3764287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3600687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3160847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20047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vmlDrawing" Target="../drawings/vmlDrawing2.v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aphicFrame>
        <p:nvGraphicFramePr>
          <p:cNvPr id="2" name="Объект 1" hidden="1"/>
          <p:cNvGraphicFramePr>
            <a:graphicFrameLocks noChangeAspect="1"/>
          </p:cNvGraphicFramePr>
          <p:nvPr userDrawn="1">
            <p:extLst>
              <p:ext uri="{D42A27DB-BD31-4B8C-83A1-F6EECF244321}">
                <p14:modId xmlns:p14="http://schemas.microsoft.com/office/powerpoint/2010/main" xmlns="" val="4112482135"/>
              </p:ext>
            </p:extLst>
          </p:nvPr>
        </p:nvGraphicFramePr>
        <p:xfrm>
          <a:off x="1588" y="1588"/>
          <a:ext cx="1588" cy="1588"/>
        </p:xfrm>
        <a:graphic>
          <a:graphicData uri="http://schemas.openxmlformats.org/presentationml/2006/ole">
            <p:oleObj spid="_x0000_s1062" name="Слайд think-cell" r:id="rId13" imgW="360" imgH="360" progId="">
              <p:embed/>
            </p:oleObj>
          </a:graphicData>
        </a:graphic>
      </p:graphicFrame>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aphicFrame>
        <p:nvGraphicFramePr>
          <p:cNvPr id="2" name="Объект 1" hidden="1"/>
          <p:cNvGraphicFramePr>
            <a:graphicFrameLocks noChangeAspect="1"/>
          </p:cNvGraphicFramePr>
          <p:nvPr userDrawn="1"/>
        </p:nvGraphicFramePr>
        <p:xfrm>
          <a:off x="1588" y="1588"/>
          <a:ext cx="1588" cy="1588"/>
        </p:xfrm>
        <a:graphic>
          <a:graphicData uri="http://schemas.openxmlformats.org/presentationml/2006/ole">
            <p:oleObj spid="_x0000_s5157" name="Слайд think-cell" r:id="rId14" imgW="360" imgH="360" progId="">
              <p:embed/>
            </p:oleObj>
          </a:graphicData>
        </a:graphic>
      </p:graphicFrame>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ru-RU"/>
              <a:pPr/>
              <a:t>‹#›</a:t>
            </a:fld>
            <a:endParaRPr/>
          </a:p>
        </p:txBody>
      </p:sp>
    </p:spTree>
    <p:extLst>
      <p:ext uri="{BB962C8B-B14F-4D97-AF65-F5344CB8AC3E}">
        <p14:creationId xmlns:p14="http://schemas.microsoft.com/office/powerpoint/2010/main" xmlns="" val="328022227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regnum.ru/" TargetMode="Externa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regnum.ru/" TargetMode="External"/><Relationship Id="rId1" Type="http://schemas.openxmlformats.org/officeDocument/2006/relationships/slideLayout" Target="../slideLayouts/slideLayout17.xm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vk.com/moskvarceva" TargetMode="External"/><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lobenewswire.com/news-release/2019/12/17/1961785/0/en/Online-Education-Market-Study-2019-World-Market-Projected-to-Reach-350-Billion-by-2025-Dominated-by-the-United-States-and-China.html"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rbc.ru/society/21/05/2020/5ec6678a9a7947b2fc37dddb" TargetMode="External"/><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3.jpeg"/><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4.jpeg"/><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0.bin"/></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notesSlide" Target="../notesSlides/notesSlide12.xml"/><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4.png"/><Relationship Id="rId11" Type="http://schemas.openxmlformats.org/officeDocument/2006/relationships/image" Target="../media/image23.png"/><Relationship Id="rId5" Type="http://schemas.openxmlformats.org/officeDocument/2006/relationships/image" Target="../media/image3.png"/><Relationship Id="rId10" Type="http://schemas.openxmlformats.org/officeDocument/2006/relationships/image" Target="../media/image22.png"/><Relationship Id="rId4" Type="http://schemas.openxmlformats.org/officeDocument/2006/relationships/oleObject" Target="../embeddings/oleObject11.bin"/><Relationship Id="rId9"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14.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4.bin"/></Relationships>
</file>

<file path=ppt/slides/_rels/slide27.xml.rels><?xml version="1.0" encoding="UTF-8" standalone="yes"?>
<Relationships xmlns="http://schemas.openxmlformats.org/package/2006/relationships"><Relationship Id="rId8" Type="http://schemas.openxmlformats.org/officeDocument/2006/relationships/hyperlink" Target="https://uchi.pro/" TargetMode="External"/><Relationship Id="rId3" Type="http://schemas.openxmlformats.org/officeDocument/2006/relationships/notesSlide" Target="../notesSlides/notesSlide16.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image" Target="../media/image3.png"/><Relationship Id="rId5" Type="http://schemas.openxmlformats.org/officeDocument/2006/relationships/oleObject" Target="../embeddings/oleObject15.bin"/><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16.vml"/><Relationship Id="rId6" Type="http://schemas.openxmlformats.org/officeDocument/2006/relationships/image" Target="../media/image3.png"/><Relationship Id="rId5" Type="http://schemas.openxmlformats.org/officeDocument/2006/relationships/image" Target="../media/image27.jpeg"/><Relationship Id="rId4" Type="http://schemas.openxmlformats.org/officeDocument/2006/relationships/oleObject" Target="../embeddings/oleObject16.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image" Target="../media/image3.png"/><Relationship Id="rId5" Type="http://schemas.openxmlformats.org/officeDocument/2006/relationships/image" Target="../media/image27.jpeg"/><Relationship Id="rId4" Type="http://schemas.openxmlformats.org/officeDocument/2006/relationships/oleObject" Target="../embeddings/oleObject17.bin"/></Relationships>
</file>

<file path=ppt/slides/_rels/slide30.xml.rels><?xml version="1.0" encoding="UTF-8" standalone="yes"?>
<Relationships xmlns="http://schemas.openxmlformats.org/package/2006/relationships"><Relationship Id="rId8" Type="http://schemas.openxmlformats.org/officeDocument/2006/relationships/hyperlink" Target="https://ideas.roscongress.org/attachments/6/f4/315960-8f57-445d-ae77-664a9aa3e7d9/%D0%9A%D0%B0%D1%80%D1%82%D0%B0_%D1%80%D0%B0%D0%B7%D0%B2%D0%B8%D1%82%D0%B8%D1%8F_%D0%BC%D1%83%D0%BD%D0%B8%D1%86%D0%B8%D0%BF%D0%B0%D0%BB%D1%8C%D0%BD%D0%BE%D0%B3%D0%BE_%D1%80%D0%B0%D0%B9%D0%BE%D0%BD%D0%B0_%D0%90%D0%B2%D1%82%D0%BE%D1%80%D1%81%D0%BA%D0%B8%D0%B9_%D0%BA%D1%83%D1%80%D1%81_%D0%BF%D0%BE%D0%B2%D1%8B%D1%88%D0%B5%D0%BD%D0%B8%D1%8F_%D0%BA%D0%B2%D0%B0%D0%BB%D0%B8%D1%84%D0%B8%D0%BA%D0%B0%D1%86%D0%B8%D0%B8_%D0%9A.%D0%92.%D0%A5%D0%B0%D1%80%D1%87%D0%B5%D0%BD%D0%BA%D0%BE.docx" TargetMode="External"/><Relationship Id="rId13" Type="http://schemas.openxmlformats.org/officeDocument/2006/relationships/hyperlink" Target="https://ideas.roscongress.org/attachments/6/3c/ab5046-ade8-4489-9425-5f762ec99d37/%D0%9A%D0%BE%D0%BC%D0%BF%D0%BB%D0%B5%D0%BA%D1%81%D0%BD%D0%BE%D0%B5_%D1%80%D0%B0%D0%B7%D0%B2%D0%B8%D1%82%D0%B8%D0%B5_%D1%81%D0%B5%D0%BB%D1%8C%D1%81%D0%BA%D0%B8%D1%85_%D1%82%D0%B5%D1%80%D1%80%D0%B8%D1%82%D0%BE%D1%80%D0%B8%D0%B9.docx" TargetMode="External"/><Relationship Id="rId18" Type="http://schemas.openxmlformats.org/officeDocument/2006/relationships/hyperlink" Target="https://ideas.roscongress.org/attachments/6/26/524efe-1b70-4f78-b6f1-4688ff204289/%D0%A3%D1%87%D0%B5%D0%B1%D0%BD%D1%8B%D0%B9_%D0%BA%D1%83%D1%80%D1%81_%D0%BF%D1%80%D0%BE%D1%84%D0%B5%D1%81%D1%81%D0%BE%D1%80_%D0%A2%D0%B0%D1%80%D0%B1%D0%B0%D0%B5%D0%B2%D0%B0_%D0%92.%D0%9C.__%D0%9A%D0%BE%D0%BC%D0%BF%D0%BB%D0%B5%D0%BA%D1%81%D0%BD%D0%BE%D0%B5_%D1%80%D0%B0%D0%B7%D0%B2%D0%B8%D1%82%D0%B8%D0%B5_%D1%81%D0%B5%D0%BB%D1%8C%D1%81%D0%BA%D0%B8%D1%85_%D1%82%D0%B5%D1%80%D1%80%D0%B8%D1%82%D0%BE%D1%80%D0%B8%D0%B9.docx" TargetMode="External"/><Relationship Id="rId3" Type="http://schemas.openxmlformats.org/officeDocument/2006/relationships/notesSlide" Target="../notesSlides/notesSlide19.xml"/><Relationship Id="rId21" Type="http://schemas.openxmlformats.org/officeDocument/2006/relationships/hyperlink" Target="https://ideas.roscongress.org/attachments/6/d7/de5458-5373-474a-8b3f-297fa4f9caae/%D0%9F%D1%80%D0%B0%D0%B2%D0%BE%D0%B2%D1%8B%D0%B5_%D0%B8_%D0%BE%D1%80%D0%B3%D0%B0%D0%BD%D0%B8%D0%B7%D0%B0%D1%86%D0%B8%D0%BE%D0%BD%D0%BD%D0%BE-%D1%8D%D0%BA%D0%BE%D0%BD%D0%BE%D0%BC%D0%B8%D1%87%D0%B5%D1%81%D0%BA%D0%B8%D0%B5_%D0%BE%D1%81%D0%BD%D0%BE%D0%B2%D1%8B_%D1%81%D0%BE%D0%B7%D0%B4%D0%B0%D0%BD%D0%B8%D1%8F_%D0%B8_%D1%84%D1%83%D0%BD%D0%BA%D1%86%D0%B8%D0%BE%D0%BD%D0%B8%D1%80%D0%BE%D0%B2%D0%B0%D0%BD%D0%B8%D1%8F_%D0%9A%D0%A4%D0%A5_%D0%BF%D1%80%D0%BE%D1%84%D0%B5%D1%81%D1%81%D0%BE%D1%80_%D0%9E.%D0%9F.%D0%A7%D0%B5%D0%BA%D0%BC%D0%B0%D1%80%D1%91%D0%B2_%D0%90%D0%A1%D0%A1%D0%A0%D0%9F_8-904-637-57-40.pdf" TargetMode="External"/><Relationship Id="rId7" Type="http://schemas.openxmlformats.org/officeDocument/2006/relationships/hyperlink" Target="https://ideas.roscongress.org/attachments/6/4c/a8be77-88e5-4f03-8b22-bcbe68df1fb5/%D0%98%D0%BD%D0%B2%D0%B5%D1%81%D1%82%D0%B8%D1%86%D0%B8%D0%BE%D0%BD%D0%BD%D0%B0%D1%8F_%D0%BF%D1%80%D0%B8%D0%B2%D0%BB%D0%B5%D0%BA%D0%B0%D1%82%D0%B5%D0%BB%D1%8C%D0%BD%D0%BE%D1%81%D1%82%D1%8C_%D1%80%D0%B5%D0%B3%D0%B8%D0%BE%D0%BD%D0%BE%D0%B2_%D0%B8_%D0%BC%D1%83%D0%BD%D0%B8%D1%86%D0%B8%D0%BF%D0%B0%D0%BB%D0%B8%D1%82%D0%B5%D1%82%D0%BE%D0%B2_%D0%B0%D0%B2%D1%82%D0%BE%D1%80.%D0%BE%D0%B1%D1%83%D1%87.%D0%BA%D1%83%D1%80%D1%81_%D0%A5%D0%B0%D1%80%D1%87%D0%B5%D0%BD%D0%BA%D0%BE.docx" TargetMode="External"/><Relationship Id="rId12" Type="http://schemas.openxmlformats.org/officeDocument/2006/relationships/hyperlink" Target="https://ideas.roscongress.org/attachments/6/14/3b1e8b-f360-4605-9a55-d9d8de169173/%D0%A1%D0%B5%D0%BB%D1%8C%D1%81%D0%BA%D0%B0%D1%8F_%D0%BA%D0%BE%D0%BE%D0%BF%D0%B5%D1%80%D0%B0%D1%86%D0%B8%D1%8F_%D0%90%D0%B2%D1%82%D0%BE%D1%80%D1%81%D0%BA%D0%B8%D0%B9_%D0%BA%D1%83%D1%80%D1%81_%D0%BF%D0%BE%D0%B2%D1%8B%D1%88%D0%B5%D0%BD%D0%B8%D1%8F_%D0%BA%D0%B2%D0%B0%D0%BB%D0%B8%D1%84%D0%B8%D0%BA%D0%B0%D1%86%D0%B8%D0%B8_%D0%9A.%D0%92.%D0%A5%D0%B0%D1%80%D1%87%D0%B5%D0%BD%D0%BA%D0%BE.docx" TargetMode="External"/><Relationship Id="rId17" Type="http://schemas.openxmlformats.org/officeDocument/2006/relationships/hyperlink" Target="https://ideas.roscongress.org/attachments/6/7f/af80dc-86fb-49ff-9801-23d3f34964e1/%D0%A4%D0%B8%D0%BD%D0%B0%D0%BD%D1%81%D0%BE%D0%B2%D0%BE-%D0%AD%D0%BA%D0%BE%D0%BD%D0%BE%D0%BC%D0%B8%D1%87%D0%B5%D1%81%D0%BA%D0%BE%D0%B5_%D0%9E%D0%B1%D0%BE%D1%81%D0%BD%D0%BE%D0%B2%D0%B0%D0%BD%D0%B8%D0%B5_%D0%B0%D0%B2%D1%82%D0%BE%D1%80_%D0%9C%D0%B0%D0%BA%D1%81%D0%B8%D0%BC_%D0%93%D0%BE%D0%BD%D1%87%D0%B0%D1%80%D0%B5%D0%BD%D0%BA%D0%BE_%D0%9F%D1%80%D0%BE%D0%B3%D1%80%D0%B0%D0%BC%D0%BC%D0%B0_%D0%A1%D0%B5%D0%BC%D0%B5%D0%B9%D0%BD%D0%BE%D0%B5_%D1%80%D0%BE%D0%B4%D0%BE%D0%B2%D0%BE%D0%B5_%D0%BF%D0%BE%D0%BC%D0%B5%D1%81%D1%82%D1%8C%D0%B5.pdf" TargetMode="External"/><Relationship Id="rId25" Type="http://schemas.openxmlformats.org/officeDocument/2006/relationships/hyperlink" Target="https://ideas.roscongress.org/attachments/6/76/c05b74-f078-45a7-8796-b5912c14ad45/%D0%90%D0%B2%D1%82%D0%BE%D1%80%D1%81%D0%BA%D0%B8%D0%B9_%D0%B2%D0%B8%D0%B4%D0%B5%D0%BE%D0%BA%D1%83%D1%80%D1%81_%D0%9E%D0%91%D0%95%D0%A0%D0%95%D0%96%D0%9D%D0%90%D0%AF_%D0%9E%D0%94%D0%95%D0%96%D0%94%D0%90_%D1%80%D0%B0%D0%B7%D1%80%D0%B0%D0%B1%D0%BE%D1%82%D0%B0%D0%BD_%D0%9D%D0%B0%D0%B4%D0%B5%D0%B6%D0%B4%D0%BE%D0%B9_%D0%9A%D1%83%D0%B4%D0%B8%D0%BD%D0%BE%D0%B2%D0%BE%D0%B9.docx" TargetMode="External"/><Relationship Id="rId2" Type="http://schemas.openxmlformats.org/officeDocument/2006/relationships/slideLayout" Target="../slideLayouts/slideLayout12.xml"/><Relationship Id="rId16" Type="http://schemas.openxmlformats.org/officeDocument/2006/relationships/hyperlink" Target="https://ideas.roscongress.org/attachments/6/0d/80355d-7266-48b0-9a4f-d39ca0937776/%D0%A3%D1%87%D0%B5%D0%B1%D0%BD%D1%8B%D0%B5_%D0%BF%D0%BB%D0%B0%D0%BD%D1%8B_%D0%A0%D0%B0%D0%B7%D0%B2%D0%B8%D1%82%D0%B8%D0%B5_%D0%B1%D0%B8%D0%B7%D0%BD%D0%B5%D1%81%D0%B0_%D0%B4%D0%BB%D1%8F_%D0%A1%D0%A0%D0%9F_%D0%BF%D1%80%D0%B5%D0%BF%D0%BE%D0%B4%D0%B0%D0%B2%D0%B0%D1%82%D0%B5%D0%BB%D1%8C__%D1%81%D0%BF%D0%B8%D0%BA%D0%B5%D1%80_%D0%A5%D0%BB%D1%83%D0%B4%D0%B5%D0%BD%D1%86%D0%BE%D0%B2_%D0%98%D0%B3%D0%BE%D1%80%D1%8C_%D0%9C%D0%BE%D1%81%D0%BA%D0%B2%D0%B0.docx" TargetMode="External"/><Relationship Id="rId20" Type="http://schemas.openxmlformats.org/officeDocument/2006/relationships/hyperlink" Target="https://ideas.roscongress.org/attachments/6/10/5a25a2-1b0e-4aa3-84a1-b349c041770d/%D0%9F%D1%80%D0%BE%D0%B3%D1%80%D0%B0%D0%BC%D0%BC%D1%8B_%D0%B4%D0%BE%D0%BF%D0%BE%D0%BB%D0%BD%D0%B8%D1%82%D0%B5%D0%BB%D1%8C%D0%BD%D0%BE%D0%B3%D0%BE_%D0%BE%D0%B1%D1%80%D0%B0%D0%B7%D0%BE%D0%B2%D0%B0%D0%BD%D0%B8%D1%8F_%D0%B4%D0%BB%D1%8F_%D0%A2%D0%9E%D0%A1_%D0%B8_%D0%9D%D0%9A%D0%9E_11_%D0%B0%D0%B2%D1%82%D0%BE%D1%80%D1%81%D0%BA%D0%B8%D1%85__%D0%BA%D1%83%D1%80%D1%81%D0%BE%D0%B2_%D0%94.%D0%92.%D0%9F%D0%BE%D0%BB%D1%83%D0%B4%D1%91%D0%BD%D0%BE%D0%B2%D0%B0_%D0%B8_%D0%A1.%D0%90.%D0%92%D0%B0%D1%81%D0%B8%D0%BB%D1%8C%D0%B5%D0%B2%D0%B0_%D0%90%D0%A1%D0%A1%D0%A0%D0%9F_8-904-637-57-40.docx" TargetMode="External"/><Relationship Id="rId1" Type="http://schemas.openxmlformats.org/officeDocument/2006/relationships/vmlDrawing" Target="../drawings/vmlDrawing18.vml"/><Relationship Id="rId6" Type="http://schemas.openxmlformats.org/officeDocument/2006/relationships/image" Target="../media/image4.png"/><Relationship Id="rId11" Type="http://schemas.openxmlformats.org/officeDocument/2006/relationships/hyperlink" Target="https://ideas.roscongress.org/attachments/6/91/d51068-845f-4ec4-aaaa-22bcf7d9812b/%D0%A0%D0%B0%D0%B7%D1%80%D0%B0%D0%B1%D0%BE%D1%82%D0%BA%D0%B0_%D0%B0%D0%BD%D1%82%D0%B8%D0%BA%D1%80%D0%B8%D0%B7%D0%B8%D1%81%D0%BD%D0%BE%D0%B9_%D0%BA%D0%B0%D1%80%D1%82%D1%8B_%D1%80%D0%B0%D0%B7%D0%B2%D0%B8%D1%82%D0%B8%D1%8F_%D0%BC%D1%83%D0%BD%D0%B8%D1%86%D0%B8%D0%BF%D0%B0%D0%BB%D1%8C%D0%BD%D0%BE%D0%B3%D0%BE_%D1%80%D0%B0%D0%B9%D0%BE%D0%BD%D0%B0_%D0%B0%D0%B2%D1%82%D0%BE%D1%80.%D0%BE%D0%B1%D1%83%D1%87.%D0%BA%D1%83%D1%80%D1%81_%D0%A5%D0%B0%D1%80%D1%87%D0%B5%D0%BD%D0%BA%D0%BE.docx" TargetMode="External"/><Relationship Id="rId24" Type="http://schemas.openxmlformats.org/officeDocument/2006/relationships/hyperlink" Target="https://ideas.roscongress.org/attachments/6/8e/632fea-0432-4974-91ec-a708a991e55d/%D0%9E%D0%9F_%D0%A0%D0%BE%D0%B4%D0%BE%D0%BB%D0%B0%D0%B4_-__%D0%B4%D0%BB%D1%8F_%D0%90%D0%BA%D0%B0%D0%B4%D0%B5%D0%BC%D0%B8%D0%B8_-_%D0%9E%D1%81%D0%B8%D0%BF%D0%BE%D0%B2%D0%B0.doc" TargetMode="External"/><Relationship Id="rId5" Type="http://schemas.openxmlformats.org/officeDocument/2006/relationships/image" Target="../media/image3.png"/><Relationship Id="rId15" Type="http://schemas.openxmlformats.org/officeDocument/2006/relationships/hyperlink" Target="https://ideas.roscongress.org/attachments/6/07/377227-cce0-4a23-a852-5f12a8cc19f1/%D0%90%D0%BA%D0%B0%D0%B4%D0%B5%D0%BC%D0%B8%D1%8F_%D1%81%D0%BE%D0%B7%D0%B4%D0%B0%D1%82%D0%B5%D0%BB%D0%B5%D0%B9_%D1%81%D0%B5%D0%BC%D0%B5%D0%B9%D0%BD%D1%8B%D1%85_%D1%80%D0%BE%D0%B4%D0%BE%D0%B2%D1%8B%D1%85_%D0%BF%D0%BE%D0%BC%D0%B5%D1%81%D1%82%D0%B8%D0%B9_8-904-637-57-40_www.gektar78.ru.jpg" TargetMode="External"/><Relationship Id="rId23" Type="http://schemas.openxmlformats.org/officeDocument/2006/relationships/hyperlink" Target="https://ideas.roscongress.org/attachments/6/5b/29eb6d-037d-4550-9c84-b48fefd65ebb/3_%D1%81%D0%B5%D0%BC%D0%B8%D0%BD%D0%B0%D1%80%D0%B0_%D0%B4%D0%BB%D1%8F_%D0%BF%D1%80%D0%B5%D0%B4%D0%BF%D1%80%D0%B8%D0%BD%D0%B8%D0%BC%D0%B0%D1%82%D0%B5%D0%BB%D0%B5%D0%B9__%D1%83%D0%BF%D1%80%D0%B0%D0%B2%D0%BB%D0%B5%D0%BD%D1%86%D0%B5%D0%B2__%D0%BB%D0%B8%D0%B4%D0%B5%D1%80%D0%BE%D0%B2_%D0%BA%D0%BE%D0%BC%D0%B0%D0%BD%D0%B4__%D0%B8%D0%BD%D0%BD%D0%BE%D0%B2%D0%B0%D1%86%D0%B8%D0%BE%D0%BD%D0%BD%D1%8B%D0%B9_%D0%BC%D0%B5%D0%BD%D0%B5%D0%B4%D0%B6%D0%BC%D0%B5%D0%BD%D1%82_%D0%9C.%D0%A4.%D0%93%D0%B5%D1%80%D0%B1%D0%B5%D1%80_%D0%90%D0%A1%D0%A1%D0%A0%D0%9F.docx" TargetMode="External"/><Relationship Id="rId10" Type="http://schemas.openxmlformats.org/officeDocument/2006/relationships/hyperlink" Target="https://ideas.roscongress.org/attachments/6/e6/a69c0d-ed7f-47e9-a525-3c99f49b3443/%D0%9F%D1%80%D0%BE%D0%B5%D0%BA%D1%82%D0%B8%D1%80%D0%BE%D0%B2%D0%B0%D0%BD%D0%B8%D0%B5_%D0%BC%D0%BE%D0%BB%D0%BE%D0%B4%D0%B5%D0%B6%D0%BD%D0%BE%D0%B9_%D0%BF%D0%BE%D0%BB%D0%B8%D1%82%D0%B8%D0%BA%D0%B8_%D0%90%D0%B2%D1%82%D0%BE%D1%80%D1%81%D0%BA%D0%B8%D0%B9_%D0%BA%D1%83%D1%80%D1%81_%D0%BF%D0%BE%D0%B2%D1%8B%D1%88%D0%B5%D0%BD%D0%B8%D1%8F_%D0%BA%D0%B2%D0%B0%D0%BB%D0%B8%D1%84%D0%B8%D0%BA%D0%B0%D1%86%D0%B8%D0%B8_%D0%9A.%D0%92.%D0%A5%D0%B0%D1%80%D1%87%D0%B5%D0%BD%D0%BA%D0%BE.docx" TargetMode="External"/><Relationship Id="rId19" Type="http://schemas.openxmlformats.org/officeDocument/2006/relationships/hyperlink" Target="https://ideas.roscongress.org/attachments/6/91/494a46-0d37-47f3-9b85-58bea62f81ce/%D0%A3%D1%87%D0%B5%D0%B1%D0%BD%D1%8B%D0%B9_%D0%BA%D1%83%D1%80%D1%81_%D0%BE%D1%80%D0%B8%D0%B5%D0%BD%D1%82%D0%B8%D1%80%D0%BE%D0%B2%D0%B0%D0%BD%D0%BD%D1%8B%D0%B9_%D0%BD%D0%B0_%D0%BF%D0%BE%D0%B4%D0%B3%D0%BE%D1%82%D0%BE%D0%B2%D0%BA%D1%83_%D1%80%D1%83%D0%BA%D0%BE%D0%B2%D0%BE%D0%B4%D1%8F%D1%89%D0%B5%D0%B3%D0%BE_%D1%81%D0%BE%D1%81%D1%82%D0%B0%D0%B2%D0%B0_%D0%9D%D0%9A%D0%9E_%D0%B0%D0%B2%D1%82%D0%BE%D1%80_%D0%9C.%D0%92.%D0%93%D0%BE%D1%80%D0%B5%D0%BC%D1%8B%D0%BA%D0%B8%D0%BD_%D0%90%D0%A1%D0%A1%D0%A0%D0%9F_8-904-637-57-40.docx" TargetMode="External"/><Relationship Id="rId4" Type="http://schemas.openxmlformats.org/officeDocument/2006/relationships/oleObject" Target="../embeddings/oleObject18.bin"/><Relationship Id="rId9" Type="http://schemas.openxmlformats.org/officeDocument/2006/relationships/hyperlink" Target="https://ideas.roscongress.org/attachments/6/ac/ce9191-6fea-49b9-a8b2-c726a0289cfd/%D0%9A%D0%BE%D0%BE%D0%BF%D0%B5%D1%80%D0%B0%D1%82%D0%BE%D1%80%D1%83_%D0%90%D0%B2%D1%82%D0%BE%D1%80%D1%81%D0%BA%D0%B8%D0%B9_%D0%BA%D1%83%D1%80%D1%81_%D0%BF%D0%BE%D0%B2%D1%8B%D1%88%D0%B5%D0%BD%D0%B8%D1%8F_%D0%BA%D0%B2%D0%B0%D0%BB%D0%B8%D1%84%D0%B8%D0%BA%D0%B0%D1%86%D0%B8%D0%B8_%D0%98.%D0%92.%D0%A9%D0%B8%D0%BF%D0%B8%D1%86%D1%8B%D0%BD%D0%B0.docx" TargetMode="External"/><Relationship Id="rId14" Type="http://schemas.openxmlformats.org/officeDocument/2006/relationships/hyperlink" Target="https://ideas.roscongress.org/attachments/6/f4/aac78a-c8e1-4ac1-ae0b-6d206ca7b1a1/%D0%A3%D1%81%D1%82%D0%BE%D0%B9%D1%87%D0%B8%D0%B2%D0%BE%D1%81%D1%82%D1%8C_%D0%BF%D1%80%D0%B5%D0%B4%D0%BF%D1%80%D0%B8%D0%BD%D0%B8%D0%BC%D0%B0%D1%82%D0%B5%D0%BB%D1%8C%D1%81%D0%BA%D0%BE%D0%B9_%D0%B4%D0%B5%D1%8F%D1%82%D0%B5%D0%BB%D1%8C%D0%BD%D0%BE%D1%81%D1%82%D0%B8.docx" TargetMode="External"/><Relationship Id="rId22" Type="http://schemas.openxmlformats.org/officeDocument/2006/relationships/hyperlink" Target="https://ideas.roscongress.org/attachments/6/2e/f4ce64-ee55-4c79-a04b-696edfcfe169/%D0%9E%D1%81%D0%BD%D0%BE%D0%B2%D1%8B_%D1%81%D0%BE%D0%B7%D0%B4%D0%B0%D0%BD%D0%B8%D1%8F_%D0%B8_%D1%84%D1%83%D0%BD%D0%BA%D1%86-%D1%8F_%D1%81.-%D1%85._%D0%BF%D0%BE%D1%82%D1%80%D0%B5%D0%B1.%D0%BA%D0%BE%D0%BE%D0%BF%D0%B5%D1%80%D0%B0%D1%82%D0%B8%D0%B2%D0%BE%D0%B2_%D0%BF%D1%80%D0%BE%D1%84%D0%B5%D1%81%D1%81%D0%BE%D1%80_%D0%9E.%D0%9F.%D0%A7%D0%B5%D0%BA%D0%BC%D0%B0%D1%80%D1%91%D0%B2_%D0%90%D0%A1%D0%A1%D0%A0%D0%9F_8-904-637-57-40.pdf"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vmlDrawing" Target="../drawings/vmlDrawing19.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9.bin"/></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3.xml"/><Relationship Id="rId7" Type="http://schemas.openxmlformats.org/officeDocument/2006/relationships/image" Target="../media/image31.jpeg"/><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20.bin"/></Relationships>
</file>

<file path=ppt/slides/_rels/slide3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image" Target="../media/image32.jpe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s>
</file>

<file path=ppt/slides/_rels/slide3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3.png"/><Relationship Id="rId3" Type="http://schemas.openxmlformats.org/officeDocument/2006/relationships/image" Target="../media/image3.png"/><Relationship Id="rId7" Type="http://schemas.openxmlformats.org/officeDocument/2006/relationships/image" Target="../media/image47.png"/><Relationship Id="rId12"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image" Target="../media/image35.png"/><Relationship Id="rId11" Type="http://schemas.openxmlformats.org/officeDocument/2006/relationships/image" Target="../media/image41.png"/><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40.png"/><Relationship Id="rId9"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9.png"/><Relationship Id="rId12" Type="http://schemas.openxmlformats.org/officeDocument/2006/relationships/image" Target="../media/image37.png"/><Relationship Id="rId2" Type="http://schemas.openxmlformats.org/officeDocument/2006/relationships/notesSlide" Target="../notesSlides/notesSlide24.xml"/><Relationship Id="rId16" Type="http://schemas.openxmlformats.org/officeDocument/2006/relationships/image" Target="../media/image46.png"/><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2.png"/><Relationship Id="rId5" Type="http://schemas.openxmlformats.org/officeDocument/2006/relationships/image" Target="../media/image48.png"/><Relationship Id="rId15" Type="http://schemas.openxmlformats.org/officeDocument/2006/relationships/image" Target="../media/image52.png"/><Relationship Id="rId10" Type="http://schemas.openxmlformats.org/officeDocument/2006/relationships/image" Target="../media/image34.png"/><Relationship Id="rId4" Type="http://schemas.openxmlformats.org/officeDocument/2006/relationships/image" Target="../media/image4.png"/><Relationship Id="rId9" Type="http://schemas.openxmlformats.org/officeDocument/2006/relationships/image" Target="../media/image56.png"/><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Shape 83"/>
        <p:cNvGrpSpPr/>
        <p:nvPr/>
      </p:nvGrpSpPr>
      <p:grpSpPr>
        <a:xfrm>
          <a:off x="0" y="0"/>
          <a:ext cx="0" cy="0"/>
          <a:chOff x="0" y="0"/>
          <a:chExt cx="0" cy="0"/>
        </a:xfrm>
      </p:grpSpPr>
      <p:graphicFrame>
        <p:nvGraphicFramePr>
          <p:cNvPr id="2" name="Объект 1" hidden="1"/>
          <p:cNvGraphicFramePr>
            <a:graphicFrameLocks noChangeAspect="1"/>
          </p:cNvGraphicFramePr>
          <p:nvPr>
            <p:extLst>
              <p:ext uri="{D42A27DB-BD31-4B8C-83A1-F6EECF244321}">
                <p14:modId xmlns:p14="http://schemas.microsoft.com/office/powerpoint/2010/main" xmlns="" val="1819932422"/>
              </p:ext>
            </p:extLst>
          </p:nvPr>
        </p:nvGraphicFramePr>
        <p:xfrm>
          <a:off x="1588" y="1588"/>
          <a:ext cx="1588" cy="1588"/>
        </p:xfrm>
        <a:graphic>
          <a:graphicData uri="http://schemas.openxmlformats.org/presentationml/2006/ole">
            <p:oleObj spid="_x0000_s2086" name="Слайд think-cell" r:id="rId4" imgW="360" imgH="360" progId="">
              <p:embed/>
            </p:oleObj>
          </a:graphicData>
        </a:graphic>
      </p:graphicFrame>
      <p:pic>
        <p:nvPicPr>
          <p:cNvPr id="7" name="Изображение" descr="Изображение"/>
          <p:cNvPicPr>
            <a:picLocks noChangeAspect="1"/>
          </p:cNvPicPr>
          <p:nvPr/>
        </p:nvPicPr>
        <p:blipFill>
          <a:blip r:embed="rId5"/>
          <a:stretch>
            <a:fillRect/>
          </a:stretch>
        </p:blipFill>
        <p:spPr>
          <a:xfrm>
            <a:off x="20105023" y="889971"/>
            <a:ext cx="3717608" cy="1417573"/>
          </a:xfrm>
          <a:prstGeom prst="rect">
            <a:avLst/>
          </a:prstGeom>
          <a:ln w="12700">
            <a:miter lim="400000"/>
          </a:ln>
        </p:spPr>
      </p:pic>
      <p:pic>
        <p:nvPicPr>
          <p:cNvPr id="13" name="Изображение" descr="Изображение"/>
          <p:cNvPicPr>
            <a:picLocks noChangeAspect="1"/>
          </p:cNvPicPr>
          <p:nvPr/>
        </p:nvPicPr>
        <p:blipFill>
          <a:blip r:embed="rId6"/>
          <a:stretch>
            <a:fillRect/>
          </a:stretch>
        </p:blipFill>
        <p:spPr>
          <a:xfrm>
            <a:off x="362309" y="224287"/>
            <a:ext cx="2713563" cy="1034717"/>
          </a:xfrm>
          <a:prstGeom prst="rect">
            <a:avLst/>
          </a:prstGeom>
          <a:ln w="12700">
            <a:miter lim="400000"/>
          </a:ln>
        </p:spPr>
      </p:pic>
      <p:pic>
        <p:nvPicPr>
          <p:cNvPr id="14" name="Изображение" descr="Изображение"/>
          <p:cNvPicPr>
            <a:picLocks noChangeAspect="1"/>
          </p:cNvPicPr>
          <p:nvPr/>
        </p:nvPicPr>
        <p:blipFill>
          <a:blip r:embed="rId7"/>
          <a:stretch>
            <a:fillRect/>
          </a:stretch>
        </p:blipFill>
        <p:spPr>
          <a:xfrm>
            <a:off x="3519576" y="334327"/>
            <a:ext cx="5676181" cy="778313"/>
          </a:xfrm>
          <a:prstGeom prst="rect">
            <a:avLst/>
          </a:prstGeom>
          <a:ln w="12700">
            <a:miter lim="400000"/>
          </a:ln>
        </p:spPr>
      </p:pic>
      <p:sp>
        <p:nvSpPr>
          <p:cNvPr id="15" name="Google Shape;300;p21"/>
          <p:cNvSpPr txBox="1"/>
          <p:nvPr/>
        </p:nvSpPr>
        <p:spPr>
          <a:xfrm>
            <a:off x="9023231" y="948907"/>
            <a:ext cx="2858218"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pPr algn="ctr"/>
            <a:r>
              <a:rPr sz="1400" b="1">
                <a:solidFill>
                  <a:schemeClr val="accent1">
                    <a:lumMod val="50000"/>
                  </a:schemeClr>
                </a:solidFill>
              </a:rPr>
              <a:t>#</a:t>
            </a:r>
            <a:r>
              <a:rPr sz="1400" b="1" smtClean="0">
                <a:solidFill>
                  <a:schemeClr val="accent1">
                    <a:lumMod val="50000"/>
                  </a:schemeClr>
                </a:solidFill>
              </a:rPr>
              <a:t>страну_меняют_люд</a:t>
            </a:r>
            <a:r>
              <a:rPr lang="ru-RU" sz="1400" b="1" dirty="0" smtClean="0">
                <a:solidFill>
                  <a:schemeClr val="accent1">
                    <a:lumMod val="50000"/>
                  </a:schemeClr>
                </a:solidFill>
              </a:rPr>
              <a:t>и</a:t>
            </a:r>
            <a:endParaRPr sz="1400" b="1" dirty="0">
              <a:solidFill>
                <a:schemeClr val="accent1">
                  <a:lumMod val="50000"/>
                </a:schemeClr>
              </a:solidFill>
            </a:endParaRPr>
          </a:p>
        </p:txBody>
      </p:sp>
      <p:pic>
        <p:nvPicPr>
          <p:cNvPr id="9" name="Picture 2" descr="Академия_создателей_семейных_родовых_поместий_8-904-637-57-40_www.gektar78.ru.jpg"/>
          <p:cNvPicPr>
            <a:picLocks noChangeAspect="1" noChangeArrowheads="1"/>
          </p:cNvPicPr>
          <p:nvPr/>
        </p:nvPicPr>
        <p:blipFill>
          <a:blip r:embed="rId8"/>
          <a:srcRect/>
          <a:stretch>
            <a:fillRect/>
          </a:stretch>
        </p:blipFill>
        <p:spPr bwMode="auto">
          <a:xfrm>
            <a:off x="0" y="1483743"/>
            <a:ext cx="12192000" cy="3053751"/>
          </a:xfrm>
          <a:prstGeom prst="rect">
            <a:avLst/>
          </a:prstGeom>
          <a:noFill/>
        </p:spPr>
      </p:pic>
      <p:sp>
        <p:nvSpPr>
          <p:cNvPr id="10" name="Прямоугольник 9"/>
          <p:cNvSpPr/>
          <p:nvPr/>
        </p:nvSpPr>
        <p:spPr>
          <a:xfrm>
            <a:off x="0" y="4739123"/>
            <a:ext cx="12192000" cy="1862048"/>
          </a:xfrm>
          <a:prstGeom prst="rect">
            <a:avLst/>
          </a:prstGeom>
        </p:spPr>
        <p:txBody>
          <a:bodyPr wrap="square">
            <a:spAutoFit/>
          </a:bodyPr>
          <a:lstStyle/>
          <a:p>
            <a:pPr algn="ctr"/>
            <a:r>
              <a:rPr lang="ru-RU" sz="3000" dirty="0" smtClean="0">
                <a:solidFill>
                  <a:srgbClr val="FF0000"/>
                </a:solidFill>
                <a:latin typeface="Impact" pitchFamily="34" charset="0"/>
              </a:rPr>
              <a:t>«Академия Создателей Семейных Родовых Поместий»</a:t>
            </a:r>
            <a:r>
              <a:rPr lang="ru-RU" sz="3000" dirty="0" smtClean="0">
                <a:latin typeface="Impact" pitchFamily="34" charset="0"/>
              </a:rPr>
              <a:t> </a:t>
            </a:r>
          </a:p>
          <a:p>
            <a:pPr algn="ctr"/>
            <a:endParaRPr lang="ru-RU" sz="300" b="1" dirty="0" smtClean="0">
              <a:solidFill>
                <a:srgbClr val="0070C0"/>
              </a:solidFill>
              <a:latin typeface="Gilroy Light"/>
            </a:endParaRPr>
          </a:p>
          <a:p>
            <a:pPr algn="ctr"/>
            <a:r>
              <a:rPr lang="ru-RU" sz="2000" b="1" dirty="0" smtClean="0">
                <a:solidFill>
                  <a:srgbClr val="0070C0"/>
                </a:solidFill>
                <a:latin typeface="Gilroy Light"/>
              </a:rPr>
              <a:t>Уникальный проект для каждого региона, в результате которого будут созданы </a:t>
            </a:r>
          </a:p>
          <a:p>
            <a:pPr algn="ctr"/>
            <a:r>
              <a:rPr lang="ru-RU" sz="2000" b="1" dirty="0" smtClean="0">
                <a:solidFill>
                  <a:srgbClr val="0070C0"/>
                </a:solidFill>
                <a:latin typeface="Gilroy Light"/>
              </a:rPr>
              <a:t>новые рабочие места, появятся высококлассные специалисты, </a:t>
            </a:r>
          </a:p>
          <a:p>
            <a:pPr algn="ctr"/>
            <a:r>
              <a:rPr lang="ru-RU" sz="2000" b="1" dirty="0" smtClean="0">
                <a:solidFill>
                  <a:srgbClr val="0070C0"/>
                </a:solidFill>
                <a:latin typeface="Gilroy Light"/>
              </a:rPr>
              <a:t>новые субъекты МСП, ТОС, ПРП, новые бренды качественной экопродукции,</a:t>
            </a:r>
          </a:p>
          <a:p>
            <a:pPr algn="ctr"/>
            <a:r>
              <a:rPr lang="ru-RU" sz="2000" b="1" dirty="0" smtClean="0">
                <a:solidFill>
                  <a:srgbClr val="0070C0"/>
                </a:solidFill>
                <a:latin typeface="Gilroy Light"/>
              </a:rPr>
              <a:t>развитие сельских территорий перейдёт на новый уровень</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199835" y="1187355"/>
            <a:ext cx="7388319" cy="5478423"/>
          </a:xfrm>
          <a:prstGeom prst="rect">
            <a:avLst/>
          </a:prstGeom>
        </p:spPr>
        <p:txBody>
          <a:bodyPr wrap="square">
            <a:spAutoFit/>
          </a:bodyPr>
          <a:lstStyle/>
          <a:p>
            <a:r>
              <a:rPr lang="ru-RU" sz="2400" dirty="0" smtClean="0">
                <a:solidFill>
                  <a:srgbClr val="002060"/>
                </a:solidFill>
                <a:latin typeface="Impact" pitchFamily="34" charset="0"/>
              </a:rPr>
              <a:t>В России действуют социальные программы развития земель с/</a:t>
            </a:r>
            <a:r>
              <a:rPr lang="ru-RU" sz="2400" dirty="0" err="1" smtClean="0">
                <a:solidFill>
                  <a:srgbClr val="002060"/>
                </a:solidFill>
                <a:latin typeface="Impact" pitchFamily="34" charset="0"/>
              </a:rPr>
              <a:t>х</a:t>
            </a:r>
            <a:r>
              <a:rPr lang="ru-RU" sz="2400" dirty="0" smtClean="0">
                <a:solidFill>
                  <a:srgbClr val="002060"/>
                </a:solidFill>
                <a:latin typeface="Impact" pitchFamily="34" charset="0"/>
              </a:rPr>
              <a:t> назначения: дальневосточные, карельские, мурманские, белгородские, ленинградские и другие «гектары». </a:t>
            </a:r>
          </a:p>
          <a:p>
            <a:r>
              <a:rPr lang="ru-RU" sz="2400" dirty="0" smtClean="0">
                <a:solidFill>
                  <a:srgbClr val="002060"/>
                </a:solidFill>
                <a:latin typeface="Impact" pitchFamily="34" charset="0"/>
              </a:rPr>
              <a:t>Люди массово берут землю.</a:t>
            </a:r>
          </a:p>
          <a:p>
            <a:endParaRPr lang="ru-RU" sz="1800" dirty="0" smtClean="0">
              <a:solidFill>
                <a:srgbClr val="002060"/>
              </a:solidFill>
              <a:latin typeface="Gilroy Light"/>
            </a:endParaRPr>
          </a:p>
          <a:p>
            <a:endParaRPr lang="ru-RU" sz="1800" dirty="0" smtClean="0">
              <a:solidFill>
                <a:srgbClr val="002060"/>
              </a:solidFill>
              <a:latin typeface="Gilroy Light"/>
            </a:endParaRPr>
          </a:p>
          <a:p>
            <a:endParaRPr lang="ru-RU" sz="1000" dirty="0" smtClean="0">
              <a:solidFill>
                <a:srgbClr val="002060"/>
              </a:solidFill>
              <a:latin typeface="Gilroy Light"/>
            </a:endParaRPr>
          </a:p>
          <a:p>
            <a:r>
              <a:rPr lang="ru-RU" sz="1350" dirty="0" smtClean="0">
                <a:solidFill>
                  <a:srgbClr val="002060"/>
                </a:solidFill>
                <a:hlinkClick r:id="rId2"/>
              </a:rPr>
              <a:t>ИА REGNUM</a:t>
            </a:r>
            <a:r>
              <a:rPr lang="ru-RU" sz="1350" dirty="0" smtClean="0">
                <a:solidFill>
                  <a:srgbClr val="002060"/>
                </a:solidFill>
              </a:rPr>
              <a:t> сообщает только в 2021 году в Приморье выдано более 2150 </a:t>
            </a:r>
          </a:p>
          <a:p>
            <a:r>
              <a:rPr lang="ru-RU" sz="1350" dirty="0" smtClean="0">
                <a:solidFill>
                  <a:srgbClr val="002060"/>
                </a:solidFill>
              </a:rPr>
              <a:t>земельных участков («дальневосточных гектаров»), большинство из которых </a:t>
            </a:r>
          </a:p>
          <a:p>
            <a:r>
              <a:rPr lang="ru-RU" sz="1350" dirty="0" smtClean="0">
                <a:solidFill>
                  <a:srgbClr val="002060"/>
                </a:solidFill>
              </a:rPr>
              <a:t>получатели используют для строительства жилья, ведения личного подсобного хозяйства и сельскохозяйственного использования. В Амурской области продолжают передавать населению в собственность большие участки земли. Всего выдано 8246 гектаров, оформлены — 132. На Камчатке подано более 5 тыс. заявлений на предоставление бесплатного «дальневосточного гектара», выдано 2 123,19 га земельных участков. Ещё остаются свободными 16,8 </a:t>
            </a:r>
            <a:r>
              <a:rPr lang="ru-RU" sz="1350" dirty="0" err="1" smtClean="0">
                <a:solidFill>
                  <a:srgbClr val="002060"/>
                </a:solidFill>
              </a:rPr>
              <a:t>млн</a:t>
            </a:r>
            <a:r>
              <a:rPr lang="ru-RU" sz="1350" dirty="0" smtClean="0">
                <a:solidFill>
                  <a:srgbClr val="002060"/>
                </a:solidFill>
              </a:rPr>
              <a:t> га, что составляет 36% </a:t>
            </a:r>
          </a:p>
          <a:p>
            <a:r>
              <a:rPr lang="ru-RU" sz="1350" dirty="0" smtClean="0">
                <a:solidFill>
                  <a:srgbClr val="002060"/>
                </a:solidFill>
              </a:rPr>
              <a:t>от общей территории региона. Количество больших участков земли в Приамурье, бесплатно переданных населению, достигло 8142. В 2021 году выдано 633 дальневосточных гектара.</a:t>
            </a:r>
          </a:p>
          <a:p>
            <a:endParaRPr lang="ru-RU" sz="1750" dirty="0" smtClean="0">
              <a:solidFill>
                <a:srgbClr val="002060"/>
              </a:solidFill>
            </a:endParaRPr>
          </a:p>
          <a:p>
            <a:endParaRPr lang="ru-RU" sz="1800" dirty="0">
              <a:solidFill>
                <a:srgbClr val="002060"/>
              </a:solidFill>
              <a:latin typeface="Gilroy Light"/>
            </a:endParaRPr>
          </a:p>
        </p:txBody>
      </p:sp>
      <p:pic>
        <p:nvPicPr>
          <p:cNvPr id="3" name="Рисунок 2" descr="Путин_законопроект о семейном поместье.jpg"/>
          <p:cNvPicPr>
            <a:picLocks noChangeAspect="1"/>
          </p:cNvPicPr>
          <p:nvPr/>
        </p:nvPicPr>
        <p:blipFill>
          <a:blip r:embed="rId3"/>
          <a:stretch>
            <a:fillRect/>
          </a:stretch>
        </p:blipFill>
        <p:spPr>
          <a:xfrm>
            <a:off x="8284191" y="4283691"/>
            <a:ext cx="3411926" cy="1892480"/>
          </a:xfrm>
          <a:prstGeom prst="rect">
            <a:avLst/>
          </a:prstGeom>
        </p:spPr>
      </p:pic>
      <p:pic>
        <p:nvPicPr>
          <p:cNvPr id="4" name="Google Shape;234;g1356f88980c_1_25" descr="Изображение"/>
          <p:cNvPicPr preferRelativeResize="0"/>
          <p:nvPr/>
        </p:nvPicPr>
        <p:blipFill rotWithShape="1">
          <a:blip r:embed="rId4">
            <a:alphaModFix/>
          </a:blip>
          <a:srcRect/>
          <a:stretch/>
        </p:blipFill>
        <p:spPr>
          <a:xfrm>
            <a:off x="404999" y="6178409"/>
            <a:ext cx="3445105" cy="472390"/>
          </a:xfrm>
          <a:prstGeom prst="rect">
            <a:avLst/>
          </a:prstGeom>
          <a:noFill/>
          <a:ln>
            <a:noFill/>
          </a:ln>
        </p:spPr>
      </p:pic>
      <p:sp>
        <p:nvSpPr>
          <p:cNvPr id="5" name="Google Shape;235;g1356f88980c_1_25"/>
          <p:cNvSpPr txBox="1"/>
          <p:nvPr/>
        </p:nvSpPr>
        <p:spPr>
          <a:xfrm>
            <a:off x="8001883" y="6404499"/>
            <a:ext cx="3425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sp>
        <p:nvSpPr>
          <p:cNvPr id="6" name="Google Shape;231;g1356f88980c_1_25"/>
          <p:cNvSpPr txBox="1">
            <a:spLocks/>
          </p:cNvSpPr>
          <p:nvPr/>
        </p:nvSpPr>
        <p:spPr>
          <a:xfrm>
            <a:off x="379827" y="120392"/>
            <a:ext cx="3250063" cy="81920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3A1D8"/>
              </a:buClr>
              <a:buSzPts val="4800"/>
            </a:pPr>
            <a:r>
              <a:rPr lang="ru-RU" sz="4800" dirty="0" smtClean="0">
                <a:solidFill>
                  <a:srgbClr val="33A1D8"/>
                </a:solidFill>
                <a:latin typeface="Impact" pitchFamily="34" charset="0"/>
              </a:rPr>
              <a:t>ПРОБЛЕМА 1 </a:t>
            </a:r>
            <a:endParaRPr lang="ru-RU" sz="4800" dirty="0">
              <a:solidFill>
                <a:srgbClr val="33A1D8"/>
              </a:solidFill>
              <a:latin typeface="Impact" pitchFamily="34" charset="0"/>
            </a:endParaRPr>
          </a:p>
        </p:txBody>
      </p:sp>
      <p:pic>
        <p:nvPicPr>
          <p:cNvPr id="7" name="Google Shape;233;g1356f88980c_1_25" descr="Изображение"/>
          <p:cNvPicPr preferRelativeResize="0"/>
          <p:nvPr/>
        </p:nvPicPr>
        <p:blipFill rotWithShape="1">
          <a:blip r:embed="rId5">
            <a:alphaModFix/>
          </a:blip>
          <a:srcRect/>
          <a:stretch/>
        </p:blipFill>
        <p:spPr>
          <a:xfrm>
            <a:off x="5099870" y="150895"/>
            <a:ext cx="1952870" cy="700879"/>
          </a:xfrm>
          <a:prstGeom prst="rect">
            <a:avLst/>
          </a:prstGeom>
          <a:noFill/>
          <a:ln>
            <a:noFill/>
          </a:ln>
        </p:spPr>
      </p:pic>
      <p:cxnSp>
        <p:nvCxnSpPr>
          <p:cNvPr id="8" name="Google Shape;236;g1356f88980c_1_25"/>
          <p:cNvCxnSpPr/>
          <p:nvPr/>
        </p:nvCxnSpPr>
        <p:spPr>
          <a:xfrm rot="10800000" flipH="1">
            <a:off x="346879" y="1016909"/>
            <a:ext cx="11520000" cy="15900"/>
          </a:xfrm>
          <a:prstGeom prst="straightConnector1">
            <a:avLst/>
          </a:prstGeom>
          <a:noFill/>
          <a:ln w="9525" cap="flat" cmpd="sng">
            <a:solidFill>
              <a:srgbClr val="00B0F0"/>
            </a:solidFill>
            <a:prstDash val="solid"/>
            <a:round/>
            <a:headEnd type="none" w="sm" len="sm"/>
            <a:tailEnd type="none" w="sm" len="sm"/>
          </a:ln>
        </p:spPr>
      </p:cxnSp>
      <p:sp>
        <p:nvSpPr>
          <p:cNvPr id="9" name="Google Shape;275;p25"/>
          <p:cNvSpPr txBox="1">
            <a:spLocks/>
          </p:cNvSpPr>
          <p:nvPr/>
        </p:nvSpPr>
        <p:spPr>
          <a:xfrm>
            <a:off x="7783279" y="1"/>
            <a:ext cx="4083600" cy="920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lnSpc>
                <a:spcPct val="100000"/>
              </a:lnSpc>
              <a:buClr>
                <a:srgbClr val="33A1D8"/>
              </a:buClr>
              <a:buSzPts val="4800"/>
            </a:pPr>
            <a:r>
              <a:rPr lang="ru-RU" sz="4800" dirty="0" smtClean="0">
                <a:solidFill>
                  <a:srgbClr val="33A1D8"/>
                </a:solidFill>
                <a:latin typeface="Impact" pitchFamily="34" charset="0"/>
              </a:rPr>
              <a:t>СУТЬ ПРОЕКТА</a:t>
            </a:r>
            <a:endParaRPr lang="ru-RU" sz="4800" dirty="0">
              <a:solidFill>
                <a:srgbClr val="33A1D8"/>
              </a:solidFill>
              <a:latin typeface="Impact" pitchFamily="34" charset="0"/>
            </a:endParaRPr>
          </a:p>
        </p:txBody>
      </p:sp>
      <p:sp>
        <p:nvSpPr>
          <p:cNvPr id="10" name="Стрелка вправо 9"/>
          <p:cNvSpPr/>
          <p:nvPr/>
        </p:nvSpPr>
        <p:spPr>
          <a:xfrm>
            <a:off x="5436222" y="2684653"/>
            <a:ext cx="1980263" cy="9534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effectLst>
                  <a:outerShdw blurRad="38100" dist="38100" dir="2700000" algn="tl">
                    <a:srgbClr val="000000">
                      <a:alpha val="43137"/>
                    </a:srgbClr>
                  </a:outerShdw>
                </a:effectLst>
                <a:latin typeface="Impact" pitchFamily="34" charset="0"/>
              </a:rPr>
              <a:t>Академия</a:t>
            </a:r>
            <a:endParaRPr lang="ru-RU" sz="2400" dirty="0">
              <a:effectLst>
                <a:outerShdw blurRad="38100" dist="38100" dir="2700000" algn="tl">
                  <a:srgbClr val="000000">
                    <a:alpha val="43137"/>
                  </a:srgbClr>
                </a:outerShdw>
              </a:effectLst>
              <a:latin typeface="Impact" pitchFamily="34" charset="0"/>
            </a:endParaRPr>
          </a:p>
        </p:txBody>
      </p:sp>
      <p:sp>
        <p:nvSpPr>
          <p:cNvPr id="13" name="Прямоугольник 12"/>
          <p:cNvSpPr/>
          <p:nvPr/>
        </p:nvSpPr>
        <p:spPr>
          <a:xfrm>
            <a:off x="7506267" y="1105468"/>
            <a:ext cx="4617492" cy="3029803"/>
          </a:xfrm>
          <a:prstGeom prst="rect">
            <a:avLst/>
          </a:prstGeom>
        </p:spPr>
        <p:txBody>
          <a:bodyPr wrap="square">
            <a:spAutoFit/>
          </a:bodyPr>
          <a:lstStyle/>
          <a:p>
            <a:pPr algn="ctr"/>
            <a:r>
              <a:rPr lang="ru-RU" sz="2400" dirty="0" smtClean="0">
                <a:solidFill>
                  <a:schemeClr val="accent1">
                    <a:lumMod val="75000"/>
                  </a:schemeClr>
                </a:solidFill>
                <a:latin typeface="Impact" pitchFamily="34" charset="0"/>
              </a:rPr>
              <a:t>Людям не хватает специального дополнительного образования для ведения прибыльного </a:t>
            </a:r>
          </a:p>
          <a:p>
            <a:pPr algn="ctr"/>
            <a:r>
              <a:rPr lang="ru-RU" sz="2400" dirty="0" smtClean="0">
                <a:solidFill>
                  <a:schemeClr val="accent1">
                    <a:lumMod val="75000"/>
                  </a:schemeClr>
                </a:solidFill>
                <a:latin typeface="Impact" pitchFamily="34" charset="0"/>
              </a:rPr>
              <a:t>с/</a:t>
            </a:r>
            <a:r>
              <a:rPr lang="ru-RU" sz="2400" dirty="0" err="1" smtClean="0">
                <a:solidFill>
                  <a:schemeClr val="accent1">
                    <a:lumMod val="75000"/>
                  </a:schemeClr>
                </a:solidFill>
                <a:latin typeface="Impact" pitchFamily="34" charset="0"/>
              </a:rPr>
              <a:t>х</a:t>
            </a:r>
            <a:r>
              <a:rPr lang="ru-RU" sz="2400" dirty="0" smtClean="0">
                <a:solidFill>
                  <a:schemeClr val="accent1">
                    <a:lumMod val="75000"/>
                  </a:schemeClr>
                </a:solidFill>
                <a:latin typeface="Impact" pitchFamily="34" charset="0"/>
              </a:rPr>
              <a:t> бизнеса в своих семейных родовых поместьях, ЛПХ, малых КФХ, умения составлять бизнес план, прописывать </a:t>
            </a:r>
          </a:p>
          <a:p>
            <a:pPr algn="ctr"/>
            <a:r>
              <a:rPr lang="ru-RU" sz="2400" dirty="0" smtClean="0">
                <a:solidFill>
                  <a:schemeClr val="accent1">
                    <a:lumMod val="75000"/>
                  </a:schemeClr>
                </a:solidFill>
                <a:latin typeface="Impact" pitchFamily="34" charset="0"/>
              </a:rPr>
              <a:t>грантовую заявку.</a:t>
            </a:r>
            <a:endParaRPr lang="ru-RU" sz="2400" dirty="0">
              <a:solidFill>
                <a:schemeClr val="accent1">
                  <a:lumMod val="75000"/>
                </a:schemeClr>
              </a:solidFill>
              <a:latin typeface="Impact" pitchFamily="34" charset="0"/>
            </a:endParaRPr>
          </a:p>
        </p:txBody>
      </p:sp>
      <p:sp>
        <p:nvSpPr>
          <p:cNvPr id="14" name="TextBox 13">
            <a:extLst>
              <a:ext uri="{FF2B5EF4-FFF2-40B4-BE49-F238E27FC236}">
                <a16:creationId xmlns:a16="http://schemas.microsoft.com/office/drawing/2014/main" xmlns="" id="{6D34FF10-9242-0741-9A61-11AEF4B50391}"/>
              </a:ext>
            </a:extLst>
          </p:cNvPr>
          <p:cNvSpPr txBox="1"/>
          <p:nvPr/>
        </p:nvSpPr>
        <p:spPr>
          <a:xfrm>
            <a:off x="254114" y="712131"/>
            <a:ext cx="10092602" cy="369332"/>
          </a:xfrm>
          <a:prstGeom prst="rect">
            <a:avLst/>
          </a:prstGeom>
          <a:noFill/>
        </p:spPr>
        <p:txBody>
          <a:bodyPr wrap="square" rtlCol="0">
            <a:spAutoFit/>
          </a:bodyPr>
          <a:lstStyle/>
          <a:p>
            <a:r>
              <a:rPr lang="ru-RU" sz="1800" dirty="0">
                <a:latin typeface="Gilroy Light"/>
                <a:ea typeface="Gilroy Light"/>
                <a:cs typeface="Gilroy Light"/>
              </a:rPr>
              <a:t>Какую проблему решает проект? В чем </a:t>
            </a:r>
            <a:r>
              <a:rPr lang="ru-RU" sz="1800" dirty="0" smtClean="0">
                <a:latin typeface="Gilroy Light"/>
                <a:ea typeface="Gilroy Light"/>
                <a:cs typeface="Gilroy Light"/>
              </a:rPr>
              <a:t>её </a:t>
            </a:r>
            <a:r>
              <a:rPr lang="ru-RU" sz="1800" dirty="0">
                <a:latin typeface="Gilroy Light"/>
                <a:ea typeface="Gilroy Light"/>
                <a:cs typeface="Gilroy Light"/>
              </a:rPr>
              <a:t>актуальность? Каков масштаб проблемы?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199835" y="1187355"/>
            <a:ext cx="7388319" cy="3208571"/>
          </a:xfrm>
          <a:prstGeom prst="rect">
            <a:avLst/>
          </a:prstGeom>
        </p:spPr>
        <p:txBody>
          <a:bodyPr wrap="square">
            <a:spAutoFit/>
          </a:bodyPr>
          <a:lstStyle/>
          <a:p>
            <a:r>
              <a:rPr lang="ru-RU" sz="2400" dirty="0" smtClean="0">
                <a:solidFill>
                  <a:schemeClr val="accent1">
                    <a:lumMod val="75000"/>
                  </a:schemeClr>
                </a:solidFill>
                <a:latin typeface="Impact" pitchFamily="34" charset="0"/>
              </a:rPr>
              <a:t>В России работают социальные программы во многих регионах России по  выдаче земли, но нет системной помощи и поддержки в получении субсидий, грантов, другими мерами поддержки для освоения с/</a:t>
            </a:r>
            <a:r>
              <a:rPr lang="ru-RU" sz="2400" dirty="0" err="1" smtClean="0">
                <a:solidFill>
                  <a:schemeClr val="accent1">
                    <a:lumMod val="75000"/>
                  </a:schemeClr>
                </a:solidFill>
                <a:latin typeface="Impact" pitchFamily="34" charset="0"/>
              </a:rPr>
              <a:t>х</a:t>
            </a:r>
            <a:r>
              <a:rPr lang="ru-RU" sz="2400" dirty="0" smtClean="0">
                <a:solidFill>
                  <a:schemeClr val="accent1">
                    <a:lumMod val="75000"/>
                  </a:schemeClr>
                </a:solidFill>
                <a:latin typeface="Impact" pitchFamily="34" charset="0"/>
              </a:rPr>
              <a:t> </a:t>
            </a:r>
            <a:r>
              <a:rPr lang="ru-RU" sz="2400" dirty="0" err="1" smtClean="0">
                <a:solidFill>
                  <a:schemeClr val="accent1">
                    <a:lumMod val="75000"/>
                  </a:schemeClr>
                </a:solidFill>
                <a:latin typeface="Impact" pitchFamily="34" charset="0"/>
              </a:rPr>
              <a:t>зу</a:t>
            </a:r>
            <a:r>
              <a:rPr lang="ru-RU" sz="2400" dirty="0" smtClean="0">
                <a:solidFill>
                  <a:schemeClr val="accent1">
                    <a:lumMod val="75000"/>
                  </a:schemeClr>
                </a:solidFill>
                <a:latin typeface="Impact" pitchFamily="34" charset="0"/>
              </a:rPr>
              <a:t>:</a:t>
            </a:r>
          </a:p>
          <a:p>
            <a:endParaRPr lang="ru-RU" sz="1800" dirty="0" smtClean="0">
              <a:solidFill>
                <a:srgbClr val="002060"/>
              </a:solidFill>
              <a:latin typeface="Gilroy Light"/>
            </a:endParaRPr>
          </a:p>
          <a:p>
            <a:endParaRPr lang="ru-RU" sz="1800" dirty="0" smtClean="0">
              <a:solidFill>
                <a:srgbClr val="002060"/>
              </a:solidFill>
              <a:latin typeface="Gilroy Light"/>
            </a:endParaRPr>
          </a:p>
          <a:p>
            <a:endParaRPr lang="ru-RU" sz="1000" dirty="0" smtClean="0">
              <a:solidFill>
                <a:srgbClr val="002060"/>
              </a:solidFill>
              <a:latin typeface="Gilroy Light"/>
            </a:endParaRPr>
          </a:p>
          <a:p>
            <a:endParaRPr lang="ru-RU" sz="1000" dirty="0" smtClean="0">
              <a:solidFill>
                <a:srgbClr val="002060"/>
              </a:solidFill>
              <a:latin typeface="Gilroy Light"/>
            </a:endParaRPr>
          </a:p>
          <a:p>
            <a:endParaRPr lang="ru-RU" sz="1000" dirty="0" smtClean="0">
              <a:solidFill>
                <a:srgbClr val="002060"/>
              </a:solidFill>
              <a:latin typeface="Gilroy Light"/>
            </a:endParaRPr>
          </a:p>
          <a:p>
            <a:r>
              <a:rPr lang="ru-RU" sz="1350" dirty="0" smtClean="0">
                <a:solidFill>
                  <a:srgbClr val="002060"/>
                </a:solidFill>
                <a:hlinkClick r:id="rId2"/>
              </a:rPr>
              <a:t>ИА REGNUM</a:t>
            </a:r>
            <a:r>
              <a:rPr lang="ru-RU" sz="1350" dirty="0" smtClean="0">
                <a:solidFill>
                  <a:srgbClr val="002060"/>
                </a:solidFill>
              </a:rPr>
              <a:t> сообщает только в 2021 году в Приморье выдано более 2150 </a:t>
            </a:r>
          </a:p>
          <a:p>
            <a:r>
              <a:rPr lang="ru-RU" sz="1350" dirty="0" smtClean="0">
                <a:solidFill>
                  <a:srgbClr val="002060"/>
                </a:solidFill>
              </a:rPr>
              <a:t>Гектаров. В Амурской области всего выдано 8246 гектаров. На Камчатке выдано 2123 га земельных участков. В Приамурье, бесплатно переданных населению, достигло 8142. </a:t>
            </a:r>
          </a:p>
        </p:txBody>
      </p:sp>
      <p:pic>
        <p:nvPicPr>
          <p:cNvPr id="4" name="Google Shape;234;g1356f88980c_1_25" descr="Изображение"/>
          <p:cNvPicPr preferRelativeResize="0"/>
          <p:nvPr/>
        </p:nvPicPr>
        <p:blipFill rotWithShape="1">
          <a:blip r:embed="rId3">
            <a:alphaModFix/>
          </a:blip>
          <a:srcRect/>
          <a:stretch/>
        </p:blipFill>
        <p:spPr>
          <a:xfrm>
            <a:off x="404999" y="6178409"/>
            <a:ext cx="3445105" cy="472390"/>
          </a:xfrm>
          <a:prstGeom prst="rect">
            <a:avLst/>
          </a:prstGeom>
          <a:noFill/>
          <a:ln>
            <a:noFill/>
          </a:ln>
        </p:spPr>
      </p:pic>
      <p:sp>
        <p:nvSpPr>
          <p:cNvPr id="5" name="Google Shape;235;g1356f88980c_1_25"/>
          <p:cNvSpPr txBox="1"/>
          <p:nvPr/>
        </p:nvSpPr>
        <p:spPr>
          <a:xfrm>
            <a:off x="4235101" y="6336261"/>
            <a:ext cx="3425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sp>
        <p:nvSpPr>
          <p:cNvPr id="6" name="Google Shape;231;g1356f88980c_1_25"/>
          <p:cNvSpPr txBox="1">
            <a:spLocks/>
          </p:cNvSpPr>
          <p:nvPr/>
        </p:nvSpPr>
        <p:spPr>
          <a:xfrm>
            <a:off x="379827" y="120392"/>
            <a:ext cx="3250063" cy="81920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3A1D8"/>
              </a:buClr>
              <a:buSzPts val="4800"/>
            </a:pPr>
            <a:r>
              <a:rPr lang="ru-RU" sz="4800" dirty="0" smtClean="0">
                <a:solidFill>
                  <a:srgbClr val="33A1D8"/>
                </a:solidFill>
                <a:latin typeface="Impact" pitchFamily="34" charset="0"/>
              </a:rPr>
              <a:t>ПРОБЛЕМА 1 </a:t>
            </a:r>
            <a:endParaRPr lang="ru-RU" sz="4800" dirty="0">
              <a:solidFill>
                <a:srgbClr val="33A1D8"/>
              </a:solidFill>
              <a:latin typeface="Impact" pitchFamily="34" charset="0"/>
            </a:endParaRPr>
          </a:p>
        </p:txBody>
      </p:sp>
      <p:pic>
        <p:nvPicPr>
          <p:cNvPr id="7" name="Google Shape;233;g1356f88980c_1_25" descr="Изображение"/>
          <p:cNvPicPr preferRelativeResize="0"/>
          <p:nvPr/>
        </p:nvPicPr>
        <p:blipFill rotWithShape="1">
          <a:blip r:embed="rId4">
            <a:alphaModFix/>
          </a:blip>
          <a:srcRect/>
          <a:stretch/>
        </p:blipFill>
        <p:spPr>
          <a:xfrm>
            <a:off x="5099870" y="150895"/>
            <a:ext cx="1952870" cy="700879"/>
          </a:xfrm>
          <a:prstGeom prst="rect">
            <a:avLst/>
          </a:prstGeom>
          <a:noFill/>
          <a:ln>
            <a:noFill/>
          </a:ln>
        </p:spPr>
      </p:pic>
      <p:cxnSp>
        <p:nvCxnSpPr>
          <p:cNvPr id="8" name="Google Shape;236;g1356f88980c_1_25"/>
          <p:cNvCxnSpPr/>
          <p:nvPr/>
        </p:nvCxnSpPr>
        <p:spPr>
          <a:xfrm rot="10800000" flipH="1">
            <a:off x="346879" y="1016909"/>
            <a:ext cx="11520000" cy="15900"/>
          </a:xfrm>
          <a:prstGeom prst="straightConnector1">
            <a:avLst/>
          </a:prstGeom>
          <a:noFill/>
          <a:ln w="9525" cap="flat" cmpd="sng">
            <a:solidFill>
              <a:srgbClr val="00B0F0"/>
            </a:solidFill>
            <a:prstDash val="solid"/>
            <a:round/>
            <a:headEnd type="none" w="sm" len="sm"/>
            <a:tailEnd type="none" w="sm" len="sm"/>
          </a:ln>
        </p:spPr>
      </p:cxnSp>
      <p:sp>
        <p:nvSpPr>
          <p:cNvPr id="9" name="Google Shape;275;p25"/>
          <p:cNvSpPr txBox="1">
            <a:spLocks/>
          </p:cNvSpPr>
          <p:nvPr/>
        </p:nvSpPr>
        <p:spPr>
          <a:xfrm>
            <a:off x="7783279" y="1"/>
            <a:ext cx="4083600" cy="920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lnSpc>
                <a:spcPct val="100000"/>
              </a:lnSpc>
              <a:buClr>
                <a:srgbClr val="33A1D8"/>
              </a:buClr>
              <a:buSzPts val="4800"/>
            </a:pPr>
            <a:r>
              <a:rPr lang="ru-RU" sz="4800" dirty="0" smtClean="0">
                <a:solidFill>
                  <a:srgbClr val="33A1D8"/>
                </a:solidFill>
                <a:latin typeface="Impact" pitchFamily="34" charset="0"/>
              </a:rPr>
              <a:t>СУТЬ ПРОЕКТА</a:t>
            </a:r>
            <a:endParaRPr lang="ru-RU" sz="4800" dirty="0">
              <a:solidFill>
                <a:srgbClr val="33A1D8"/>
              </a:solidFill>
              <a:latin typeface="Impact" pitchFamily="34" charset="0"/>
            </a:endParaRPr>
          </a:p>
        </p:txBody>
      </p:sp>
      <p:sp>
        <p:nvSpPr>
          <p:cNvPr id="10" name="Стрелка вправо 9"/>
          <p:cNvSpPr/>
          <p:nvPr/>
        </p:nvSpPr>
        <p:spPr>
          <a:xfrm>
            <a:off x="5722830" y="2684653"/>
            <a:ext cx="1980263" cy="9534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effectLst>
                  <a:outerShdw blurRad="38100" dist="38100" dir="2700000" algn="tl">
                    <a:srgbClr val="000000">
                      <a:alpha val="43137"/>
                    </a:srgbClr>
                  </a:outerShdw>
                </a:effectLst>
                <a:latin typeface="Impact" pitchFamily="34" charset="0"/>
              </a:rPr>
              <a:t>Академия</a:t>
            </a:r>
            <a:endParaRPr lang="ru-RU" sz="2400" dirty="0">
              <a:effectLst>
                <a:outerShdw blurRad="38100" dist="38100" dir="2700000" algn="tl">
                  <a:srgbClr val="000000">
                    <a:alpha val="43137"/>
                  </a:srgbClr>
                </a:outerShdw>
              </a:effectLst>
              <a:latin typeface="Impact" pitchFamily="34" charset="0"/>
            </a:endParaRPr>
          </a:p>
        </p:txBody>
      </p:sp>
      <p:sp>
        <p:nvSpPr>
          <p:cNvPr id="13" name="Прямоугольник 12"/>
          <p:cNvSpPr/>
          <p:nvPr/>
        </p:nvSpPr>
        <p:spPr>
          <a:xfrm>
            <a:off x="423078" y="4735772"/>
            <a:ext cx="7110485" cy="1200329"/>
          </a:xfrm>
          <a:prstGeom prst="rect">
            <a:avLst/>
          </a:prstGeom>
        </p:spPr>
        <p:txBody>
          <a:bodyPr wrap="square">
            <a:spAutoFit/>
          </a:bodyPr>
          <a:lstStyle/>
          <a:p>
            <a:pPr algn="ctr"/>
            <a:r>
              <a:rPr lang="ru-RU" sz="2400" dirty="0" smtClean="0">
                <a:solidFill>
                  <a:srgbClr val="FF0000"/>
                </a:solidFill>
                <a:latin typeface="Impact" pitchFamily="34" charset="0"/>
              </a:rPr>
              <a:t>Людям не хватает специального дополнительного образования и умения составлять бизнес план, прописывать грантовую заявку.</a:t>
            </a:r>
            <a:endParaRPr lang="ru-RU" sz="2400" dirty="0">
              <a:solidFill>
                <a:srgbClr val="FF0000"/>
              </a:solidFill>
              <a:latin typeface="Impact" pitchFamily="34" charset="0"/>
            </a:endParaRPr>
          </a:p>
        </p:txBody>
      </p:sp>
      <p:sp>
        <p:nvSpPr>
          <p:cNvPr id="14" name="TextBox 13">
            <a:extLst>
              <a:ext uri="{FF2B5EF4-FFF2-40B4-BE49-F238E27FC236}">
                <a16:creationId xmlns:a16="http://schemas.microsoft.com/office/drawing/2014/main" xmlns="" id="{6D34FF10-9242-0741-9A61-11AEF4B50391}"/>
              </a:ext>
            </a:extLst>
          </p:cNvPr>
          <p:cNvSpPr txBox="1"/>
          <p:nvPr/>
        </p:nvSpPr>
        <p:spPr>
          <a:xfrm>
            <a:off x="254114" y="712131"/>
            <a:ext cx="10092602" cy="369332"/>
          </a:xfrm>
          <a:prstGeom prst="rect">
            <a:avLst/>
          </a:prstGeom>
          <a:noFill/>
        </p:spPr>
        <p:txBody>
          <a:bodyPr wrap="square" rtlCol="0">
            <a:spAutoFit/>
          </a:bodyPr>
          <a:lstStyle/>
          <a:p>
            <a:r>
              <a:rPr lang="ru-RU" sz="1800" dirty="0">
                <a:latin typeface="Gilroy Light"/>
                <a:ea typeface="Gilroy Light"/>
                <a:cs typeface="Gilroy Light"/>
              </a:rPr>
              <a:t>Какую проблему решает проект? В чем </a:t>
            </a:r>
            <a:r>
              <a:rPr lang="ru-RU" sz="1800" dirty="0" smtClean="0">
                <a:latin typeface="Gilroy Light"/>
                <a:ea typeface="Gilroy Light"/>
                <a:cs typeface="Gilroy Light"/>
              </a:rPr>
              <a:t>её </a:t>
            </a:r>
            <a:r>
              <a:rPr lang="ru-RU" sz="1800" dirty="0">
                <a:latin typeface="Gilroy Light"/>
                <a:ea typeface="Gilroy Light"/>
                <a:cs typeface="Gilroy Light"/>
              </a:rPr>
              <a:t>актуальность? Каков масштаб проблемы?</a:t>
            </a:r>
          </a:p>
        </p:txBody>
      </p:sp>
      <p:pic>
        <p:nvPicPr>
          <p:cNvPr id="15" name="Рисунок 14" descr="561b1e30873ce27a39349241d2f283ee.jpg"/>
          <p:cNvPicPr>
            <a:picLocks noChangeAspect="1"/>
          </p:cNvPicPr>
          <p:nvPr/>
        </p:nvPicPr>
        <p:blipFill>
          <a:blip r:embed="rId5"/>
          <a:stretch>
            <a:fillRect/>
          </a:stretch>
        </p:blipFill>
        <p:spPr>
          <a:xfrm>
            <a:off x="7812014" y="1078173"/>
            <a:ext cx="4103597" cy="50974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1356f88980c_1_25"/>
          <p:cNvSpPr txBox="1">
            <a:spLocks noGrp="1"/>
          </p:cNvSpPr>
          <p:nvPr>
            <p:ph type="body" idx="1"/>
          </p:nvPr>
        </p:nvSpPr>
        <p:spPr>
          <a:xfrm>
            <a:off x="292286" y="1160058"/>
            <a:ext cx="5180465" cy="452184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523"/>
              <a:buNone/>
            </a:pPr>
            <a:r>
              <a:rPr lang="ru-RU" sz="2400" spc="40" dirty="0" smtClean="0">
                <a:solidFill>
                  <a:schemeClr val="accent1">
                    <a:lumMod val="75000"/>
                  </a:schemeClr>
                </a:solidFill>
                <a:latin typeface="Impact" pitchFamily="34" charset="0"/>
                <a:ea typeface="Roboto"/>
                <a:cs typeface="Roboto"/>
                <a:sym typeface="Roboto"/>
              </a:rPr>
              <a:t>Заболачивание</a:t>
            </a:r>
            <a:r>
              <a:rPr lang="ru-RU" sz="2400" spc="40" dirty="0">
                <a:solidFill>
                  <a:schemeClr val="accent1">
                    <a:lumMod val="75000"/>
                  </a:schemeClr>
                </a:solidFill>
                <a:latin typeface="Impact" pitchFamily="34" charset="0"/>
                <a:ea typeface="Roboto"/>
                <a:cs typeface="Roboto"/>
                <a:sym typeface="Roboto"/>
              </a:rPr>
              <a:t>, опустынивание, понижение уровня грунтовых вод, зарастание лесом и кустарником, возврат в сельхозоборот пустующих земель </a:t>
            </a:r>
            <a:r>
              <a:rPr lang="ru-RU" sz="2400" spc="40" dirty="0" smtClean="0">
                <a:solidFill>
                  <a:schemeClr val="accent1">
                    <a:lumMod val="75000"/>
                  </a:schemeClr>
                </a:solidFill>
                <a:latin typeface="Impact" pitchFamily="34" charset="0"/>
                <a:ea typeface="Roboto"/>
                <a:cs typeface="Roboto"/>
                <a:sym typeface="Roboto"/>
              </a:rPr>
              <a:t>с/</a:t>
            </a:r>
            <a:r>
              <a:rPr lang="ru-RU" sz="2400" spc="40" dirty="0" err="1" smtClean="0">
                <a:solidFill>
                  <a:schemeClr val="accent1">
                    <a:lumMod val="75000"/>
                  </a:schemeClr>
                </a:solidFill>
                <a:latin typeface="Impact" pitchFamily="34" charset="0"/>
                <a:ea typeface="Roboto"/>
                <a:cs typeface="Roboto"/>
                <a:sym typeface="Roboto"/>
              </a:rPr>
              <a:t>х</a:t>
            </a:r>
            <a:r>
              <a:rPr lang="ru-RU" sz="2400" spc="40" dirty="0" smtClean="0">
                <a:solidFill>
                  <a:schemeClr val="accent1">
                    <a:lumMod val="75000"/>
                  </a:schemeClr>
                </a:solidFill>
                <a:latin typeface="Impact" pitchFamily="34" charset="0"/>
                <a:ea typeface="Roboto"/>
                <a:cs typeface="Roboto"/>
                <a:sym typeface="Roboto"/>
              </a:rPr>
              <a:t> назначения.</a:t>
            </a:r>
          </a:p>
          <a:p>
            <a:pPr marL="0" lvl="0" indent="0" algn="l" rtl="0">
              <a:spcBef>
                <a:spcPts val="0"/>
              </a:spcBef>
              <a:spcAft>
                <a:spcPts val="0"/>
              </a:spcAft>
              <a:buSzPts val="523"/>
              <a:buNone/>
            </a:pPr>
            <a:endParaRPr lang="ru-RU" sz="2000" spc="40" dirty="0" smtClean="0">
              <a:solidFill>
                <a:srgbClr val="002164"/>
              </a:solidFill>
              <a:latin typeface="+mn-lt"/>
              <a:ea typeface="Roboto"/>
              <a:cs typeface="Roboto"/>
              <a:sym typeface="Roboto"/>
            </a:endParaRPr>
          </a:p>
          <a:p>
            <a:pPr marL="0" lvl="0" indent="0" algn="l" rtl="0">
              <a:spcBef>
                <a:spcPts val="0"/>
              </a:spcBef>
              <a:spcAft>
                <a:spcPts val="0"/>
              </a:spcAft>
              <a:buSzPts val="523"/>
              <a:buNone/>
            </a:pPr>
            <a:endParaRPr lang="ru-RU" sz="2000" spc="40" dirty="0" smtClean="0">
              <a:solidFill>
                <a:srgbClr val="002164"/>
              </a:solidFill>
              <a:latin typeface="+mn-lt"/>
              <a:ea typeface="Roboto"/>
              <a:cs typeface="Roboto"/>
              <a:sym typeface="Roboto"/>
            </a:endParaRPr>
          </a:p>
          <a:p>
            <a:pPr marL="0" lvl="0" indent="0" algn="l" rtl="0">
              <a:spcBef>
                <a:spcPts val="0"/>
              </a:spcBef>
              <a:spcAft>
                <a:spcPts val="0"/>
              </a:spcAft>
              <a:buSzPts val="523"/>
              <a:buNone/>
            </a:pPr>
            <a:endParaRPr lang="ru-RU" sz="2000" spc="40" dirty="0" smtClean="0">
              <a:solidFill>
                <a:srgbClr val="002164"/>
              </a:solidFill>
              <a:latin typeface="+mn-lt"/>
              <a:ea typeface="Roboto"/>
              <a:cs typeface="Roboto"/>
              <a:sym typeface="Roboto"/>
            </a:endParaRPr>
          </a:p>
          <a:p>
            <a:pPr marL="0" lvl="0" indent="0" algn="l" rtl="0">
              <a:spcBef>
                <a:spcPts val="0"/>
              </a:spcBef>
              <a:spcAft>
                <a:spcPts val="0"/>
              </a:spcAft>
              <a:buSzPts val="523"/>
              <a:buNone/>
            </a:pPr>
            <a:endParaRPr lang="ru-RU" sz="2000" spc="40" dirty="0">
              <a:solidFill>
                <a:srgbClr val="002164"/>
              </a:solidFill>
              <a:latin typeface="+mn-lt"/>
              <a:ea typeface="Roboto"/>
              <a:cs typeface="Roboto"/>
              <a:sym typeface="Roboto"/>
            </a:endParaRPr>
          </a:p>
          <a:p>
            <a:pPr marL="0" lvl="0" indent="0" algn="l" rtl="0">
              <a:spcBef>
                <a:spcPts val="0"/>
              </a:spcBef>
              <a:spcAft>
                <a:spcPts val="0"/>
              </a:spcAft>
              <a:buSzPts val="523"/>
              <a:buNone/>
            </a:pPr>
            <a:r>
              <a:rPr lang="ru-RU" sz="1800" dirty="0" smtClean="0">
                <a:solidFill>
                  <a:srgbClr val="333333"/>
                </a:solidFill>
                <a:highlight>
                  <a:srgbClr val="FFFFFF"/>
                </a:highlight>
                <a:latin typeface="+mn-lt"/>
              </a:rPr>
              <a:t>По данным </a:t>
            </a:r>
            <a:r>
              <a:rPr lang="ru-RU" sz="1800" dirty="0" err="1">
                <a:solidFill>
                  <a:srgbClr val="333333"/>
                </a:solidFill>
                <a:highlight>
                  <a:srgbClr val="FFFFFF"/>
                </a:highlight>
                <a:latin typeface="+mn-lt"/>
              </a:rPr>
              <a:t>Росреестра</a:t>
            </a:r>
            <a:r>
              <a:rPr lang="ru-RU" sz="1800" dirty="0">
                <a:solidFill>
                  <a:srgbClr val="333333"/>
                </a:solidFill>
                <a:highlight>
                  <a:srgbClr val="FFFFFF"/>
                </a:highlight>
                <a:latin typeface="+mn-lt"/>
              </a:rPr>
              <a:t>, за организациями и гражданами числится 193,2 млн. гектаров сельхозугодий, при этом всего в России </a:t>
            </a:r>
            <a:endParaRPr lang="ru-RU" sz="1800" dirty="0" smtClean="0">
              <a:solidFill>
                <a:srgbClr val="333333"/>
              </a:solidFill>
              <a:highlight>
                <a:srgbClr val="FFFFFF"/>
              </a:highlight>
              <a:latin typeface="+mn-lt"/>
            </a:endParaRPr>
          </a:p>
          <a:p>
            <a:pPr marL="0" lvl="0" indent="0" algn="l" rtl="0">
              <a:spcBef>
                <a:spcPts val="0"/>
              </a:spcBef>
              <a:spcAft>
                <a:spcPts val="0"/>
              </a:spcAft>
              <a:buSzPts val="523"/>
              <a:buNone/>
            </a:pPr>
            <a:r>
              <a:rPr lang="ru-RU" sz="1800" dirty="0" smtClean="0">
                <a:solidFill>
                  <a:srgbClr val="333333"/>
                </a:solidFill>
                <a:highlight>
                  <a:srgbClr val="FFFFFF"/>
                </a:highlight>
                <a:latin typeface="+mn-lt"/>
              </a:rPr>
              <a:t>222 млн. гектар </a:t>
            </a:r>
            <a:r>
              <a:rPr lang="ru-RU" sz="1800" dirty="0">
                <a:solidFill>
                  <a:srgbClr val="333333"/>
                </a:solidFill>
                <a:highlight>
                  <a:srgbClr val="FFFFFF"/>
                </a:highlight>
                <a:latin typeface="+mn-lt"/>
              </a:rPr>
              <a:t>таких земель. </a:t>
            </a:r>
            <a:endParaRPr lang="ru-RU" sz="1800" dirty="0" smtClean="0">
              <a:solidFill>
                <a:srgbClr val="333333"/>
              </a:solidFill>
              <a:highlight>
                <a:srgbClr val="FFFFFF"/>
              </a:highlight>
              <a:latin typeface="+mn-lt"/>
            </a:endParaRPr>
          </a:p>
          <a:p>
            <a:pPr marL="0" lvl="0" indent="0" algn="l" rtl="0">
              <a:spcBef>
                <a:spcPts val="0"/>
              </a:spcBef>
              <a:spcAft>
                <a:spcPts val="0"/>
              </a:spcAft>
              <a:buSzPts val="523"/>
              <a:buNone/>
            </a:pPr>
            <a:r>
              <a:rPr lang="ru-RU" sz="1800" dirty="0" smtClean="0">
                <a:solidFill>
                  <a:srgbClr val="333333"/>
                </a:solidFill>
                <a:highlight>
                  <a:srgbClr val="FFFFFF"/>
                </a:highlight>
                <a:latin typeface="+mn-lt"/>
              </a:rPr>
              <a:t>Получается</a:t>
            </a:r>
            <a:r>
              <a:rPr lang="ru-RU" sz="1800" dirty="0">
                <a:solidFill>
                  <a:srgbClr val="333333"/>
                </a:solidFill>
                <a:highlight>
                  <a:srgbClr val="FFFFFF"/>
                </a:highlight>
                <a:latin typeface="+mn-lt"/>
              </a:rPr>
              <a:t>, что не используется из них почти 100 </a:t>
            </a:r>
            <a:r>
              <a:rPr lang="ru-RU" sz="1800" dirty="0" smtClean="0">
                <a:solidFill>
                  <a:srgbClr val="333333"/>
                </a:solidFill>
                <a:highlight>
                  <a:srgbClr val="FFFFFF"/>
                </a:highlight>
                <a:latin typeface="+mn-lt"/>
              </a:rPr>
              <a:t>миллионов гектаров. </a:t>
            </a:r>
          </a:p>
          <a:p>
            <a:pPr marL="0" lvl="0" indent="0" algn="l" rtl="0">
              <a:spcBef>
                <a:spcPts val="0"/>
              </a:spcBef>
              <a:spcAft>
                <a:spcPts val="0"/>
              </a:spcAft>
              <a:buSzPts val="523"/>
              <a:buNone/>
            </a:pPr>
            <a:endParaRPr sz="1800" dirty="0">
              <a:solidFill>
                <a:srgbClr val="434343"/>
              </a:solidFill>
              <a:latin typeface="+mn-lt"/>
              <a:ea typeface="Roboto"/>
              <a:cs typeface="Roboto"/>
              <a:sym typeface="Roboto"/>
            </a:endParaRPr>
          </a:p>
          <a:p>
            <a:pPr marL="0" lvl="0" indent="0" algn="l" rtl="0">
              <a:spcBef>
                <a:spcPts val="0"/>
              </a:spcBef>
              <a:spcAft>
                <a:spcPts val="0"/>
              </a:spcAft>
              <a:buClr>
                <a:schemeClr val="dk1"/>
              </a:buClr>
              <a:buSzPts val="523"/>
              <a:buFont typeface="Arial"/>
              <a:buNone/>
            </a:pPr>
            <a:endParaRPr sz="1800" dirty="0">
              <a:solidFill>
                <a:srgbClr val="434343"/>
              </a:solidFill>
              <a:latin typeface="+mn-lt"/>
              <a:ea typeface="Roboto"/>
              <a:cs typeface="Roboto"/>
              <a:sym typeface="Roboto"/>
            </a:endParaRPr>
          </a:p>
          <a:p>
            <a:pPr marL="0" lvl="0" indent="0" algn="l" rtl="0">
              <a:spcBef>
                <a:spcPts val="0"/>
              </a:spcBef>
              <a:spcAft>
                <a:spcPts val="0"/>
              </a:spcAft>
              <a:buSzPts val="523"/>
              <a:buNone/>
            </a:pPr>
            <a:endParaRPr sz="1600" dirty="0">
              <a:solidFill>
                <a:srgbClr val="434343"/>
              </a:solidFill>
              <a:latin typeface="+mn-lt"/>
              <a:ea typeface="Roboto"/>
              <a:cs typeface="Roboto"/>
              <a:sym typeface="Roboto"/>
            </a:endParaRPr>
          </a:p>
          <a:p>
            <a:pPr marL="0" lvl="0" indent="0" algn="l" rtl="0">
              <a:spcBef>
                <a:spcPts val="0"/>
              </a:spcBef>
              <a:spcAft>
                <a:spcPts val="0"/>
              </a:spcAft>
              <a:buSzPts val="523"/>
              <a:buNone/>
            </a:pPr>
            <a:endParaRPr sz="1200" dirty="0">
              <a:latin typeface="+mn-lt"/>
              <a:ea typeface="Roboto"/>
              <a:cs typeface="Roboto"/>
              <a:sym typeface="Roboto"/>
            </a:endParaRPr>
          </a:p>
        </p:txBody>
      </p:sp>
      <p:pic>
        <p:nvPicPr>
          <p:cNvPr id="234" name="Google Shape;234;g1356f88980c_1_25" descr="Изображение"/>
          <p:cNvPicPr preferRelativeResize="0"/>
          <p:nvPr/>
        </p:nvPicPr>
        <p:blipFill rotWithShape="1">
          <a:blip r:embed="rId3">
            <a:alphaModFix/>
          </a:blip>
          <a:srcRect/>
          <a:stretch/>
        </p:blipFill>
        <p:spPr>
          <a:xfrm>
            <a:off x="404999" y="6178409"/>
            <a:ext cx="3445105" cy="472390"/>
          </a:xfrm>
          <a:prstGeom prst="rect">
            <a:avLst/>
          </a:prstGeom>
          <a:noFill/>
          <a:ln>
            <a:noFill/>
          </a:ln>
        </p:spPr>
      </p:pic>
      <p:sp>
        <p:nvSpPr>
          <p:cNvPr id="235" name="Google Shape;235;g1356f88980c_1_25"/>
          <p:cNvSpPr txBox="1"/>
          <p:nvPr/>
        </p:nvSpPr>
        <p:spPr>
          <a:xfrm>
            <a:off x="4611393" y="6363591"/>
            <a:ext cx="3425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a:solidFill>
                <a:srgbClr val="A5A5A5"/>
              </a:solidFill>
              <a:latin typeface="Arial"/>
              <a:ea typeface="Arial"/>
              <a:cs typeface="Arial"/>
              <a:sym typeface="Arial"/>
            </a:endParaRPr>
          </a:p>
        </p:txBody>
      </p:sp>
      <p:sp>
        <p:nvSpPr>
          <p:cNvPr id="2" name="Прямоугольник 1"/>
          <p:cNvSpPr/>
          <p:nvPr/>
        </p:nvSpPr>
        <p:spPr>
          <a:xfrm>
            <a:off x="5554641" y="1146413"/>
            <a:ext cx="6578221" cy="3139321"/>
          </a:xfrm>
          <a:prstGeom prst="rect">
            <a:avLst/>
          </a:prstGeom>
        </p:spPr>
        <p:txBody>
          <a:bodyPr wrap="square">
            <a:spAutoFit/>
          </a:bodyPr>
          <a:lstStyle/>
          <a:p>
            <a:r>
              <a:rPr lang="ru-RU" sz="1800" dirty="0" smtClean="0"/>
              <a:t>После онлайн обучения студенты Академии смогут </a:t>
            </a:r>
            <a:r>
              <a:rPr lang="ru-RU" sz="1800" dirty="0"/>
              <a:t>начать </a:t>
            </a:r>
            <a:r>
              <a:rPr lang="ru-RU" sz="1800" dirty="0" smtClean="0"/>
              <a:t>осваивать свои земельные участки грамотно, внедрять биосферное планирование СРП, ЛПХ, КФХ, грамотно применять биотехнологии при ведении с/</a:t>
            </a:r>
            <a:r>
              <a:rPr lang="ru-RU" sz="1800" dirty="0" err="1" smtClean="0"/>
              <a:t>х</a:t>
            </a:r>
            <a:r>
              <a:rPr lang="ru-RU" sz="1800" dirty="0" smtClean="0"/>
              <a:t> деятельности, развивать садоводство и овощеводство без потерь.</a:t>
            </a:r>
          </a:p>
          <a:p>
            <a:r>
              <a:rPr lang="ru-RU" sz="1800" dirty="0" smtClean="0"/>
              <a:t>Люди смогут </a:t>
            </a:r>
            <a:r>
              <a:rPr lang="ru-RU" sz="1800" dirty="0"/>
              <a:t>себя прокормить выращенными </a:t>
            </a:r>
            <a:r>
              <a:rPr lang="ru-RU" sz="1800" dirty="0" smtClean="0"/>
              <a:t>без химии </a:t>
            </a:r>
            <a:r>
              <a:rPr lang="ru-RU" sz="1800" dirty="0" err="1" smtClean="0"/>
              <a:t>экопродуктами</a:t>
            </a:r>
            <a:r>
              <a:rPr lang="ru-RU" sz="1800" dirty="0" smtClean="0"/>
              <a:t>, получить и продать излишки с/</a:t>
            </a:r>
            <a:r>
              <a:rPr lang="ru-RU" sz="1800" dirty="0" err="1" smtClean="0"/>
              <a:t>х</a:t>
            </a:r>
            <a:r>
              <a:rPr lang="ru-RU" sz="1800" dirty="0" smtClean="0"/>
              <a:t> продукции, создавая малую семейную поместную экономику, участвовать в получении субсидий  и грантов, кооперироваться для решения насущных задач местного сообщества, учреждать </a:t>
            </a:r>
            <a:r>
              <a:rPr lang="ru-RU" sz="1800" dirty="0" err="1" smtClean="0"/>
              <a:t>ТОСы</a:t>
            </a:r>
            <a:r>
              <a:rPr lang="ru-RU" sz="1800" dirty="0" smtClean="0"/>
              <a:t>, развивать МСУ.</a:t>
            </a:r>
            <a:endParaRPr lang="ru-RU" sz="1800" dirty="0"/>
          </a:p>
        </p:txBody>
      </p:sp>
      <p:pic>
        <p:nvPicPr>
          <p:cNvPr id="12" name="Google Shape;233;g1356f88980c_1_25" descr="Изображение"/>
          <p:cNvPicPr preferRelativeResize="0"/>
          <p:nvPr/>
        </p:nvPicPr>
        <p:blipFill rotWithShape="1">
          <a:blip r:embed="rId4">
            <a:alphaModFix/>
          </a:blip>
          <a:srcRect/>
          <a:stretch/>
        </p:blipFill>
        <p:spPr>
          <a:xfrm>
            <a:off x="4593433" y="122761"/>
            <a:ext cx="1952870" cy="700879"/>
          </a:xfrm>
          <a:prstGeom prst="rect">
            <a:avLst/>
          </a:prstGeom>
          <a:noFill/>
          <a:ln>
            <a:noFill/>
          </a:ln>
        </p:spPr>
      </p:pic>
      <p:cxnSp>
        <p:nvCxnSpPr>
          <p:cNvPr id="13" name="Google Shape;236;g1356f88980c_1_25"/>
          <p:cNvCxnSpPr/>
          <p:nvPr/>
        </p:nvCxnSpPr>
        <p:spPr>
          <a:xfrm rot="10800000" flipH="1">
            <a:off x="346879" y="1016909"/>
            <a:ext cx="11520000" cy="15900"/>
          </a:xfrm>
          <a:prstGeom prst="straightConnector1">
            <a:avLst/>
          </a:prstGeom>
          <a:noFill/>
          <a:ln w="9525" cap="flat" cmpd="sng">
            <a:solidFill>
              <a:srgbClr val="00B0F0"/>
            </a:solidFill>
            <a:prstDash val="solid"/>
            <a:round/>
            <a:headEnd type="none" w="sm" len="sm"/>
            <a:tailEnd type="none" w="sm" len="sm"/>
          </a:ln>
        </p:spPr>
      </p:cxnSp>
      <p:sp>
        <p:nvSpPr>
          <p:cNvPr id="16" name="Стрелка вправо 15"/>
          <p:cNvSpPr/>
          <p:nvPr/>
        </p:nvSpPr>
        <p:spPr>
          <a:xfrm>
            <a:off x="3542612" y="3122465"/>
            <a:ext cx="1980263" cy="9534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effectLst>
                  <a:outerShdw blurRad="38100" dist="38100" dir="2700000" algn="tl">
                    <a:srgbClr val="000000">
                      <a:alpha val="43137"/>
                    </a:srgbClr>
                  </a:outerShdw>
                </a:effectLst>
                <a:latin typeface="Impact" pitchFamily="34" charset="0"/>
              </a:rPr>
              <a:t>Академия</a:t>
            </a:r>
            <a:endParaRPr lang="ru-RU" sz="2400" dirty="0">
              <a:effectLst>
                <a:outerShdw blurRad="38100" dist="38100" dir="2700000" algn="tl">
                  <a:srgbClr val="000000">
                    <a:alpha val="43137"/>
                  </a:srgbClr>
                </a:outerShdw>
              </a:effectLst>
              <a:latin typeface="Impact" pitchFamily="34" charset="0"/>
            </a:endParaRPr>
          </a:p>
        </p:txBody>
      </p:sp>
      <p:pic>
        <p:nvPicPr>
          <p:cNvPr id="15" name="Рисунок 14" descr="Рисунок РП.png"/>
          <p:cNvPicPr>
            <a:picLocks noChangeAspect="1"/>
          </p:cNvPicPr>
          <p:nvPr/>
        </p:nvPicPr>
        <p:blipFill>
          <a:blip r:embed="rId5"/>
          <a:stretch>
            <a:fillRect/>
          </a:stretch>
        </p:blipFill>
        <p:spPr>
          <a:xfrm>
            <a:off x="8693624" y="4257551"/>
            <a:ext cx="3334739" cy="2334318"/>
          </a:xfrm>
          <a:prstGeom prst="rect">
            <a:avLst/>
          </a:prstGeom>
        </p:spPr>
      </p:pic>
      <p:sp>
        <p:nvSpPr>
          <p:cNvPr id="17" name="Google Shape;275;p25"/>
          <p:cNvSpPr txBox="1">
            <a:spLocks/>
          </p:cNvSpPr>
          <p:nvPr/>
        </p:nvSpPr>
        <p:spPr>
          <a:xfrm>
            <a:off x="7783279" y="1"/>
            <a:ext cx="4083600" cy="920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lnSpc>
                <a:spcPct val="100000"/>
              </a:lnSpc>
              <a:buClr>
                <a:srgbClr val="33A1D8"/>
              </a:buClr>
              <a:buSzPts val="4800"/>
            </a:pPr>
            <a:r>
              <a:rPr lang="ru-RU" sz="4800" dirty="0" smtClean="0">
                <a:solidFill>
                  <a:srgbClr val="33A1D8"/>
                </a:solidFill>
                <a:latin typeface="Impact" pitchFamily="34" charset="0"/>
              </a:rPr>
              <a:t>СУТЬ ПРОЕКТА</a:t>
            </a:r>
            <a:endParaRPr lang="ru-RU" sz="4800" dirty="0">
              <a:solidFill>
                <a:srgbClr val="33A1D8"/>
              </a:solidFill>
              <a:latin typeface="Impact" pitchFamily="34" charset="0"/>
            </a:endParaRPr>
          </a:p>
        </p:txBody>
      </p:sp>
      <p:sp>
        <p:nvSpPr>
          <p:cNvPr id="18" name="Google Shape;231;g1356f88980c_1_25"/>
          <p:cNvSpPr txBox="1">
            <a:spLocks/>
          </p:cNvSpPr>
          <p:nvPr/>
        </p:nvSpPr>
        <p:spPr>
          <a:xfrm>
            <a:off x="379827" y="120392"/>
            <a:ext cx="3840481" cy="81920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3A1D8"/>
              </a:buClr>
              <a:buSzPts val="4800"/>
            </a:pPr>
            <a:r>
              <a:rPr lang="ru-RU" sz="4800" dirty="0" smtClean="0">
                <a:solidFill>
                  <a:srgbClr val="33A1D8"/>
                </a:solidFill>
                <a:latin typeface="Impact" pitchFamily="34" charset="0"/>
              </a:rPr>
              <a:t>ПРОБЛЕМА 2 </a:t>
            </a:r>
            <a:endParaRPr lang="ru-RU" sz="4800" dirty="0">
              <a:solidFill>
                <a:srgbClr val="33A1D8"/>
              </a:solidFill>
              <a:latin typeface="Impact" pitchFamily="34" charset="0"/>
            </a:endParaRPr>
          </a:p>
        </p:txBody>
      </p:sp>
      <p:sp>
        <p:nvSpPr>
          <p:cNvPr id="19" name="TextBox 18"/>
          <p:cNvSpPr txBox="1"/>
          <p:nvPr/>
        </p:nvSpPr>
        <p:spPr>
          <a:xfrm>
            <a:off x="5076965" y="4544704"/>
            <a:ext cx="4217158" cy="1446550"/>
          </a:xfrm>
          <a:prstGeom prst="rect">
            <a:avLst/>
          </a:prstGeom>
          <a:noFill/>
        </p:spPr>
        <p:txBody>
          <a:bodyPr wrap="square" rtlCol="0">
            <a:spAutoFit/>
          </a:bodyPr>
          <a:lstStyle/>
          <a:p>
            <a:pPr algn="ctr"/>
            <a:r>
              <a:rPr lang="ru-RU" sz="2200" dirty="0" smtClean="0">
                <a:solidFill>
                  <a:schemeClr val="accent1">
                    <a:lumMod val="75000"/>
                  </a:schemeClr>
                </a:solidFill>
                <a:latin typeface="Impact" pitchFamily="34" charset="0"/>
              </a:rPr>
              <a:t>СЕМЕЙНОЕ РОДОВОЕ ПОМЕСТЬЕ </a:t>
            </a:r>
          </a:p>
          <a:p>
            <a:pPr algn="ctr"/>
            <a:r>
              <a:rPr lang="ru-RU" sz="2200" dirty="0" smtClean="0">
                <a:solidFill>
                  <a:schemeClr val="accent1">
                    <a:lumMod val="75000"/>
                  </a:schemeClr>
                </a:solidFill>
                <a:latin typeface="Impact" pitchFamily="34" charset="0"/>
              </a:rPr>
              <a:t>–  земельный  участок  размером  не  менее  </a:t>
            </a:r>
          </a:p>
          <a:p>
            <a:pPr algn="ctr"/>
            <a:r>
              <a:rPr lang="ru-RU" sz="2200" dirty="0" smtClean="0">
                <a:solidFill>
                  <a:schemeClr val="accent1">
                    <a:lumMod val="75000"/>
                  </a:schemeClr>
                </a:solidFill>
                <a:latin typeface="Impact" pitchFamily="34" charset="0"/>
              </a:rPr>
              <a:t>1  гектара </a:t>
            </a:r>
            <a:r>
              <a:rPr lang="ru-RU" sz="2200" b="1" dirty="0" smtClean="0">
                <a:solidFill>
                  <a:schemeClr val="accent1">
                    <a:lumMod val="75000"/>
                  </a:schemeClr>
                </a:solidFill>
                <a:latin typeface="+mn-lt"/>
              </a:rPr>
              <a:t>(</a:t>
            </a:r>
            <a:r>
              <a:rPr lang="ru-RU" sz="2200" dirty="0" smtClean="0">
                <a:solidFill>
                  <a:schemeClr val="accent1">
                    <a:lumMod val="75000"/>
                  </a:schemeClr>
                </a:solidFill>
                <a:latin typeface="Impact" pitchFamily="34" charset="0"/>
              </a:rPr>
              <a:t>100 соток</a:t>
            </a:r>
            <a:r>
              <a:rPr lang="ru-RU" sz="2200" b="1" dirty="0" smtClean="0">
                <a:solidFill>
                  <a:schemeClr val="accent1">
                    <a:lumMod val="75000"/>
                  </a:schemeClr>
                </a:solidFill>
                <a:latin typeface="+mn-lt"/>
              </a:rPr>
              <a:t>)</a:t>
            </a:r>
            <a:endParaRPr lang="ru-RU" sz="2200" b="1" dirty="0">
              <a:solidFill>
                <a:schemeClr val="accent1">
                  <a:lumMod val="75000"/>
                </a:schemeClr>
              </a:solidFill>
              <a:latin typeface="+mn-lt"/>
            </a:endParaRPr>
          </a:p>
        </p:txBody>
      </p:sp>
      <p:sp>
        <p:nvSpPr>
          <p:cNvPr id="14" name="TextBox 13">
            <a:extLst>
              <a:ext uri="{FF2B5EF4-FFF2-40B4-BE49-F238E27FC236}">
                <a16:creationId xmlns:a16="http://schemas.microsoft.com/office/drawing/2014/main" xmlns="" id="{6D34FF10-9242-0741-9A61-11AEF4B50391}"/>
              </a:ext>
            </a:extLst>
          </p:cNvPr>
          <p:cNvSpPr txBox="1"/>
          <p:nvPr/>
        </p:nvSpPr>
        <p:spPr>
          <a:xfrm>
            <a:off x="281409" y="725779"/>
            <a:ext cx="10092602" cy="369332"/>
          </a:xfrm>
          <a:prstGeom prst="rect">
            <a:avLst/>
          </a:prstGeom>
          <a:noFill/>
        </p:spPr>
        <p:txBody>
          <a:bodyPr wrap="square" rtlCol="0">
            <a:spAutoFit/>
          </a:bodyPr>
          <a:lstStyle/>
          <a:p>
            <a:r>
              <a:rPr lang="ru-RU" sz="1800" dirty="0">
                <a:latin typeface="Gilroy Light"/>
                <a:ea typeface="Gilroy Light"/>
                <a:cs typeface="Gilroy Light"/>
              </a:rPr>
              <a:t>Какую проблему решает проект? В чем </a:t>
            </a:r>
            <a:r>
              <a:rPr lang="ru-RU" sz="1800" dirty="0" smtClean="0">
                <a:latin typeface="Gilroy Light"/>
                <a:ea typeface="Gilroy Light"/>
                <a:cs typeface="Gilroy Light"/>
              </a:rPr>
              <a:t>её </a:t>
            </a:r>
            <a:r>
              <a:rPr lang="ru-RU" sz="1800" dirty="0">
                <a:latin typeface="Gilroy Light"/>
                <a:ea typeface="Gilroy Light"/>
                <a:cs typeface="Gilroy Light"/>
              </a:rPr>
              <a:t>актуальность? Каков масштаб проблемы?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NEWSru.com :: Губернатором Белгородской области вновь стал Евгений Савченко"/>
          <p:cNvPicPr>
            <a:picLocks noChangeAspect="1" noChangeArrowheads="1"/>
          </p:cNvPicPr>
          <p:nvPr/>
        </p:nvPicPr>
        <p:blipFill>
          <a:blip r:embed="rId2"/>
          <a:srcRect/>
          <a:stretch>
            <a:fillRect/>
          </a:stretch>
        </p:blipFill>
        <p:spPr bwMode="auto">
          <a:xfrm>
            <a:off x="401235" y="4257047"/>
            <a:ext cx="2423852" cy="1817890"/>
          </a:xfrm>
          <a:prstGeom prst="rect">
            <a:avLst/>
          </a:prstGeom>
          <a:noFill/>
        </p:spPr>
      </p:pic>
      <p:pic>
        <p:nvPicPr>
          <p:cNvPr id="2" name="Рисунок 1" descr="Путин_законопроект о семейном поместье.jpg"/>
          <p:cNvPicPr>
            <a:picLocks noChangeAspect="1"/>
          </p:cNvPicPr>
          <p:nvPr/>
        </p:nvPicPr>
        <p:blipFill>
          <a:blip r:embed="rId3"/>
          <a:stretch>
            <a:fillRect/>
          </a:stretch>
        </p:blipFill>
        <p:spPr>
          <a:xfrm>
            <a:off x="3712194" y="1281185"/>
            <a:ext cx="3411926" cy="1892480"/>
          </a:xfrm>
          <a:prstGeom prst="rect">
            <a:avLst/>
          </a:prstGeom>
        </p:spPr>
      </p:pic>
      <p:sp>
        <p:nvSpPr>
          <p:cNvPr id="3" name="Прямоугольник 2"/>
          <p:cNvSpPr/>
          <p:nvPr/>
        </p:nvSpPr>
        <p:spPr>
          <a:xfrm>
            <a:off x="4148923" y="3409123"/>
            <a:ext cx="7942996" cy="2893100"/>
          </a:xfrm>
          <a:prstGeom prst="rect">
            <a:avLst/>
          </a:prstGeom>
        </p:spPr>
        <p:txBody>
          <a:bodyPr wrap="square">
            <a:spAutoFit/>
          </a:bodyPr>
          <a:lstStyle/>
          <a:p>
            <a:r>
              <a:rPr lang="ru-RU" dirty="0" smtClean="0"/>
              <a:t>Сегодня каждый гектар обрабатываемой пашни в Белгородской области обеспечил производство сельхозпродукции на сумму более 230 тыс. рублей, что считается лучшим показателем среди регионов России в 2021 году. Об этом сообщает пресс-служба областного правительства. "Белгородская область достигла рекордного показателя: каждый гектар обрабатываемой пашни обеспечил производство сельхозпродукции на сумму более 230 тыс. рублей, что является абсолютным лидерством в РФ. К 2021 году доля сельскохозяйственной отрасли в структуре регионального ВРП превысила 17%, а с учетом пищевой и перерабатывающей промышленности достигла 30%", – говорится в сообщении.</a:t>
            </a:r>
          </a:p>
          <a:p>
            <a:r>
              <a:rPr lang="ru-RU" dirty="0" smtClean="0"/>
              <a:t>Регион сохраняет лидерские позиции в производстве мяса  – более 1,7 </a:t>
            </a:r>
            <a:r>
              <a:rPr lang="ru-RU" dirty="0" err="1" smtClean="0"/>
              <a:t>млн</a:t>
            </a:r>
            <a:r>
              <a:rPr lang="ru-RU" dirty="0" smtClean="0"/>
              <a:t> тонн в живом весе на убой. На долю белгородских производителей приходится 11,3% от всего производства в РФ и 30% производства ЦФО. Прямым каналом сбыта продукции мелких и средних товаропроизводителей остаются нестационарная торговля, а также розничные рынки и ярмарки.</a:t>
            </a:r>
            <a:endParaRPr lang="ru-RU" dirty="0"/>
          </a:p>
        </p:txBody>
      </p:sp>
      <p:sp>
        <p:nvSpPr>
          <p:cNvPr id="4" name="Прямоугольник 3"/>
          <p:cNvSpPr/>
          <p:nvPr/>
        </p:nvSpPr>
        <p:spPr>
          <a:xfrm>
            <a:off x="236558" y="1160060"/>
            <a:ext cx="3857769" cy="2546851"/>
          </a:xfrm>
          <a:prstGeom prst="rect">
            <a:avLst/>
          </a:prstGeom>
        </p:spPr>
        <p:txBody>
          <a:bodyPr wrap="square">
            <a:spAutoFit/>
          </a:bodyPr>
          <a:lstStyle/>
          <a:p>
            <a:r>
              <a:rPr lang="ru-RU" sz="1450" b="1" dirty="0" smtClean="0">
                <a:solidFill>
                  <a:schemeClr val="accent1">
                    <a:lumMod val="75000"/>
                  </a:schemeClr>
                </a:solidFill>
              </a:rPr>
              <a:t>Развивать родовые усадьбы (поместья) призвал ещё в 2010 году губернатор Белгородской области Евгений Савченко, учредивший первый региональный закон о «Белгородских гектарах». Желание создавать свои усадьбы целыми семьями из нескольких поколений, </a:t>
            </a:r>
          </a:p>
          <a:p>
            <a:r>
              <a:rPr lang="ru-RU" sz="1450" b="1" dirty="0" smtClean="0">
                <a:solidFill>
                  <a:schemeClr val="accent1">
                    <a:lumMod val="75000"/>
                  </a:schemeClr>
                </a:solidFill>
              </a:rPr>
              <a:t>по мнению губернатора, – «естественная реакция русских людей на избыточную урбанизацию». </a:t>
            </a:r>
          </a:p>
        </p:txBody>
      </p:sp>
      <p:pic>
        <p:nvPicPr>
          <p:cNvPr id="5" name="Google Shape;234;g1356f88980c_1_25" descr="Изображение"/>
          <p:cNvPicPr preferRelativeResize="0"/>
          <p:nvPr/>
        </p:nvPicPr>
        <p:blipFill rotWithShape="1">
          <a:blip r:embed="rId4">
            <a:alphaModFix/>
          </a:blip>
          <a:srcRect/>
          <a:stretch/>
        </p:blipFill>
        <p:spPr>
          <a:xfrm>
            <a:off x="404999" y="6178409"/>
            <a:ext cx="3445105" cy="472390"/>
          </a:xfrm>
          <a:prstGeom prst="rect">
            <a:avLst/>
          </a:prstGeom>
          <a:noFill/>
          <a:ln>
            <a:noFill/>
          </a:ln>
        </p:spPr>
      </p:pic>
      <p:sp>
        <p:nvSpPr>
          <p:cNvPr id="6" name="Google Shape;235;g1356f88980c_1_25"/>
          <p:cNvSpPr txBox="1"/>
          <p:nvPr/>
        </p:nvSpPr>
        <p:spPr>
          <a:xfrm>
            <a:off x="4235101" y="6336261"/>
            <a:ext cx="3425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sp>
        <p:nvSpPr>
          <p:cNvPr id="7" name="Google Shape;231;g1356f88980c_1_25"/>
          <p:cNvSpPr txBox="1">
            <a:spLocks/>
          </p:cNvSpPr>
          <p:nvPr/>
        </p:nvSpPr>
        <p:spPr>
          <a:xfrm>
            <a:off x="379827" y="120392"/>
            <a:ext cx="3250063" cy="81920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3A1D8"/>
              </a:buClr>
              <a:buSzPts val="4800"/>
            </a:pPr>
            <a:r>
              <a:rPr lang="ru-RU" sz="4800" dirty="0" smtClean="0">
                <a:solidFill>
                  <a:srgbClr val="33A1D8"/>
                </a:solidFill>
                <a:latin typeface="Impact" pitchFamily="34" charset="0"/>
              </a:rPr>
              <a:t>РЕШЕНИЕ </a:t>
            </a:r>
            <a:endParaRPr lang="ru-RU" sz="4800" dirty="0">
              <a:solidFill>
                <a:srgbClr val="33A1D8"/>
              </a:solidFill>
              <a:latin typeface="Impact" pitchFamily="34" charset="0"/>
            </a:endParaRPr>
          </a:p>
        </p:txBody>
      </p:sp>
      <p:pic>
        <p:nvPicPr>
          <p:cNvPr id="8" name="Google Shape;233;g1356f88980c_1_25" descr="Изображение"/>
          <p:cNvPicPr preferRelativeResize="0"/>
          <p:nvPr/>
        </p:nvPicPr>
        <p:blipFill rotWithShape="1">
          <a:blip r:embed="rId5">
            <a:alphaModFix/>
          </a:blip>
          <a:srcRect/>
          <a:stretch/>
        </p:blipFill>
        <p:spPr>
          <a:xfrm>
            <a:off x="5099870" y="150895"/>
            <a:ext cx="1952870" cy="700879"/>
          </a:xfrm>
          <a:prstGeom prst="rect">
            <a:avLst/>
          </a:prstGeom>
          <a:noFill/>
          <a:ln>
            <a:noFill/>
          </a:ln>
        </p:spPr>
      </p:pic>
      <p:sp>
        <p:nvSpPr>
          <p:cNvPr id="9" name="Google Shape;275;p25"/>
          <p:cNvSpPr txBox="1">
            <a:spLocks/>
          </p:cNvSpPr>
          <p:nvPr/>
        </p:nvSpPr>
        <p:spPr>
          <a:xfrm>
            <a:off x="7783279" y="1"/>
            <a:ext cx="4083600" cy="920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lnSpc>
                <a:spcPct val="100000"/>
              </a:lnSpc>
              <a:buClr>
                <a:srgbClr val="33A1D8"/>
              </a:buClr>
              <a:buSzPts val="4800"/>
            </a:pPr>
            <a:r>
              <a:rPr lang="ru-RU" sz="4800" dirty="0" smtClean="0">
                <a:solidFill>
                  <a:srgbClr val="33A1D8"/>
                </a:solidFill>
                <a:latin typeface="Impact" pitchFamily="34" charset="0"/>
              </a:rPr>
              <a:t>ОБОСНОВАНИЕ</a:t>
            </a:r>
            <a:endParaRPr lang="ru-RU" sz="4800" dirty="0">
              <a:solidFill>
                <a:srgbClr val="33A1D8"/>
              </a:solidFill>
              <a:latin typeface="Impact" pitchFamily="34" charset="0"/>
            </a:endParaRPr>
          </a:p>
        </p:txBody>
      </p:sp>
      <p:sp>
        <p:nvSpPr>
          <p:cNvPr id="10" name="Стрелка вправо 9"/>
          <p:cNvSpPr/>
          <p:nvPr/>
        </p:nvSpPr>
        <p:spPr>
          <a:xfrm>
            <a:off x="2119822" y="3694587"/>
            <a:ext cx="1980263" cy="9534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effectLst>
                  <a:outerShdw blurRad="38100" dist="38100" dir="2700000" algn="tl">
                    <a:srgbClr val="000000">
                      <a:alpha val="43137"/>
                    </a:srgbClr>
                  </a:outerShdw>
                </a:effectLst>
                <a:latin typeface="Impact" pitchFamily="34" charset="0"/>
              </a:rPr>
              <a:t>Результат</a:t>
            </a:r>
            <a:endParaRPr lang="ru-RU" sz="2400" dirty="0">
              <a:effectLst>
                <a:outerShdw blurRad="38100" dist="38100" dir="2700000" algn="tl">
                  <a:srgbClr val="000000">
                    <a:alpha val="43137"/>
                  </a:srgbClr>
                </a:outerShdw>
              </a:effectLst>
              <a:latin typeface="Impact" pitchFamily="34" charset="0"/>
            </a:endParaRPr>
          </a:p>
        </p:txBody>
      </p:sp>
      <p:sp>
        <p:nvSpPr>
          <p:cNvPr id="11" name="TextBox 10">
            <a:extLst>
              <a:ext uri="{FF2B5EF4-FFF2-40B4-BE49-F238E27FC236}">
                <a16:creationId xmlns:a16="http://schemas.microsoft.com/office/drawing/2014/main" xmlns="" id="{6D34FF10-9242-0741-9A61-11AEF4B50391}"/>
              </a:ext>
            </a:extLst>
          </p:cNvPr>
          <p:cNvSpPr txBox="1"/>
          <p:nvPr/>
        </p:nvSpPr>
        <p:spPr>
          <a:xfrm>
            <a:off x="254114" y="712131"/>
            <a:ext cx="10092602" cy="369332"/>
          </a:xfrm>
          <a:prstGeom prst="rect">
            <a:avLst/>
          </a:prstGeom>
          <a:noFill/>
        </p:spPr>
        <p:txBody>
          <a:bodyPr wrap="square" rtlCol="0">
            <a:spAutoFit/>
          </a:bodyPr>
          <a:lstStyle/>
          <a:p>
            <a:r>
              <a:rPr lang="ru-RU" sz="1800" dirty="0" smtClean="0">
                <a:latin typeface="Gilroy Light"/>
                <a:ea typeface="Gilroy Light"/>
                <a:cs typeface="Gilroy Light"/>
              </a:rPr>
              <a:t>Исторический опыт использования гектаров </a:t>
            </a:r>
            <a:endParaRPr lang="ru-RU" sz="1800" dirty="0">
              <a:latin typeface="Gilroy Light"/>
              <a:ea typeface="Gilroy Light"/>
              <a:cs typeface="Gilroy Light"/>
            </a:endParaRPr>
          </a:p>
        </p:txBody>
      </p:sp>
      <p:sp>
        <p:nvSpPr>
          <p:cNvPr id="13" name="Прямоугольник 12"/>
          <p:cNvSpPr/>
          <p:nvPr/>
        </p:nvSpPr>
        <p:spPr>
          <a:xfrm>
            <a:off x="7260611" y="1195768"/>
            <a:ext cx="4872251" cy="2031325"/>
          </a:xfrm>
          <a:prstGeom prst="rect">
            <a:avLst/>
          </a:prstGeom>
        </p:spPr>
        <p:txBody>
          <a:bodyPr wrap="square">
            <a:spAutoFit/>
          </a:bodyPr>
          <a:lstStyle/>
          <a:p>
            <a:r>
              <a:rPr lang="ru-RU" dirty="0" smtClean="0"/>
              <a:t>В июле 2021 года в Государственную думу РФ внесли новый законопроект, в котором прописан механизм предоставления гражданам земельных участков, находящихся в государственной или муниципальной собственности в размере 1 гектара на каждого члена семьи в безвозмездное пользование с возможностью последующей приватизации, если участок используется по назначению, а именно – для создания семейных поместий и поселений.</a:t>
            </a:r>
            <a:endParaRPr lang="ru-RU" dirty="0"/>
          </a:p>
        </p:txBody>
      </p:sp>
      <p:cxnSp>
        <p:nvCxnSpPr>
          <p:cNvPr id="14" name="Google Shape;236;g1356f88980c_1_25"/>
          <p:cNvCxnSpPr/>
          <p:nvPr/>
        </p:nvCxnSpPr>
        <p:spPr>
          <a:xfrm rot="10800000" flipH="1">
            <a:off x="346879" y="1016909"/>
            <a:ext cx="11520000" cy="15900"/>
          </a:xfrm>
          <a:prstGeom prst="straightConnector1">
            <a:avLst/>
          </a:prstGeom>
          <a:noFill/>
          <a:ln w="9525" cap="flat" cmpd="sng">
            <a:solidFill>
              <a:srgbClr val="00B0F0"/>
            </a:solidFill>
            <a:prstDash val="solid"/>
            <a:round/>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0483" name="Слайд think-cell" r:id="rId4" imgW="360" imgH="360" progId="">
              <p:embed/>
            </p:oleObj>
          </a:graphicData>
        </a:graphic>
      </p:graphicFrame>
      <p:sp>
        <p:nvSpPr>
          <p:cNvPr id="13" name="Прямоугольник 12"/>
          <p:cNvSpPr/>
          <p:nvPr/>
        </p:nvSpPr>
        <p:spPr>
          <a:xfrm>
            <a:off x="3968769" y="1281123"/>
            <a:ext cx="7963593" cy="4770537"/>
          </a:xfrm>
          <a:prstGeom prst="rect">
            <a:avLst/>
          </a:prstGeom>
        </p:spPr>
        <p:txBody>
          <a:bodyPr wrap="square">
            <a:spAutoFit/>
          </a:bodyPr>
          <a:lstStyle/>
          <a:p>
            <a:r>
              <a:rPr lang="ru-RU" sz="2200" spc="30" dirty="0" smtClean="0">
                <a:solidFill>
                  <a:schemeClr val="accent1">
                    <a:lumMod val="75000"/>
                  </a:schemeClr>
                </a:solidFill>
                <a:latin typeface="Impact" pitchFamily="34" charset="0"/>
              </a:rPr>
              <a:t>Сейчас всё больше горожан, переселяются из города в деревню или покупают землю недалеко от мегаполисов, строят дом, стараются обустроить быт в чистой экологической среде, становятся самозанятыми или открывают ИП, ООО.</a:t>
            </a:r>
            <a:r>
              <a:rPr lang="ru-RU" sz="2200" dirty="0" smtClean="0">
                <a:solidFill>
                  <a:srgbClr val="002060"/>
                </a:solidFill>
                <a:latin typeface="Impact" pitchFamily="34" charset="0"/>
              </a:rPr>
              <a:t/>
            </a:r>
            <a:br>
              <a:rPr lang="ru-RU" sz="2200" dirty="0" smtClean="0">
                <a:solidFill>
                  <a:srgbClr val="002060"/>
                </a:solidFill>
                <a:latin typeface="Impact" pitchFamily="34" charset="0"/>
              </a:rPr>
            </a:br>
            <a:r>
              <a:rPr lang="ru-RU" sz="1000" dirty="0" smtClean="0">
                <a:solidFill>
                  <a:srgbClr val="002060"/>
                </a:solidFill>
                <a:latin typeface="Impact" pitchFamily="34" charset="0"/>
              </a:rPr>
              <a:t/>
            </a:r>
            <a:br>
              <a:rPr lang="ru-RU" sz="1000" dirty="0" smtClean="0">
                <a:solidFill>
                  <a:srgbClr val="002060"/>
                </a:solidFill>
                <a:latin typeface="Impact" pitchFamily="34" charset="0"/>
              </a:rPr>
            </a:br>
            <a:r>
              <a:rPr lang="ru-RU" sz="2200" spc="30" dirty="0" smtClean="0">
                <a:solidFill>
                  <a:srgbClr val="FF0000"/>
                </a:solidFill>
                <a:latin typeface="Impact" pitchFamily="34" charset="0"/>
              </a:rPr>
              <a:t>В результате новых перспектив, которые предоставляет им жизнь, работа на земле, они нуждаются в дополнительных специальных знаниях и профессиональных навыках.</a:t>
            </a:r>
            <a:r>
              <a:rPr lang="ru-RU" sz="2200" dirty="0" smtClean="0">
                <a:solidFill>
                  <a:srgbClr val="002060"/>
                </a:solidFill>
                <a:latin typeface="Impact" pitchFamily="34" charset="0"/>
              </a:rPr>
              <a:t/>
            </a:r>
            <a:br>
              <a:rPr lang="ru-RU" sz="2200" dirty="0" smtClean="0">
                <a:solidFill>
                  <a:srgbClr val="002060"/>
                </a:solidFill>
                <a:latin typeface="Impact" pitchFamily="34" charset="0"/>
              </a:rPr>
            </a:br>
            <a:r>
              <a:rPr lang="ru-RU" sz="1000" dirty="0" smtClean="0">
                <a:solidFill>
                  <a:srgbClr val="002060"/>
                </a:solidFill>
                <a:latin typeface="Impact" pitchFamily="34" charset="0"/>
              </a:rPr>
              <a:t/>
            </a:r>
            <a:br>
              <a:rPr lang="ru-RU" sz="1000" dirty="0" smtClean="0">
                <a:solidFill>
                  <a:srgbClr val="002060"/>
                </a:solidFill>
                <a:latin typeface="Impact" pitchFamily="34" charset="0"/>
              </a:rPr>
            </a:br>
            <a:r>
              <a:rPr lang="ru-RU" sz="2200" spc="30" dirty="0" smtClean="0">
                <a:solidFill>
                  <a:schemeClr val="accent1">
                    <a:lumMod val="75000"/>
                  </a:schemeClr>
                </a:solidFill>
                <a:latin typeface="Impact" pitchFamily="34" charset="0"/>
              </a:rPr>
              <a:t>Их дополнительное образование, профессиональная переподготовка будет способствовать созданию новых рабочих мест, развитию предпринимательского движения в Российской Федерации.</a:t>
            </a:r>
            <a:r>
              <a:rPr lang="ru-RU" sz="2000" b="1" dirty="0" smtClean="0">
                <a:solidFill>
                  <a:srgbClr val="002060"/>
                </a:solidFill>
              </a:rPr>
              <a:t/>
            </a:r>
            <a:br>
              <a:rPr lang="ru-RU" sz="2000" b="1" dirty="0" smtClean="0">
                <a:solidFill>
                  <a:srgbClr val="002060"/>
                </a:solidFill>
              </a:rPr>
            </a:br>
            <a:endParaRPr lang="ru-RU" sz="2000" b="1" dirty="0">
              <a:solidFill>
                <a:srgbClr val="002060"/>
              </a:solidFill>
            </a:endParaRPr>
          </a:p>
        </p:txBody>
      </p:sp>
      <p:sp>
        <p:nvSpPr>
          <p:cNvPr id="15" name="Прямоугольник 14"/>
          <p:cNvSpPr/>
          <p:nvPr/>
        </p:nvSpPr>
        <p:spPr>
          <a:xfrm>
            <a:off x="349135" y="1260001"/>
            <a:ext cx="3533548" cy="4813253"/>
          </a:xfrm>
          <a:prstGeom prst="rect">
            <a:avLst/>
          </a:prstGeom>
          <a:solidFill>
            <a:schemeClr val="accent3">
              <a:lumMod val="40000"/>
              <a:lumOff val="60000"/>
            </a:schemeClr>
          </a:solidFill>
          <a:ln>
            <a:solidFill>
              <a:srgbClr val="33A1D8"/>
            </a:solidFill>
          </a:ln>
        </p:spPr>
        <p:txBody>
          <a:bodyPr wrap="square">
            <a:spAutoFit/>
          </a:bodyPr>
          <a:lstStyle/>
          <a:p>
            <a:pPr>
              <a:lnSpc>
                <a:spcPts val="2800"/>
              </a:lnSpc>
            </a:pPr>
            <a:r>
              <a:rPr lang="ru-RU" sz="2800" dirty="0" smtClean="0">
                <a:solidFill>
                  <a:srgbClr val="FF0000"/>
                </a:solidFill>
                <a:latin typeface="Impact" pitchFamily="34" charset="0"/>
              </a:rPr>
              <a:t>Содействие </a:t>
            </a:r>
            <a:r>
              <a:rPr lang="ru-RU" sz="2400" dirty="0" smtClean="0">
                <a:solidFill>
                  <a:srgbClr val="FF0000"/>
                </a:solidFill>
                <a:latin typeface="Impact" pitchFamily="34" charset="0"/>
              </a:rPr>
              <a:t> дополни-тельному  обучению  и </a:t>
            </a:r>
            <a:r>
              <a:rPr lang="ru-RU" sz="2600" dirty="0" smtClean="0">
                <a:solidFill>
                  <a:srgbClr val="FF0000"/>
                </a:solidFill>
                <a:latin typeface="Impact" pitchFamily="34" charset="0"/>
              </a:rPr>
              <a:t>занятости  населения </a:t>
            </a:r>
            <a:r>
              <a:rPr lang="ru-RU" sz="2400" dirty="0" smtClean="0">
                <a:solidFill>
                  <a:schemeClr val="accent1">
                    <a:lumMod val="75000"/>
                  </a:schemeClr>
                </a:solidFill>
                <a:latin typeface="Impact" pitchFamily="34" charset="0"/>
              </a:rPr>
              <a:t>сейчас  особенно актуально  в  связи  с вызванной  нестабиль-ной  политической, </a:t>
            </a:r>
            <a:r>
              <a:rPr lang="ru-RU" sz="2800" dirty="0" smtClean="0">
                <a:solidFill>
                  <a:schemeClr val="accent1">
                    <a:lumMod val="75000"/>
                  </a:schemeClr>
                </a:solidFill>
                <a:latin typeface="Impact" pitchFamily="34" charset="0"/>
              </a:rPr>
              <a:t>экономической ситуацией, коронавирусным кризисом  </a:t>
            </a:r>
            <a:r>
              <a:rPr lang="ru-RU" sz="2400" dirty="0" smtClean="0">
                <a:solidFill>
                  <a:schemeClr val="accent1">
                    <a:lumMod val="75000"/>
                  </a:schemeClr>
                </a:solidFill>
                <a:latin typeface="Impact" pitchFamily="34" charset="0"/>
              </a:rPr>
              <a:t>и  </a:t>
            </a:r>
            <a:r>
              <a:rPr lang="ru-RU" sz="2800" dirty="0" smtClean="0">
                <a:solidFill>
                  <a:schemeClr val="accent1">
                    <a:lumMod val="75000"/>
                  </a:schemeClr>
                </a:solidFill>
                <a:latin typeface="Impact" pitchFamily="34" charset="0"/>
              </a:rPr>
              <a:t>потерей рабочих  мест.</a:t>
            </a:r>
            <a:endParaRPr lang="ru-RU" sz="2800" dirty="0">
              <a:solidFill>
                <a:schemeClr val="accent1">
                  <a:lumMod val="75000"/>
                </a:schemeClr>
              </a:solidFill>
              <a:latin typeface="Impact" pitchFamily="34" charset="0"/>
            </a:endParaRPr>
          </a:p>
        </p:txBody>
      </p:sp>
      <p:pic>
        <p:nvPicPr>
          <p:cNvPr id="17" name="Google Shape;234;g1356f88980c_1_25" descr="Изображение"/>
          <p:cNvPicPr preferRelativeResize="0"/>
          <p:nvPr/>
        </p:nvPicPr>
        <p:blipFill rotWithShape="1">
          <a:blip r:embed="rId5">
            <a:alphaModFix/>
          </a:blip>
          <a:srcRect/>
          <a:stretch/>
        </p:blipFill>
        <p:spPr>
          <a:xfrm>
            <a:off x="404999" y="6178409"/>
            <a:ext cx="3445105" cy="472390"/>
          </a:xfrm>
          <a:prstGeom prst="rect">
            <a:avLst/>
          </a:prstGeom>
          <a:noFill/>
          <a:ln>
            <a:noFill/>
          </a:ln>
        </p:spPr>
      </p:pic>
      <p:sp>
        <p:nvSpPr>
          <p:cNvPr id="18" name="Google Shape;235;g1356f88980c_1_25"/>
          <p:cNvSpPr txBox="1"/>
          <p:nvPr/>
        </p:nvSpPr>
        <p:spPr>
          <a:xfrm>
            <a:off x="8001883" y="6404499"/>
            <a:ext cx="3425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sp>
        <p:nvSpPr>
          <p:cNvPr id="19" name="Google Shape;231;g1356f88980c_1_25"/>
          <p:cNvSpPr txBox="1">
            <a:spLocks/>
          </p:cNvSpPr>
          <p:nvPr/>
        </p:nvSpPr>
        <p:spPr>
          <a:xfrm>
            <a:off x="379827" y="120392"/>
            <a:ext cx="3250063" cy="81920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3A1D8"/>
              </a:buClr>
              <a:buSzPts val="4800"/>
            </a:pPr>
            <a:r>
              <a:rPr lang="ru-RU" sz="4800" dirty="0" smtClean="0">
                <a:solidFill>
                  <a:srgbClr val="33A1D8"/>
                </a:solidFill>
                <a:latin typeface="Impact" pitchFamily="34" charset="0"/>
              </a:rPr>
              <a:t>ПРОБЛЕМА 1 </a:t>
            </a:r>
            <a:endParaRPr lang="ru-RU" sz="4800" dirty="0">
              <a:solidFill>
                <a:srgbClr val="33A1D8"/>
              </a:solidFill>
              <a:latin typeface="Impact" pitchFamily="34" charset="0"/>
            </a:endParaRPr>
          </a:p>
        </p:txBody>
      </p:sp>
      <p:pic>
        <p:nvPicPr>
          <p:cNvPr id="20" name="Google Shape;233;g1356f88980c_1_25" descr="Изображение"/>
          <p:cNvPicPr preferRelativeResize="0"/>
          <p:nvPr/>
        </p:nvPicPr>
        <p:blipFill rotWithShape="1">
          <a:blip r:embed="rId6">
            <a:alphaModFix/>
          </a:blip>
          <a:srcRect/>
          <a:stretch/>
        </p:blipFill>
        <p:spPr>
          <a:xfrm>
            <a:off x="5099870" y="150895"/>
            <a:ext cx="1952870" cy="700879"/>
          </a:xfrm>
          <a:prstGeom prst="rect">
            <a:avLst/>
          </a:prstGeom>
          <a:noFill/>
          <a:ln>
            <a:noFill/>
          </a:ln>
        </p:spPr>
      </p:pic>
      <p:cxnSp>
        <p:nvCxnSpPr>
          <p:cNvPr id="21" name="Google Shape;236;g1356f88980c_1_25"/>
          <p:cNvCxnSpPr/>
          <p:nvPr/>
        </p:nvCxnSpPr>
        <p:spPr>
          <a:xfrm rot="10800000" flipH="1">
            <a:off x="346879" y="1016909"/>
            <a:ext cx="11520000" cy="15900"/>
          </a:xfrm>
          <a:prstGeom prst="straightConnector1">
            <a:avLst/>
          </a:prstGeom>
          <a:noFill/>
          <a:ln w="9525" cap="flat" cmpd="sng">
            <a:solidFill>
              <a:srgbClr val="00B0F0"/>
            </a:solidFill>
            <a:prstDash val="solid"/>
            <a:round/>
            <a:headEnd type="none" w="sm" len="sm"/>
            <a:tailEnd type="none" w="sm" len="sm"/>
          </a:ln>
        </p:spPr>
      </p:cxnSp>
      <p:sp>
        <p:nvSpPr>
          <p:cNvPr id="22" name="TextBox 21">
            <a:extLst>
              <a:ext uri="{FF2B5EF4-FFF2-40B4-BE49-F238E27FC236}">
                <a16:creationId xmlns:a16="http://schemas.microsoft.com/office/drawing/2014/main" xmlns="" id="{6D34FF10-9242-0741-9A61-11AEF4B50391}"/>
              </a:ext>
            </a:extLst>
          </p:cNvPr>
          <p:cNvSpPr txBox="1"/>
          <p:nvPr/>
        </p:nvSpPr>
        <p:spPr>
          <a:xfrm>
            <a:off x="254114" y="712131"/>
            <a:ext cx="10092602" cy="369332"/>
          </a:xfrm>
          <a:prstGeom prst="rect">
            <a:avLst/>
          </a:prstGeom>
          <a:noFill/>
        </p:spPr>
        <p:txBody>
          <a:bodyPr wrap="square" rtlCol="0">
            <a:spAutoFit/>
          </a:bodyPr>
          <a:lstStyle/>
          <a:p>
            <a:r>
              <a:rPr lang="ru-RU" sz="1800" dirty="0">
                <a:latin typeface="Gilroy Light"/>
                <a:ea typeface="Gilroy Light"/>
                <a:cs typeface="Gilroy Light"/>
              </a:rPr>
              <a:t>Какую проблему решает проект? В чем </a:t>
            </a:r>
            <a:r>
              <a:rPr lang="ru-RU" sz="1800" dirty="0" smtClean="0">
                <a:latin typeface="Gilroy Light"/>
                <a:ea typeface="Gilroy Light"/>
                <a:cs typeface="Gilroy Light"/>
              </a:rPr>
              <a:t>её </a:t>
            </a:r>
            <a:r>
              <a:rPr lang="ru-RU" sz="1800" dirty="0">
                <a:latin typeface="Gilroy Light"/>
                <a:ea typeface="Gilroy Light"/>
                <a:cs typeface="Gilroy Light"/>
              </a:rPr>
              <a:t>актуальность? Каков масштаб проблемы?</a:t>
            </a:r>
          </a:p>
        </p:txBody>
      </p:sp>
      <p:sp>
        <p:nvSpPr>
          <p:cNvPr id="23" name="Google Shape;275;p25"/>
          <p:cNvSpPr txBox="1">
            <a:spLocks/>
          </p:cNvSpPr>
          <p:nvPr/>
        </p:nvSpPr>
        <p:spPr>
          <a:xfrm>
            <a:off x="7783279" y="1"/>
            <a:ext cx="4083600" cy="920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lnSpc>
                <a:spcPct val="100000"/>
              </a:lnSpc>
              <a:buClr>
                <a:srgbClr val="33A1D8"/>
              </a:buClr>
              <a:buSzPts val="4800"/>
            </a:pPr>
            <a:r>
              <a:rPr lang="ru-RU" sz="4800" dirty="0" smtClean="0">
                <a:solidFill>
                  <a:srgbClr val="33A1D8"/>
                </a:solidFill>
                <a:latin typeface="Impact" pitchFamily="34" charset="0"/>
              </a:rPr>
              <a:t>СУТЬ ПРОЕКТА</a:t>
            </a:r>
            <a:endParaRPr lang="ru-RU" sz="4800" dirty="0">
              <a:solidFill>
                <a:srgbClr val="33A1D8"/>
              </a:solidFill>
              <a:latin typeface="Impact" pitchFamily="34" charset="0"/>
            </a:endParaRPr>
          </a:p>
        </p:txBody>
      </p:sp>
    </p:spTree>
    <p:extLst>
      <p:ext uri="{BB962C8B-B14F-4D97-AF65-F5344CB8AC3E}">
        <p14:creationId xmlns:p14="http://schemas.microsoft.com/office/powerpoint/2010/main" xmlns="" val="417961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extLst>
              <p:ext uri="{D42A27DB-BD31-4B8C-83A1-F6EECF244321}">
                <p14:modId xmlns:p14="http://schemas.microsoft.com/office/powerpoint/2010/main" xmlns="" val="2635840085"/>
              </p:ext>
            </p:extLst>
          </p:nvPr>
        </p:nvGraphicFramePr>
        <p:xfrm>
          <a:off x="1588" y="1588"/>
          <a:ext cx="1588" cy="1588"/>
        </p:xfrm>
        <a:graphic>
          <a:graphicData uri="http://schemas.openxmlformats.org/presentationml/2006/ole">
            <p:oleObj spid="_x0000_s13349"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Команда проекта </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pPr>
              <a:defRPr/>
            </a:pPr>
            <a:r>
              <a:rPr lang="ru-RU" sz="1800" dirty="0">
                <a:latin typeface="Gilroy Light"/>
                <a:ea typeface="Gilroy Light"/>
                <a:cs typeface="Gilroy Light"/>
              </a:rPr>
              <a:t>Инициатор идеи, ключевые участники проекта, зоны ответственности и опыт</a:t>
            </a:r>
            <a:r>
              <a:rPr lang="en-US" sz="1800" dirty="0">
                <a:latin typeface="Gilroy Light"/>
                <a:ea typeface="Gilroy Light"/>
                <a:cs typeface="Gilroy Light"/>
              </a:rPr>
              <a:t> </a:t>
            </a:r>
            <a:r>
              <a:rPr lang="ru-RU" sz="1800" dirty="0">
                <a:latin typeface="Gilroy Light"/>
                <a:ea typeface="Gilroy Light"/>
                <a:cs typeface="Gilroy Light"/>
              </a:rPr>
              <a:t>участников</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sp>
        <p:nvSpPr>
          <p:cNvPr id="10"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2" name="Прямоугольник 11"/>
          <p:cNvSpPr/>
          <p:nvPr/>
        </p:nvSpPr>
        <p:spPr>
          <a:xfrm>
            <a:off x="354675" y="1429474"/>
            <a:ext cx="11659134" cy="4801314"/>
          </a:xfrm>
          <a:prstGeom prst="rect">
            <a:avLst/>
          </a:prstGeom>
        </p:spPr>
        <p:txBody>
          <a:bodyPr wrap="square">
            <a:spAutoFit/>
          </a:bodyPr>
          <a:lstStyle/>
          <a:p>
            <a:r>
              <a:rPr lang="ru-RU" sz="1800" spc="30" dirty="0" smtClean="0">
                <a:solidFill>
                  <a:srgbClr val="FF0000"/>
                </a:solidFill>
                <a:latin typeface="Impact" pitchFamily="34" charset="0"/>
              </a:rPr>
              <a:t>Ректор Академии</a:t>
            </a:r>
            <a:r>
              <a:rPr lang="ru-RU" sz="1800" spc="30" dirty="0" smtClean="0">
                <a:latin typeface="Impact" pitchFamily="34" charset="0"/>
              </a:rPr>
              <a:t> – </a:t>
            </a:r>
            <a:r>
              <a:rPr lang="ru-RU" sz="1800" spc="30" dirty="0" smtClean="0">
                <a:solidFill>
                  <a:srgbClr val="0070C0"/>
                </a:solidFill>
                <a:latin typeface="Impact" pitchFamily="34" charset="0"/>
              </a:rPr>
              <a:t>Дмитрий Викторович Полудёнов</a:t>
            </a:r>
            <a:br>
              <a:rPr lang="ru-RU" sz="1800" spc="30" dirty="0" smtClean="0">
                <a:solidFill>
                  <a:srgbClr val="0070C0"/>
                </a:solidFill>
                <a:latin typeface="Impact" pitchFamily="34" charset="0"/>
              </a:rPr>
            </a:br>
            <a:r>
              <a:rPr lang="ru-RU" sz="1800" spc="30" dirty="0" smtClean="0">
                <a:solidFill>
                  <a:srgbClr val="FF0000"/>
                </a:solidFill>
                <a:latin typeface="Impact" pitchFamily="34" charset="0"/>
              </a:rPr>
              <a:t>Проректор </a:t>
            </a:r>
            <a:r>
              <a:rPr lang="ru-RU" sz="1800" spc="30" dirty="0" smtClean="0">
                <a:latin typeface="Impact" pitchFamily="34" charset="0"/>
              </a:rPr>
              <a:t> – </a:t>
            </a:r>
            <a:r>
              <a:rPr lang="ru-RU" sz="1800" spc="30" dirty="0" smtClean="0">
                <a:solidFill>
                  <a:srgbClr val="0070C0"/>
                </a:solidFill>
                <a:latin typeface="Impact" pitchFamily="34" charset="0"/>
              </a:rPr>
              <a:t>Юлия Осипова </a:t>
            </a:r>
            <a:r>
              <a:rPr lang="ru-RU" sz="1800" spc="30" dirty="0" smtClean="0">
                <a:latin typeface="Impact" pitchFamily="34" charset="0"/>
              </a:rPr>
              <a:t>(</a:t>
            </a:r>
            <a:r>
              <a:rPr lang="ru-RU" sz="1800" spc="30" dirty="0" err="1" smtClean="0">
                <a:latin typeface="Impact" pitchFamily="34" charset="0"/>
              </a:rPr>
              <a:t>к.п.н</a:t>
            </a:r>
            <a:r>
              <a:rPr lang="ru-RU" sz="1800" spc="30" dirty="0" smtClean="0">
                <a:latin typeface="Impact" pitchFamily="34" charset="0"/>
              </a:rPr>
              <a:t>, преподаватель с 25-летним стажем)</a:t>
            </a:r>
            <a:br>
              <a:rPr lang="ru-RU" sz="1800" spc="30" dirty="0" smtClean="0">
                <a:latin typeface="Impact" pitchFamily="34" charset="0"/>
              </a:rPr>
            </a:br>
            <a:r>
              <a:rPr lang="ru-RU" sz="1800" spc="30" dirty="0" smtClean="0">
                <a:solidFill>
                  <a:srgbClr val="FF0000"/>
                </a:solidFill>
                <a:latin typeface="Impact" pitchFamily="34" charset="0"/>
              </a:rPr>
              <a:t>Директор</a:t>
            </a:r>
            <a:r>
              <a:rPr lang="ru-RU" sz="1800" spc="30" dirty="0" smtClean="0">
                <a:latin typeface="Impact" pitchFamily="34" charset="0"/>
              </a:rPr>
              <a:t> – </a:t>
            </a:r>
            <a:r>
              <a:rPr lang="ru-RU" sz="1800" spc="30" dirty="0" smtClean="0">
                <a:solidFill>
                  <a:srgbClr val="0070C0"/>
                </a:solidFill>
                <a:latin typeface="Impact" pitchFamily="34" charset="0"/>
              </a:rPr>
              <a:t>Виталий Токаренко</a:t>
            </a:r>
            <a:r>
              <a:rPr lang="ru-RU" sz="1800" spc="30" dirty="0" smtClean="0">
                <a:latin typeface="Impact" pitchFamily="34" charset="0"/>
              </a:rPr>
              <a:t>, индивидуальный предприниматель, </a:t>
            </a:r>
            <a:r>
              <a:rPr lang="en-US" sz="1800" spc="30" dirty="0" smtClean="0">
                <a:latin typeface="Impact" pitchFamily="34" charset="0"/>
              </a:rPr>
              <a:t>it-</a:t>
            </a:r>
            <a:r>
              <a:rPr lang="ru-RU" sz="1800" spc="30" dirty="0" smtClean="0">
                <a:latin typeface="Impact" pitchFamily="34" charset="0"/>
              </a:rPr>
              <a:t>разработчик, соавтор проекта</a:t>
            </a:r>
            <a:br>
              <a:rPr lang="ru-RU" sz="1800" spc="30" dirty="0" smtClean="0">
                <a:latin typeface="Impact" pitchFamily="34" charset="0"/>
              </a:rPr>
            </a:br>
            <a:r>
              <a:rPr lang="ru-RU" sz="1800" spc="30" dirty="0" smtClean="0">
                <a:solidFill>
                  <a:srgbClr val="FF0000"/>
                </a:solidFill>
                <a:latin typeface="Impact" pitchFamily="34" charset="0"/>
              </a:rPr>
              <a:t>Продюсер</a:t>
            </a:r>
            <a:r>
              <a:rPr lang="ru-RU" sz="1800" spc="30" dirty="0" smtClean="0">
                <a:latin typeface="Impact" pitchFamily="34" charset="0"/>
              </a:rPr>
              <a:t> – </a:t>
            </a:r>
            <a:r>
              <a:rPr lang="ru-RU" sz="1800" spc="30" dirty="0" smtClean="0">
                <a:solidFill>
                  <a:srgbClr val="0070C0"/>
                </a:solidFill>
                <a:latin typeface="Impact" pitchFamily="34" charset="0"/>
              </a:rPr>
              <a:t>Владлена Москварцева</a:t>
            </a:r>
            <a:r>
              <a:rPr lang="ru-RU" sz="1800" spc="30" dirty="0" smtClean="0">
                <a:latin typeface="Impact" pitchFamily="34" charset="0"/>
              </a:rPr>
              <a:t>, разработчик, фандрайзер, руководитель проекта </a:t>
            </a:r>
            <a:r>
              <a:rPr lang="ru-RU" sz="1800" spc="30" dirty="0" smtClean="0">
                <a:latin typeface="Impact" pitchFamily="34" charset="0"/>
                <a:hlinkClick r:id="rId7"/>
              </a:rPr>
              <a:t/>
            </a:r>
            <a:br>
              <a:rPr lang="ru-RU" sz="1800" spc="30" dirty="0" smtClean="0">
                <a:latin typeface="Impact" pitchFamily="34" charset="0"/>
                <a:hlinkClick r:id="rId7"/>
              </a:rPr>
            </a:br>
            <a:r>
              <a:rPr lang="ru-RU" sz="1800" spc="30" dirty="0" smtClean="0">
                <a:solidFill>
                  <a:srgbClr val="FF0000"/>
                </a:solidFill>
                <a:latin typeface="Impact" pitchFamily="34" charset="0"/>
              </a:rPr>
              <a:t>Директор учебной части</a:t>
            </a:r>
            <a:r>
              <a:rPr lang="ru-RU" sz="1800" spc="30" dirty="0" smtClean="0">
                <a:latin typeface="Impact" pitchFamily="34" charset="0"/>
              </a:rPr>
              <a:t> – </a:t>
            </a:r>
            <a:r>
              <a:rPr lang="ru-RU" sz="1800" spc="30" dirty="0" smtClean="0">
                <a:solidFill>
                  <a:srgbClr val="0070C0"/>
                </a:solidFill>
                <a:latin typeface="Impact" pitchFamily="34" charset="0"/>
              </a:rPr>
              <a:t>Владимир Грибов</a:t>
            </a:r>
            <a:r>
              <a:rPr lang="ru-RU" sz="1800" spc="30" dirty="0" smtClean="0">
                <a:latin typeface="Impact" pitchFamily="34" charset="0"/>
              </a:rPr>
              <a:t>,</a:t>
            </a:r>
            <a:r>
              <a:rPr lang="ru-RU" sz="1800" spc="30" dirty="0" smtClean="0">
                <a:solidFill>
                  <a:srgbClr val="0070C0"/>
                </a:solidFill>
                <a:latin typeface="Impact" pitchFamily="34" charset="0"/>
              </a:rPr>
              <a:t> </a:t>
            </a:r>
            <a:r>
              <a:rPr lang="ru-RU" sz="1800" spc="30" dirty="0" smtClean="0">
                <a:latin typeface="Impact" pitchFamily="34" charset="0"/>
              </a:rPr>
              <a:t>(профессор, </a:t>
            </a:r>
            <a:r>
              <a:rPr lang="ru-RU" sz="1800" spc="30" dirty="0" err="1" smtClean="0">
                <a:latin typeface="Impact" pitchFamily="34" charset="0"/>
              </a:rPr>
              <a:t>к.т.н</a:t>
            </a:r>
            <a:r>
              <a:rPr lang="ru-RU" sz="1800" spc="30" dirty="0" smtClean="0">
                <a:latin typeface="Impact" pitchFamily="34" charset="0"/>
              </a:rPr>
              <a:t>), нанятый специалист </a:t>
            </a:r>
            <a:endParaRPr lang="ru-RU" sz="1800" spc="30" dirty="0" smtClean="0">
              <a:solidFill>
                <a:srgbClr val="33A1D8"/>
              </a:solidFill>
              <a:latin typeface="Impact" pitchFamily="34" charset="0"/>
            </a:endParaRPr>
          </a:p>
          <a:p>
            <a:r>
              <a:rPr lang="ru-RU" sz="1800" spc="30" dirty="0" smtClean="0">
                <a:solidFill>
                  <a:srgbClr val="FF0000"/>
                </a:solidFill>
                <a:latin typeface="Impact" pitchFamily="34" charset="0"/>
              </a:rPr>
              <a:t>Бизнес-ангел проекта</a:t>
            </a:r>
            <a:r>
              <a:rPr lang="ru-RU" sz="1800" spc="30" dirty="0" smtClean="0">
                <a:latin typeface="Impact" pitchFamily="34" charset="0"/>
              </a:rPr>
              <a:t> – </a:t>
            </a:r>
            <a:r>
              <a:rPr lang="ru-RU" sz="1800" spc="30" dirty="0" smtClean="0">
                <a:solidFill>
                  <a:srgbClr val="0070C0"/>
                </a:solidFill>
                <a:latin typeface="Impact" pitchFamily="34" charset="0"/>
              </a:rPr>
              <a:t>Игорь Вячеславович Хлуденцов</a:t>
            </a:r>
            <a:r>
              <a:rPr lang="ru-RU" sz="1800" spc="30" dirty="0" smtClean="0">
                <a:latin typeface="Impact" pitchFamily="34" charset="0"/>
              </a:rPr>
              <a:t>, венчурный инвестор, бизнес-тренер, антикризисный управляющий </a:t>
            </a:r>
            <a:br>
              <a:rPr lang="ru-RU" sz="1800" spc="30" dirty="0" smtClean="0">
                <a:latin typeface="Impact" pitchFamily="34" charset="0"/>
              </a:rPr>
            </a:br>
            <a:r>
              <a:rPr lang="ru-RU" sz="1800" spc="30" dirty="0" smtClean="0">
                <a:solidFill>
                  <a:srgbClr val="FF0000"/>
                </a:solidFill>
                <a:latin typeface="Impact" pitchFamily="34" charset="0"/>
              </a:rPr>
              <a:t>Соавторы, разработчики</a:t>
            </a:r>
            <a:r>
              <a:rPr lang="ru-RU" sz="1800" spc="30" dirty="0" smtClean="0">
                <a:latin typeface="Impact" pitchFamily="34" charset="0"/>
              </a:rPr>
              <a:t> – </a:t>
            </a:r>
            <a:r>
              <a:rPr lang="ru-RU" sz="1800" spc="30" dirty="0" smtClean="0">
                <a:solidFill>
                  <a:srgbClr val="0070C0"/>
                </a:solidFill>
                <a:latin typeface="Impact" pitchFamily="34" charset="0"/>
              </a:rPr>
              <a:t>Дмитрий Полудёнов, Олег Чекмарёв, Вероника Тарбаева</a:t>
            </a:r>
            <a:r>
              <a:rPr lang="ru-RU" sz="1800" spc="30" dirty="0" smtClean="0">
                <a:latin typeface="Impact" pitchFamily="34" charset="0"/>
              </a:rPr>
              <a:t/>
            </a:r>
            <a:br>
              <a:rPr lang="ru-RU" sz="1800" spc="30" dirty="0" smtClean="0">
                <a:latin typeface="Impact" pitchFamily="34" charset="0"/>
              </a:rPr>
            </a:br>
            <a:r>
              <a:rPr lang="ru-RU" sz="1800" spc="30" dirty="0" smtClean="0">
                <a:solidFill>
                  <a:srgbClr val="FF0000"/>
                </a:solidFill>
                <a:latin typeface="Impact" pitchFamily="34" charset="0"/>
              </a:rPr>
              <a:t>Директор по маркетингу</a:t>
            </a:r>
            <a:r>
              <a:rPr lang="ru-RU" sz="1800" spc="30" dirty="0" smtClean="0">
                <a:latin typeface="Impact" pitchFamily="34" charset="0"/>
              </a:rPr>
              <a:t> – </a:t>
            </a:r>
            <a:r>
              <a:rPr lang="ru-RU" sz="1800" spc="30" dirty="0" smtClean="0">
                <a:solidFill>
                  <a:srgbClr val="0070C0"/>
                </a:solidFill>
                <a:latin typeface="Impact" pitchFamily="34" charset="0"/>
              </a:rPr>
              <a:t>Михаил Горемыкин </a:t>
            </a:r>
            <a:r>
              <a:rPr lang="ru-RU" sz="1800" spc="30" dirty="0" smtClean="0">
                <a:latin typeface="Impact" pitchFamily="34" charset="0"/>
              </a:rPr>
              <a:t>(нанятый специалист)</a:t>
            </a:r>
            <a:br>
              <a:rPr lang="ru-RU" sz="1800" spc="30" dirty="0" smtClean="0">
                <a:latin typeface="Impact" pitchFamily="34" charset="0"/>
              </a:rPr>
            </a:br>
            <a:r>
              <a:rPr lang="ru-RU" sz="1800" spc="30" dirty="0" smtClean="0">
                <a:solidFill>
                  <a:srgbClr val="FF0000"/>
                </a:solidFill>
                <a:latin typeface="Impact" pitchFamily="34" charset="0"/>
              </a:rPr>
              <a:t>Кураторы проекта:</a:t>
            </a:r>
            <a:r>
              <a:rPr lang="ru-RU" sz="1800" spc="30" dirty="0" smtClean="0">
                <a:solidFill>
                  <a:schemeClr val="tx1">
                    <a:lumMod val="95000"/>
                    <a:lumOff val="5000"/>
                  </a:schemeClr>
                </a:solidFill>
                <a:latin typeface="Impact" pitchFamily="34" charset="0"/>
              </a:rPr>
              <a:t> </a:t>
            </a:r>
            <a:r>
              <a:rPr lang="ru-RU" sz="1800" spc="30" dirty="0" smtClean="0">
                <a:solidFill>
                  <a:srgbClr val="0070C0"/>
                </a:solidFill>
                <a:latin typeface="Impact" pitchFamily="34" charset="0"/>
              </a:rPr>
              <a:t> Василий Захарьящев, Василий Мельниченко, Олег Чекмарёв, Михаил Павлов, Елена Аверьянова, Вероника Тарбаева, Николай Хожаинов, Владимир Кырчу, Николай Волков, Игорь Кодесников, Юлия Осипова, Надежда Кудинова, Александр Кудинов, Мария Францева, Светлана Орлова, Олеся Дмитриева, Михаил Матвеев</a:t>
            </a:r>
            <a:r>
              <a:rPr lang="en-US" sz="1800" spc="30" dirty="0" smtClean="0">
                <a:solidFill>
                  <a:srgbClr val="0070C0"/>
                </a:solidFill>
                <a:latin typeface="Impact" pitchFamily="34" charset="0"/>
              </a:rPr>
              <a:t> </a:t>
            </a:r>
            <a:r>
              <a:rPr lang="ru-RU" sz="1800" spc="30" dirty="0" smtClean="0">
                <a:latin typeface="Impact" pitchFamily="34" charset="0"/>
              </a:rPr>
              <a:t>и др.</a:t>
            </a:r>
          </a:p>
          <a:p>
            <a:r>
              <a:rPr lang="ru-RU" sz="1800" spc="30" dirty="0" smtClean="0">
                <a:solidFill>
                  <a:srgbClr val="FF0000"/>
                </a:solidFill>
                <a:latin typeface="Impact" pitchFamily="34" charset="0"/>
              </a:rPr>
              <a:t>Ключевые партнёры проекта</a:t>
            </a:r>
            <a:r>
              <a:rPr lang="ru-RU" sz="1800" spc="30" dirty="0" smtClean="0">
                <a:latin typeface="Impact" pitchFamily="34" charset="0"/>
              </a:rPr>
              <a:t> – </a:t>
            </a:r>
            <a:r>
              <a:rPr lang="ru-RU" sz="1800" spc="30" dirty="0" smtClean="0">
                <a:solidFill>
                  <a:srgbClr val="0070C0"/>
                </a:solidFill>
                <a:latin typeface="Impact" pitchFamily="34" charset="0"/>
              </a:rPr>
              <a:t>Садовод-</a:t>
            </a:r>
            <a:r>
              <a:rPr lang="en-US" sz="1800" spc="30" dirty="0" smtClean="0">
                <a:solidFill>
                  <a:srgbClr val="0070C0"/>
                </a:solidFill>
                <a:latin typeface="Impact" pitchFamily="34" charset="0"/>
              </a:rPr>
              <a:t>it</a:t>
            </a:r>
            <a:r>
              <a:rPr lang="ru-RU" sz="1800" spc="30" dirty="0" smtClean="0">
                <a:solidFill>
                  <a:srgbClr val="0070C0"/>
                </a:solidFill>
                <a:latin typeface="Impact" pitchFamily="34" charset="0"/>
              </a:rPr>
              <a:t>, ИРЦ «ЖХК Регион», «ОАТОС», «Центросоюз», </a:t>
            </a:r>
            <a:r>
              <a:rPr lang="en-US" sz="1800" spc="30" dirty="0" smtClean="0">
                <a:solidFill>
                  <a:srgbClr val="0070C0"/>
                </a:solidFill>
                <a:latin typeface="Impact" pitchFamily="34" charset="0"/>
              </a:rPr>
              <a:t>WEB</a:t>
            </a:r>
            <a:r>
              <a:rPr lang="ru-RU" sz="1800" spc="30" dirty="0" smtClean="0">
                <a:solidFill>
                  <a:srgbClr val="0070C0"/>
                </a:solidFill>
                <a:latin typeface="Impact" pitchFamily="34" charset="0"/>
              </a:rPr>
              <a:t>-</a:t>
            </a:r>
            <a:r>
              <a:rPr lang="en-US" sz="1800" spc="30" dirty="0" err="1" smtClean="0">
                <a:solidFill>
                  <a:srgbClr val="0070C0"/>
                </a:solidFill>
                <a:latin typeface="Impact" pitchFamily="34" charset="0"/>
              </a:rPr>
              <a:t>sovet</a:t>
            </a:r>
            <a:r>
              <a:rPr lang="ru-RU" sz="1800" spc="30" dirty="0" smtClean="0">
                <a:latin typeface="Impact" pitchFamily="34" charset="0"/>
              </a:rPr>
              <a:t/>
            </a:r>
            <a:br>
              <a:rPr lang="ru-RU" sz="1800" spc="30" dirty="0" smtClean="0">
                <a:latin typeface="Impact" pitchFamily="34" charset="0"/>
              </a:rPr>
            </a:br>
            <a:r>
              <a:rPr lang="ru-RU" sz="1800" spc="30" dirty="0" smtClean="0">
                <a:solidFill>
                  <a:srgbClr val="FF0000"/>
                </a:solidFill>
                <a:latin typeface="Impact" pitchFamily="34" charset="0"/>
              </a:rPr>
              <a:t>Менеджеры проекта: </a:t>
            </a:r>
            <a:r>
              <a:rPr lang="ru-RU" sz="1800" spc="30" dirty="0" smtClean="0">
                <a:solidFill>
                  <a:srgbClr val="0070C0"/>
                </a:solidFill>
                <a:latin typeface="Impact" pitchFamily="34" charset="0"/>
              </a:rPr>
              <a:t>Светлана Ширяева, Григорий Иванов, Надежда Москварцева, Сергей Токаренко, Виталий Грибов, Елена Андреева, Максим Гончаренко, Алексей Любавин, Егор </a:t>
            </a:r>
            <a:r>
              <a:rPr lang="ru-RU" sz="1800" spc="30" dirty="0" err="1" smtClean="0">
                <a:solidFill>
                  <a:srgbClr val="0070C0"/>
                </a:solidFill>
                <a:latin typeface="Impact" pitchFamily="34" charset="0"/>
              </a:rPr>
              <a:t>Ясенко</a:t>
            </a:r>
            <a:r>
              <a:rPr lang="ru-RU" sz="1800" spc="30" dirty="0" smtClean="0">
                <a:solidFill>
                  <a:srgbClr val="0070C0"/>
                </a:solidFill>
                <a:latin typeface="Impact" pitchFamily="34" charset="0"/>
              </a:rPr>
              <a:t> </a:t>
            </a:r>
            <a:r>
              <a:rPr lang="ru-RU" sz="1800" spc="30" dirty="0" smtClean="0">
                <a:solidFill>
                  <a:schemeClr val="tx1"/>
                </a:solidFill>
                <a:latin typeface="Impact" pitchFamily="34" charset="0"/>
              </a:rPr>
              <a:t>и др.</a:t>
            </a:r>
            <a:br>
              <a:rPr lang="ru-RU" sz="1800" spc="30" dirty="0" smtClean="0">
                <a:solidFill>
                  <a:schemeClr val="tx1"/>
                </a:solidFill>
                <a:latin typeface="Impact" pitchFamily="34" charset="0"/>
              </a:rPr>
            </a:br>
            <a:r>
              <a:rPr lang="ru-RU" sz="1800" spc="30" dirty="0" smtClean="0">
                <a:solidFill>
                  <a:srgbClr val="FF0000"/>
                </a:solidFill>
                <a:latin typeface="Impact" pitchFamily="34" charset="0"/>
              </a:rPr>
              <a:t> Бухгалтеры проекта</a:t>
            </a:r>
            <a:r>
              <a:rPr lang="ru-RU" sz="1800" spc="30" dirty="0" smtClean="0">
                <a:latin typeface="Impact" pitchFamily="34" charset="0"/>
              </a:rPr>
              <a:t> – </a:t>
            </a:r>
            <a:r>
              <a:rPr lang="ru-RU" sz="1800" spc="30" dirty="0" smtClean="0">
                <a:solidFill>
                  <a:srgbClr val="0070C0"/>
                </a:solidFill>
                <a:latin typeface="Impact" pitchFamily="34" charset="0"/>
              </a:rPr>
              <a:t>Светлана Токаренко, Олеся Дмитриева</a:t>
            </a:r>
            <a:endParaRPr lang="ru-RU" sz="1800" spc="30" dirty="0">
              <a:solidFill>
                <a:srgbClr val="0070C0"/>
              </a:solidFill>
              <a:latin typeface="Impact" pitchFamily="34" charset="0"/>
            </a:endParaRPr>
          </a:p>
        </p:txBody>
      </p:sp>
    </p:spTree>
    <p:extLst>
      <p:ext uri="{BB962C8B-B14F-4D97-AF65-F5344CB8AC3E}">
        <p14:creationId xmlns:p14="http://schemas.microsoft.com/office/powerpoint/2010/main" xmlns="" val="5236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extLst>
              <p:ext uri="{D42A27DB-BD31-4B8C-83A1-F6EECF244321}">
                <p14:modId xmlns:p14="http://schemas.microsoft.com/office/powerpoint/2010/main" xmlns="" val="2635840085"/>
              </p:ext>
            </p:extLst>
          </p:nvPr>
        </p:nvGraphicFramePr>
        <p:xfrm>
          <a:off x="1588" y="1588"/>
          <a:ext cx="1588" cy="1588"/>
        </p:xfrm>
        <a:graphic>
          <a:graphicData uri="http://schemas.openxmlformats.org/presentationml/2006/ole">
            <p:oleObj spid="_x0000_s57346"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Команда проекта </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pPr>
              <a:defRPr/>
            </a:pPr>
            <a:r>
              <a:rPr lang="ru-RU" sz="1800" dirty="0">
                <a:latin typeface="Gilroy Light"/>
                <a:ea typeface="Gilroy Light"/>
                <a:cs typeface="Gilroy Light"/>
              </a:rPr>
              <a:t>Инициатор идеи, ключевые участники проекта, зоны ответственности и опыт</a:t>
            </a:r>
            <a:r>
              <a:rPr lang="en-US" sz="1800" dirty="0">
                <a:latin typeface="Gilroy Light"/>
                <a:ea typeface="Gilroy Light"/>
                <a:cs typeface="Gilroy Light"/>
              </a:rPr>
              <a:t> </a:t>
            </a:r>
            <a:r>
              <a:rPr lang="ru-RU" sz="1800" dirty="0">
                <a:latin typeface="Gilroy Light"/>
                <a:ea typeface="Gilroy Light"/>
                <a:cs typeface="Gilroy Light"/>
              </a:rPr>
              <a:t>участников</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3" name="Текст 2"/>
          <p:cNvSpPr txBox="1">
            <a:spLocks/>
          </p:cNvSpPr>
          <p:nvPr/>
        </p:nvSpPr>
        <p:spPr>
          <a:xfrm>
            <a:off x="-140680" y="1312125"/>
            <a:ext cx="12191999" cy="4807315"/>
          </a:xfrm>
          <a:prstGeom prst="rect">
            <a:avLst/>
          </a:prstGeom>
          <a:noFill/>
          <a:ln>
            <a:noFill/>
          </a:ln>
        </p:spPr>
        <p:txBody>
          <a:bodyPr spcFirstLastPara="1" wrap="square" lIns="91425" tIns="45700" rIns="91425" bIns="45700" anchor="t" anchorCtr="0">
            <a:noAutofit/>
          </a:bodyPr>
          <a:lstStyle/>
          <a:p>
            <a:pPr marL="457200" marR="0" lvl="0" indent="-342900" algn="l" defTabSz="914400" rtl="0" eaLnBrk="1" fontAlgn="auto" latinLnBrk="0" hangingPunct="1">
              <a:lnSpc>
                <a:spcPct val="90000"/>
              </a:lnSpc>
              <a:spcBef>
                <a:spcPts val="1000"/>
              </a:spcBef>
              <a:spcAft>
                <a:spcPts val="0"/>
              </a:spcAft>
              <a:buClr>
                <a:schemeClr val="dk1"/>
              </a:buClr>
              <a:buSzPts val="1800"/>
              <a:buFont typeface="Arial"/>
              <a:buNone/>
              <a:tabLst/>
              <a:defRPr/>
            </a:pPr>
            <a:r>
              <a:rPr kumimoji="0" lang="ru-RU" sz="2200" i="0" u="none" strike="noStrike" kern="0" cap="none" spc="0" normalizeH="0" baseline="0" noProof="0" dirty="0" smtClean="0">
                <a:ln>
                  <a:noFill/>
                </a:ln>
                <a:solidFill>
                  <a:srgbClr val="002060"/>
                </a:solidFill>
                <a:effectLst/>
                <a:uLnTx/>
                <a:uFillTx/>
                <a:latin typeface="Impact" pitchFamily="34" charset="0"/>
                <a:sym typeface="Arial"/>
              </a:rPr>
              <a:t>        </a:t>
            </a:r>
            <a:r>
              <a:rPr kumimoji="0" lang="ru-RU" sz="2200" i="0" u="none" strike="noStrike" kern="0" cap="none" spc="0" normalizeH="0" baseline="0" noProof="0" dirty="0" smtClean="0">
                <a:ln>
                  <a:noFill/>
                </a:ln>
                <a:solidFill>
                  <a:srgbClr val="FF0000"/>
                </a:solidFill>
                <a:effectLst/>
                <a:uLnTx/>
                <a:uFillTx/>
                <a:latin typeface="Impact" pitchFamily="34" charset="0"/>
                <a:sym typeface="Arial"/>
              </a:rPr>
              <a:t>ПРЕПОДАВАТЕЛИ АКАДЕМИИ: </a:t>
            </a:r>
          </a:p>
          <a:p>
            <a:pPr marL="457200">
              <a:lnSpc>
                <a:spcPct val="120000"/>
              </a:lnSpc>
              <a:spcBef>
                <a:spcPts val="1000"/>
              </a:spcBef>
              <a:buClr>
                <a:schemeClr val="dk1"/>
              </a:buClr>
              <a:buSzPts val="1800"/>
              <a:defRPr/>
            </a:pPr>
            <a:r>
              <a:rPr lang="ru-RU" sz="2200" spc="40" dirty="0" smtClean="0">
                <a:solidFill>
                  <a:schemeClr val="accent1">
                    <a:lumMod val="75000"/>
                  </a:schemeClr>
                </a:solidFill>
                <a:latin typeface="Impact" pitchFamily="34" charset="0"/>
              </a:rPr>
              <a:t>Олег Чекмарёв, Юрий Горохов, Вероника Тарбаева, Игорь Хлуденцов, Михаил Павлов, Валентина Аверьянова, Станислав Васильев, Елена Аверьянова, Николай Хожаинов, Юлия Осипова, Виталий Токаренко, Владимир Борисов, Владлена Москварцева, Константин Харченко, Надежда Кудинова, Владимир Кырчу, Василий Мельниченко, Сергей Мельников, Мария Гербер и др.</a:t>
            </a:r>
            <a:r>
              <a:rPr kumimoji="0" lang="ru-RU" sz="2200" i="0" u="none" strike="noStrike" kern="0" cap="none" spc="0" normalizeH="0" baseline="0" noProof="0" dirty="0" smtClean="0">
                <a:ln>
                  <a:noFill/>
                </a:ln>
                <a:solidFill>
                  <a:srgbClr val="002060"/>
                </a:solidFill>
                <a:effectLst/>
                <a:uLnTx/>
                <a:uFillTx/>
                <a:latin typeface="Impact" pitchFamily="34" charset="0"/>
                <a:sym typeface="Arial"/>
              </a:rPr>
              <a:t/>
            </a:r>
            <a:br>
              <a:rPr kumimoji="0" lang="ru-RU" sz="2200" i="0" u="none" strike="noStrike" kern="0" cap="none" spc="0" normalizeH="0" baseline="0" noProof="0" dirty="0" smtClean="0">
                <a:ln>
                  <a:noFill/>
                </a:ln>
                <a:solidFill>
                  <a:srgbClr val="002060"/>
                </a:solidFill>
                <a:effectLst/>
                <a:uLnTx/>
                <a:uFillTx/>
                <a:latin typeface="Impact" pitchFamily="34" charset="0"/>
                <a:sym typeface="Arial"/>
              </a:rPr>
            </a:br>
            <a:r>
              <a:rPr kumimoji="0" lang="ru-RU" sz="500" i="0" u="none" strike="noStrike" kern="0" cap="all" spc="0" normalizeH="0" baseline="0" noProof="0" dirty="0" smtClean="0">
                <a:ln>
                  <a:noFill/>
                </a:ln>
                <a:solidFill>
                  <a:srgbClr val="002060"/>
                </a:solidFill>
                <a:effectLst/>
                <a:uLnTx/>
                <a:uFillTx/>
                <a:latin typeface="Impact" pitchFamily="34" charset="0"/>
                <a:sym typeface="Arial"/>
              </a:rPr>
              <a:t/>
            </a:r>
            <a:br>
              <a:rPr kumimoji="0" lang="ru-RU" sz="500" i="0" u="none" strike="noStrike" kern="0" cap="all" spc="0" normalizeH="0" baseline="0" noProof="0" dirty="0" smtClean="0">
                <a:ln>
                  <a:noFill/>
                </a:ln>
                <a:solidFill>
                  <a:srgbClr val="002060"/>
                </a:solidFill>
                <a:effectLst/>
                <a:uLnTx/>
                <a:uFillTx/>
                <a:latin typeface="Impact" pitchFamily="34" charset="0"/>
                <a:sym typeface="Arial"/>
              </a:rPr>
            </a:br>
            <a:r>
              <a:rPr kumimoji="0" lang="ru-RU" sz="2200" i="0" u="none" strike="noStrike" kern="0" cap="all" spc="0" normalizeH="0" baseline="0" noProof="0" dirty="0" smtClean="0">
                <a:ln>
                  <a:noFill/>
                </a:ln>
                <a:solidFill>
                  <a:srgbClr val="FF0000"/>
                </a:solidFill>
                <a:effectLst/>
                <a:uLnTx/>
                <a:uFillTx/>
                <a:latin typeface="Impact" pitchFamily="34" charset="0"/>
                <a:sym typeface="Arial"/>
              </a:rPr>
              <a:t>Авторы и разработчики спецкурсов:</a:t>
            </a:r>
            <a:r>
              <a:rPr kumimoji="0" lang="ru-RU" sz="2200" i="0" u="none" strike="noStrike" kern="0" cap="none" spc="0" normalizeH="0" baseline="0" noProof="0" dirty="0" smtClean="0">
                <a:ln>
                  <a:noFill/>
                </a:ln>
                <a:solidFill>
                  <a:srgbClr val="FF0000"/>
                </a:solidFill>
                <a:effectLst/>
                <a:uLnTx/>
                <a:uFillTx/>
                <a:latin typeface="Impact" pitchFamily="34" charset="0"/>
                <a:sym typeface="Arial"/>
              </a:rPr>
              <a:t> </a:t>
            </a:r>
          </a:p>
          <a:p>
            <a:pPr marL="457200" marR="0" lvl="0" algn="l" defTabSz="914400" rtl="0" eaLnBrk="1" fontAlgn="auto" latinLnBrk="0" hangingPunct="1">
              <a:lnSpc>
                <a:spcPct val="120000"/>
              </a:lnSpc>
              <a:spcBef>
                <a:spcPts val="1000"/>
              </a:spcBef>
              <a:spcAft>
                <a:spcPts val="0"/>
              </a:spcAft>
              <a:buClr>
                <a:schemeClr val="dk1"/>
              </a:buClr>
              <a:buSzPts val="1800"/>
              <a:buFont typeface="Arial"/>
              <a:buNone/>
              <a:tabLst/>
              <a:defRPr/>
            </a:pPr>
            <a:r>
              <a:rPr kumimoji="0" lang="ru-RU" sz="2200" i="0" u="none" strike="noStrike" cap="none" spc="30" normalizeH="0" baseline="0" noProof="0" dirty="0" smtClean="0">
                <a:ln>
                  <a:noFill/>
                </a:ln>
                <a:solidFill>
                  <a:schemeClr val="accent1">
                    <a:lumMod val="75000"/>
                  </a:schemeClr>
                </a:solidFill>
                <a:effectLst/>
                <a:uLnTx/>
                <a:uFillTx/>
                <a:latin typeface="Impact" pitchFamily="34" charset="0"/>
                <a:sym typeface="Arial"/>
              </a:rPr>
              <a:t>Полудёнов Дмитрий Викторович, Тарбаева Вероника Михайловна, Аверьянова Валентина Фёдоровна, Шомина Елена Сергеевна, Лукичёв Александр Николаевич, Васильев Станислав Александрович</a:t>
            </a:r>
            <a:r>
              <a:rPr lang="ru-RU" sz="2200" spc="30" dirty="0" smtClean="0">
                <a:solidFill>
                  <a:schemeClr val="accent1">
                    <a:lumMod val="75000"/>
                  </a:schemeClr>
                </a:solidFill>
                <a:latin typeface="Impact" pitchFamily="34" charset="0"/>
              </a:rPr>
              <a:t>,</a:t>
            </a:r>
            <a:r>
              <a:rPr kumimoji="0" lang="ru-RU" sz="2200" i="0" u="none" strike="noStrike" cap="none" spc="30" normalizeH="0" baseline="0" noProof="0" dirty="0" smtClean="0">
                <a:ln>
                  <a:noFill/>
                </a:ln>
                <a:solidFill>
                  <a:schemeClr val="accent1">
                    <a:lumMod val="75000"/>
                  </a:schemeClr>
                </a:solidFill>
                <a:effectLst/>
                <a:uLnTx/>
                <a:uFillTx/>
                <a:latin typeface="Impact" pitchFamily="34" charset="0"/>
                <a:sym typeface="Arial"/>
              </a:rPr>
              <a:t> Кузнецов Сергей Анатольевич,</a:t>
            </a:r>
            <a:r>
              <a:rPr lang="ru-RU" sz="2200" spc="30" dirty="0" smtClean="0">
                <a:solidFill>
                  <a:schemeClr val="accent1">
                    <a:lumMod val="75000"/>
                  </a:schemeClr>
                </a:solidFill>
                <a:latin typeface="Impact" pitchFamily="34" charset="0"/>
              </a:rPr>
              <a:t> </a:t>
            </a:r>
            <a:r>
              <a:rPr kumimoji="0" lang="ru-RU" sz="2200" i="0" u="none" strike="noStrike" cap="none" spc="30" normalizeH="0" noProof="0" dirty="0" smtClean="0">
                <a:ln>
                  <a:noFill/>
                </a:ln>
                <a:solidFill>
                  <a:schemeClr val="accent1">
                    <a:lumMod val="75000"/>
                  </a:schemeClr>
                </a:solidFill>
                <a:effectLst/>
                <a:uLnTx/>
                <a:uFillTx/>
                <a:latin typeface="Impact" pitchFamily="34" charset="0"/>
                <a:sym typeface="Arial"/>
              </a:rPr>
              <a:t>Осипова Юлия, Михаил Павлов, Надежда Кудинова, Олег Горемыкин, Олег Петрович Чекмарёв, Елена Викторовна Аверьянова  и др.</a:t>
            </a:r>
            <a:endParaRPr kumimoji="0" lang="ru-RU" sz="2200" i="0" u="none" strike="noStrike" cap="none" spc="30" normalizeH="0" baseline="0" noProof="0" dirty="0">
              <a:ln>
                <a:noFill/>
              </a:ln>
              <a:solidFill>
                <a:schemeClr val="accent1">
                  <a:lumMod val="75000"/>
                </a:schemeClr>
              </a:solidFill>
              <a:effectLst/>
              <a:uLnTx/>
              <a:uFillTx/>
              <a:latin typeface="Impact" pitchFamily="34" charset="0"/>
              <a:sym typeface="Arial"/>
            </a:endParaRPr>
          </a:p>
        </p:txBody>
      </p:sp>
      <p:sp>
        <p:nvSpPr>
          <p:cNvPr id="12"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52365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04551" y="4039985"/>
            <a:ext cx="11399521" cy="2677656"/>
          </a:xfrm>
          <a:prstGeom prst="rect">
            <a:avLst/>
          </a:prstGeom>
        </p:spPr>
        <p:txBody>
          <a:bodyPr wrap="square">
            <a:spAutoFit/>
          </a:bodyPr>
          <a:lstStyle/>
          <a:p>
            <a:pPr algn="r"/>
            <a:r>
              <a:rPr lang="ru-RU" sz="2400" dirty="0" smtClean="0">
                <a:solidFill>
                  <a:srgbClr val="002060"/>
                </a:solidFill>
                <a:latin typeface="Gilroy Light"/>
              </a:rPr>
              <a:t>Для этого надо быть вписанным </a:t>
            </a:r>
          </a:p>
          <a:p>
            <a:pPr algn="r"/>
            <a:r>
              <a:rPr lang="ru-RU" sz="2400" dirty="0" smtClean="0">
                <a:solidFill>
                  <a:srgbClr val="002060"/>
                </a:solidFill>
                <a:latin typeface="Gilroy Light"/>
              </a:rPr>
              <a:t>в это профессиональное сообщество, говорить с ним на одном языке, разбираться в особенностях научных и аналитических компетенций. Однако эти "теоретические" знания не могут заменить практический опыт использования современных социальных технологий по поддержке участия жителей в улучшении (преобразовании, развитии) своей жилой среды и своего местного (соседского) сообщества</a:t>
            </a:r>
            <a:endParaRPr lang="ru-RU" sz="2400" dirty="0">
              <a:solidFill>
                <a:srgbClr val="002060"/>
              </a:solidFill>
              <a:latin typeface="Gilroy Light"/>
            </a:endParaRPr>
          </a:p>
        </p:txBody>
      </p:sp>
      <p:pic>
        <p:nvPicPr>
          <p:cNvPr id="4" name="Picture 5" descr="https://ideas.roscongress.org/attachments/6/resized_for_show_8c/17efc8-4214-4644-984d-4f4fc291a555/%D0%98%D0%B7%D0%BC%D0%B5%D0%BD%D0%B5%D0%BD%D0%B8%D1%8F_%D0%B2_%D0%B7%D0%B0%D0%BA%D0%BE%D0%BD%D0%BE%D0%B4%D0%B0%D1%82%D0%B5%D0%BB%D1%8C%D1%81%D1%82%D0%B2%D0%B5_%D0%BE_%D0%9C%D0%A1%D0%A3_%D0%BD%D0%B5%D0%BE%D0%B1%D1%85%D0%BE%D0%B4%D0%B8%D0%BC%D0%BE%D1%81%D1%82%D0%B8_%D0%B1%D1%8B%D1%81%D1%82%D1%80%D0%BE%D0%B3%D0%BE_%D0%B8_%D1%8D%D1%84%D1%84%D0%B5%D0%BA%D1%82%D0%B8%D0%B2%D0%BD%D0%BE%D0%B3%D0%BE_%D0%BF%D0%BE%D0%B2%D1%8B%D1%88%D0%B5%D0%BD%D0%B8%D1%8F_%D0%BA%D0%B2%D0%B0%D0%BB%D0%B8%D1%84%D0%B8%D0%BA%D0%B0%D1%86%D0%B8%D0%B8_%D0%90%D0%A1%D0%A1%D0%A0%D0%9F_8-904-6375740.jpg"/>
          <p:cNvPicPr>
            <a:picLocks noChangeAspect="1" noChangeArrowheads="1"/>
          </p:cNvPicPr>
          <p:nvPr/>
        </p:nvPicPr>
        <p:blipFill>
          <a:blip r:embed="rId2"/>
          <a:srcRect/>
          <a:stretch>
            <a:fillRect/>
          </a:stretch>
        </p:blipFill>
        <p:spPr bwMode="auto">
          <a:xfrm>
            <a:off x="0" y="0"/>
            <a:ext cx="12192000" cy="3773978"/>
          </a:xfrm>
          <a:prstGeom prst="rect">
            <a:avLst/>
          </a:prstGeom>
          <a:noFill/>
        </p:spPr>
      </p:pic>
      <p:sp>
        <p:nvSpPr>
          <p:cNvPr id="5" name="Прямоугольник 4"/>
          <p:cNvSpPr/>
          <p:nvPr/>
        </p:nvSpPr>
        <p:spPr>
          <a:xfrm>
            <a:off x="232755" y="3084263"/>
            <a:ext cx="5985165" cy="1107996"/>
          </a:xfrm>
          <a:prstGeom prst="rect">
            <a:avLst/>
          </a:prstGeom>
          <a:solidFill>
            <a:schemeClr val="accent1">
              <a:lumMod val="60000"/>
              <a:lumOff val="40000"/>
              <a:alpha val="75000"/>
            </a:schemeClr>
          </a:solidFill>
        </p:spPr>
        <p:txBody>
          <a:bodyPr wrap="square">
            <a:spAutoFit/>
          </a:bodyPr>
          <a:lstStyle/>
          <a:p>
            <a:r>
              <a:rPr lang="ru-RU" sz="2200" dirty="0" smtClean="0">
                <a:solidFill>
                  <a:schemeClr val="bg1"/>
                </a:solidFill>
                <a:latin typeface="Impact" pitchFamily="34" charset="0"/>
              </a:rPr>
              <a:t>Вместе с умением оперативно отслеживать и использовать материалы профессионалов и профессиональных сообществ</a:t>
            </a:r>
            <a:endParaRPr lang="ru-RU" sz="2200" dirty="0">
              <a:solidFill>
                <a:schemeClr val="bg1"/>
              </a:solidFill>
              <a:latin typeface="Impact"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0" y="3483033"/>
            <a:ext cx="11953702" cy="3059083"/>
          </a:xfrm>
        </p:spPr>
        <p:txBody>
          <a:bodyPr>
            <a:noAutofit/>
          </a:bodyPr>
          <a:lstStyle/>
          <a:p>
            <a:pPr>
              <a:buNone/>
            </a:pPr>
            <a:r>
              <a:rPr lang="ru-RU" sz="2000" dirty="0" smtClean="0">
                <a:solidFill>
                  <a:srgbClr val="002060"/>
                </a:solidFill>
                <a:latin typeface="Gilroy Light"/>
              </a:rPr>
              <a:t>     </a:t>
            </a:r>
            <a:r>
              <a:rPr lang="ru-RU" sz="2200" b="1" dirty="0" smtClean="0">
                <a:solidFill>
                  <a:srgbClr val="002060"/>
                </a:solidFill>
                <a:latin typeface="Gilroy Light"/>
              </a:rPr>
              <a:t>Как известно, ещё до пандемии мировой рынок EdTech демонстрировал активный рост и по некоторым </a:t>
            </a:r>
            <a:r>
              <a:rPr lang="ru-RU" sz="2200" b="1" dirty="0" smtClean="0">
                <a:solidFill>
                  <a:srgbClr val="002060"/>
                </a:solidFill>
                <a:latin typeface="Gilroy Light"/>
                <a:hlinkClick r:id="rId2"/>
              </a:rPr>
              <a:t>прогнозам</a:t>
            </a:r>
            <a:r>
              <a:rPr lang="ru-RU" sz="2200" b="1" dirty="0" smtClean="0">
                <a:solidFill>
                  <a:srgbClr val="002060"/>
                </a:solidFill>
                <a:latin typeface="Gilroy Light"/>
              </a:rPr>
              <a:t> к 2025 году объём инвестиций в онлайн-образование должен был достичь $350 млрд. По мнению инвесторов с учётом новой реальности через 5 лет объём рынка может достичь $1 трлн.</a:t>
            </a:r>
            <a:br>
              <a:rPr lang="ru-RU" sz="2200" b="1" dirty="0" smtClean="0">
                <a:solidFill>
                  <a:srgbClr val="002060"/>
                </a:solidFill>
                <a:latin typeface="Gilroy Light"/>
              </a:rPr>
            </a:br>
            <a:endParaRPr lang="ru-RU" sz="1000" b="1" dirty="0" smtClean="0">
              <a:solidFill>
                <a:srgbClr val="002060"/>
              </a:solidFill>
              <a:latin typeface="Gilroy Light"/>
            </a:endParaRPr>
          </a:p>
          <a:p>
            <a:pPr>
              <a:buNone/>
            </a:pPr>
            <a:r>
              <a:rPr lang="ru-RU" sz="2200" b="1" dirty="0" smtClean="0">
                <a:solidFill>
                  <a:srgbClr val="002060"/>
                </a:solidFill>
                <a:latin typeface="Gilroy Light"/>
              </a:rPr>
              <a:t>     </a:t>
            </a:r>
            <a:r>
              <a:rPr lang="ru-RU" sz="2200" b="1" dirty="0" smtClean="0">
                <a:solidFill>
                  <a:srgbClr val="FF0000"/>
                </a:solidFill>
                <a:latin typeface="Gilroy Light"/>
              </a:rPr>
              <a:t>Когда россиянам необходимо регулярно осваивать новые знания и навыки, успевая при этом работать и жить, онлайн-обучение становится очень важным и удобным средством повышения квалификации, развития конкретных узких навыков, знакомства с новыми программами и цифровыми инструментами</a:t>
            </a:r>
            <a:r>
              <a:rPr lang="ru-RU" sz="2200" b="1" dirty="0" smtClean="0">
                <a:solidFill>
                  <a:srgbClr val="002060"/>
                </a:solidFill>
                <a:latin typeface="Gilroy Light"/>
              </a:rPr>
              <a:t>.</a:t>
            </a:r>
          </a:p>
          <a:p>
            <a:endParaRPr lang="ru-RU" sz="2000" dirty="0">
              <a:solidFill>
                <a:srgbClr val="002060"/>
              </a:solidFill>
              <a:latin typeface="Gilroy Light"/>
            </a:endParaRPr>
          </a:p>
        </p:txBody>
      </p:sp>
      <p:pic>
        <p:nvPicPr>
          <p:cNvPr id="54274" name="Picture 2" descr="https://ideas.roscongress.org/attachments/6/resized_for_show_6f/2d834d-22ff-45a4-9e66-ecbe99a7c299/%D0%92.%D0%92.%D0%9F%D1%83%D1%82%D0%B8%D0%BD_%D0%92_%D1%83%D1%81%D0%BB%D0%BE%D0%B2%D0%B8%D1%8F%D1%85_%D1%80%D0%B0%D1%81%D0%BF%D1%80%D0%BE%D1%81%D1%82%D1%80%D0%B0%D0%BD%D0%B5%D0%BD%D0%B8%D1%8F_%D0%BA%D0%BE%D1%80%D0%BE%D0%BD%D0%B0%D0%B2%D0%B8%D1%80%D1%83%D1%81%D0%B0_%D0%A0%D0%BE%D1%81%D1%81%D0%B8%D1%8F_%D0%BF%D1%80%D0%B8%D0%BE%D0%B1%D1%80%D0%B5%D0%BB%D0%B0_%D1%83%D0%BD%D0%B8%D0%BA%D0%B0%D0%BB%D1%8C%D0%BD%D1%8B%D0%B9_%D0%BE%D0%BF%D1%8B%D1%82_%D0%B4%D0%B8%D1%81%D1%82%D0%B0%D0%BD%D1%86%D0%B8%D0%BE%D0%BD%D0%BD%D0%BE%D0%B3%D0%BE_%D0%BE%D0%B1%D1%80%D0%B0%D0%B7%D0%BE%D0%B2%D0%B0%D0%BD%D0%B8%D1%8F_%D0%90%D0%A1%D0%A1%D0%A0%D0%9F_8-904-63-75-74-0.jpg"/>
          <p:cNvPicPr>
            <a:picLocks noChangeAspect="1" noChangeArrowheads="1"/>
          </p:cNvPicPr>
          <p:nvPr/>
        </p:nvPicPr>
        <p:blipFill>
          <a:blip r:embed="rId3"/>
          <a:srcRect/>
          <a:stretch>
            <a:fillRect/>
          </a:stretch>
        </p:blipFill>
        <p:spPr bwMode="auto">
          <a:xfrm>
            <a:off x="2616591" y="1"/>
            <a:ext cx="9575409" cy="3253608"/>
          </a:xfrm>
          <a:prstGeom prst="rect">
            <a:avLst/>
          </a:prstGeom>
          <a:noFill/>
        </p:spPr>
      </p:pic>
      <p:sp>
        <p:nvSpPr>
          <p:cNvPr id="5" name="Прямоугольник 4"/>
          <p:cNvSpPr/>
          <p:nvPr/>
        </p:nvSpPr>
        <p:spPr>
          <a:xfrm>
            <a:off x="731520" y="1085770"/>
            <a:ext cx="1792989" cy="1384995"/>
          </a:xfrm>
          <a:prstGeom prst="rect">
            <a:avLst/>
          </a:prstGeom>
        </p:spPr>
        <p:txBody>
          <a:bodyPr wrap="square">
            <a:spAutoFit/>
          </a:bodyPr>
          <a:lstStyle/>
          <a:p>
            <a:r>
              <a:rPr lang="ru-RU" sz="2800" dirty="0" smtClean="0">
                <a:solidFill>
                  <a:srgbClr val="002060"/>
                </a:solidFill>
                <a:latin typeface="Impact" pitchFamily="34" charset="0"/>
              </a:rPr>
              <a:t>В эпоху </a:t>
            </a:r>
            <a:r>
              <a:rPr lang="ru-RU" sz="2800" dirty="0" smtClean="0">
                <a:solidFill>
                  <a:srgbClr val="0070C0"/>
                </a:solidFill>
                <a:latin typeface="Impact" pitchFamily="34" charset="0"/>
              </a:rPr>
              <a:t>life-long learning</a:t>
            </a:r>
            <a:endParaRPr lang="ru-RU" sz="2800" dirty="0">
              <a:solidFill>
                <a:srgbClr val="0070C0"/>
              </a:solidFill>
              <a:latin typeface="Impact"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rect">
            <a:fillToRect l="100000" t="100000"/>
          </a:path>
        </a:gradFill>
        <a:effectLst/>
      </p:bgPr>
    </p:bg>
    <p:spTree>
      <p:nvGrpSpPr>
        <p:cNvPr id="1" name=""/>
        <p:cNvGrpSpPr/>
        <p:nvPr/>
      </p:nvGrpSpPr>
      <p:grpSpPr>
        <a:xfrm>
          <a:off x="0" y="0"/>
          <a:ext cx="0" cy="0"/>
          <a:chOff x="0" y="0"/>
          <a:chExt cx="0" cy="0"/>
        </a:xfrm>
      </p:grpSpPr>
      <p:pic>
        <p:nvPicPr>
          <p:cNvPr id="4" name="Picture 7" descr="https://ideas.roscongress.org/attachments/6/resized_for_show_b4/55683d-79f0-4ce7-a24f-7774abd79bbd/%D0%9F%D1%83%D1%82%D0%B8%D0%BD_%D0%92.%D0%92._%D0%90%D0%BA%D1%82%D0%B8%D0%B2%D0%BD%D0%BE%D0%B5_%D1%80%D0%B0%D0%B7%D0%B2%D0%B8%D1%82%D0%B8%D0%B5_%D0%BE%D0%BD%D0%BB%D0%B0%D0%B9%D0%BD-%D0%BE%D0%B1%D1%80%D0%B0%D0%B7%D0%BE%D0%B2%D0%B0%D0%BD%D0%B8%D1%8F_%D0%B2_%D0%A0%D0%BE%D1%81%D1%81%D0%B8%D0%B8_%D0%BF%D1%80%D0%BE%D0%B5%D0%BA%D1%82_%D0%90%D0%A1%D0%A1%D0%A0%D0%9F_8-904-6375740.jpg"/>
          <p:cNvPicPr>
            <a:picLocks noChangeAspect="1" noChangeArrowheads="1"/>
          </p:cNvPicPr>
          <p:nvPr/>
        </p:nvPicPr>
        <p:blipFill>
          <a:blip r:embed="rId2"/>
          <a:srcRect/>
          <a:stretch>
            <a:fillRect/>
          </a:stretch>
        </p:blipFill>
        <p:spPr bwMode="auto">
          <a:xfrm>
            <a:off x="0" y="-15924"/>
            <a:ext cx="11226018" cy="6873924"/>
          </a:xfrm>
          <a:prstGeom prst="rect">
            <a:avLst/>
          </a:prstGeom>
          <a:noFill/>
        </p:spPr>
      </p:pic>
      <p:sp>
        <p:nvSpPr>
          <p:cNvPr id="6" name="Текст 2"/>
          <p:cNvSpPr>
            <a:spLocks noGrp="1"/>
          </p:cNvSpPr>
          <p:nvPr>
            <p:ph type="body" idx="1"/>
          </p:nvPr>
        </p:nvSpPr>
        <p:spPr>
          <a:xfrm>
            <a:off x="4538749" y="4107766"/>
            <a:ext cx="7653251" cy="2750234"/>
          </a:xfrm>
          <a:solidFill>
            <a:schemeClr val="accent1">
              <a:lumMod val="75000"/>
              <a:alpha val="44000"/>
            </a:schemeClr>
          </a:solidFill>
        </p:spPr>
        <p:txBody>
          <a:bodyPr>
            <a:normAutofit/>
          </a:bodyPr>
          <a:lstStyle/>
          <a:p>
            <a:pPr>
              <a:buNone/>
            </a:pPr>
            <a:r>
              <a:rPr lang="ru-RU" sz="3200" u="sng" dirty="0" smtClean="0">
                <a:solidFill>
                  <a:srgbClr val="FF0000"/>
                </a:solidFill>
                <a:latin typeface="Impact" pitchFamily="34" charset="0"/>
                <a:hlinkClick r:id="rId3"/>
              </a:rPr>
              <a:t>Владимир Владимирович Путин:</a:t>
            </a:r>
            <a:r>
              <a:rPr lang="ru-RU" sz="3200" dirty="0" smtClean="0">
                <a:solidFill>
                  <a:srgbClr val="FF0000"/>
                </a:solidFill>
                <a:latin typeface="Impact" pitchFamily="34" charset="0"/>
              </a:rPr>
              <a:t> </a:t>
            </a:r>
          </a:p>
          <a:p>
            <a:pPr>
              <a:buNone/>
            </a:pPr>
            <a:r>
              <a:rPr lang="ru-RU" sz="1800" spc="30" dirty="0" smtClean="0">
                <a:solidFill>
                  <a:schemeClr val="bg1"/>
                </a:solidFill>
                <a:latin typeface="Impact" pitchFamily="34" charset="0"/>
              </a:rPr>
              <a:t>"В условиях распространения коронавируса Россия приобрела «уникальный опыт» при организации дистанционного обучения, который должен работать на развитие образовательных технологий. Необходимо ускорить работу по развитию информационной инфраструктуры, чтобы ученики могли слушать лекции ведущих преподавателей, а учителя — индивидуально работать с теми, кому нужна дополнительная поддержка." </a:t>
            </a:r>
          </a:p>
          <a:p>
            <a:pPr algn="r">
              <a:buNone/>
            </a:pPr>
            <a:endParaRPr lang="ru-RU" sz="2000" b="1" dirty="0">
              <a:solidFill>
                <a:schemeClr val="bg1"/>
              </a:solidFill>
              <a:latin typeface="Gilroy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effectLst/>
      </p:bgPr>
    </p:bg>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70658"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Проблема</a:t>
            </a:r>
            <a:endParaRPr sz="4800" cap="all" dirty="0">
              <a:solidFill>
                <a:srgbClr val="33A1D8"/>
              </a:solidFill>
              <a:latin typeface="Impact" pitchFamily="34" charset="0"/>
              <a:ea typeface="Gilroy Light"/>
              <a:cs typeface="Gilroy Light"/>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rPr>
              <a:t>Какую проблему решает проект? В чем ее актуальность? Каков масштаб проблемы?</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5924650" y="384438"/>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70660" name="AutoShape 4" descr="https://ideas.roscongress.org/attachments/6/resized_for_show_95/de7b19-bba8-465d-bbc4-63a9f20f1ab9/%D0%9F%D1%83%D1%82%D0%B8%D0%BD%D0%92.%D0%92._%D0%9D%D0%B5_%D0%B1%D1%8B%D0%BB%D0%BE_%D0%B1%D1%8B_%D1%81%D1%87%D0%B0%D1%81%D1%82%D1%8C%D1%8F__%D0%B4%D0%B0_%D0%BD%D0%B5%D1%81%D1%87%D0%B0%D1%81%D1%82%D1%8C%D0%B5_%D0%BF%D0%BE%D0%BC%D0%BE%D0%B3%D0%BB%D0%BE_%D0%BE%D0%BD%D0%BB%D0%B0%D0%B9%D0%BD-%D0%BE%D0%B1%D1%80%D0%B0%D0%B7%D0%BE%D0%B2%D0%B0%D0%BD%D0%B8%D0%B5_%D0%BF%D0%BE%D1%81%D0%BB%D0%B5_%D0%BF%D0%B0%D0%BD%D0%B4%D0%B5%D0%BC%D0%B8%D0%B8_%D0%BF%D1%80%D0%BE%D0%B5%D0%BA%D1%82_%D0%90%D0%A1%D0%A1%D0%A0%D0%9F_8-904-637574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2" name="Picture 6" descr="https://ideas.roscongress.org/attachments/6/resized_for_show_95/de7b19-bba8-465d-bbc4-63a9f20f1ab9/%D0%9F%D1%83%D1%82%D0%B8%D0%BD%D0%92.%D0%92._%D0%9D%D0%B5_%D0%B1%D1%8B%D0%BB%D0%BE_%D0%B1%D1%8B_%D1%81%D1%87%D0%B0%D1%81%D1%82%D1%8C%D1%8F__%D0%B4%D0%B0_%D0%BD%D0%B5%D1%81%D1%87%D0%B0%D1%81%D1%82%D1%8C%D0%B5_%D0%BF%D0%BE%D0%BC%D0%BE%D0%B3%D0%BB%D0%BE_%D0%BE%D0%BD%D0%BB%D0%B0%D0%B9%D0%BD-%D0%BE%D0%B1%D1%80%D0%B0%D0%B7%D0%BE%D0%B2%D0%B0%D0%BD%D0%B8%D0%B5_%D0%BF%D0%BE%D1%81%D0%BB%D0%B5_%D0%BF%D0%B0%D0%BD%D0%B4%D0%B5%D0%BC%D0%B8%D0%B8_%D0%BF%D1%80%D0%BE%D0%B5%D0%BA%D1%82_%D0%90%D0%A1%D0%A1%D0%A0%D0%9F_8-904-6375740.jpg"/>
          <p:cNvPicPr>
            <a:picLocks noChangeAspect="1" noChangeArrowheads="1"/>
          </p:cNvPicPr>
          <p:nvPr/>
        </p:nvPicPr>
        <p:blipFill>
          <a:blip r:embed="rId7"/>
          <a:srcRect/>
          <a:stretch>
            <a:fillRect/>
          </a:stretch>
        </p:blipFill>
        <p:spPr bwMode="auto">
          <a:xfrm>
            <a:off x="0" y="1648690"/>
            <a:ext cx="12192000" cy="4876801"/>
          </a:xfrm>
          <a:prstGeom prst="rect">
            <a:avLst/>
          </a:prstGeom>
          <a:noFill/>
        </p:spPr>
      </p:pic>
    </p:spTree>
    <p:extLst>
      <p:ext uri="{BB962C8B-B14F-4D97-AF65-F5344CB8AC3E}">
        <p14:creationId xmlns:p14="http://schemas.microsoft.com/office/powerpoint/2010/main" xmlns="" val="417961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1507"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Цель проекта </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0" y="1642744"/>
            <a:ext cx="12192000" cy="4561107"/>
          </a:xfrm>
          <a:prstGeom prst="rect">
            <a:avLst/>
          </a:prstGeom>
          <a:noFill/>
          <a:ln>
            <a:noFill/>
          </a:ln>
        </p:spPr>
        <p:txBody>
          <a:bodyPr spcFirstLastPara="1" wrap="square" lIns="91425" tIns="45700" rIns="91425" bIns="45700" anchor="t" anchorCtr="0">
            <a:noAutofit/>
          </a:bodyPr>
          <a:lstStyle/>
          <a:p>
            <a:pPr marL="0" lvl="0" indent="0" algn="ctr">
              <a:lnSpc>
                <a:spcPct val="115000"/>
              </a:lnSpc>
              <a:spcBef>
                <a:spcPts val="0"/>
              </a:spcBef>
              <a:buClr>
                <a:srgbClr val="000000"/>
              </a:buClr>
              <a:buSzPts val="2200"/>
              <a:buNone/>
            </a:pPr>
            <a:r>
              <a:rPr lang="ru-RU" dirty="0" smtClean="0">
                <a:solidFill>
                  <a:srgbClr val="002060"/>
                </a:solidFill>
                <a:latin typeface="Impact" pitchFamily="34" charset="0"/>
              </a:rPr>
              <a:t>Всестороннее </a:t>
            </a:r>
            <a:r>
              <a:rPr lang="ru-RU" dirty="0" smtClean="0">
                <a:solidFill>
                  <a:srgbClr val="FF0000"/>
                </a:solidFill>
                <a:latin typeface="Impact" pitchFamily="34" charset="0"/>
              </a:rPr>
              <a:t>повышение устойчивости нашего общества </a:t>
            </a:r>
            <a:r>
              <a:rPr lang="ru-RU" dirty="0" smtClean="0">
                <a:solidFill>
                  <a:srgbClr val="002060"/>
                </a:solidFill>
                <a:latin typeface="Impact" pitchFamily="34" charset="0"/>
              </a:rPr>
              <a:t>в эпоху быстрых перемен на основе развития креативности, содействия раскрытию творческого потенциала каждой личности, обучения граждан умениям и навыкам создавать, возглавлять и эффективно управлять различными формами малых подсобных хозяйств </a:t>
            </a:r>
            <a:r>
              <a:rPr lang="ru-RU" b="1" dirty="0" smtClean="0">
                <a:solidFill>
                  <a:srgbClr val="002060"/>
                </a:solidFill>
                <a:latin typeface="+mn-lt"/>
              </a:rPr>
              <a:t>(</a:t>
            </a:r>
            <a:r>
              <a:rPr lang="ru-RU" dirty="0" smtClean="0">
                <a:solidFill>
                  <a:srgbClr val="002060"/>
                </a:solidFill>
                <a:latin typeface="Impact" pitchFamily="34" charset="0"/>
              </a:rPr>
              <a:t>СРП, ЛПХ, КФХ</a:t>
            </a:r>
            <a:r>
              <a:rPr lang="ru-RU" b="1" dirty="0" smtClean="0">
                <a:solidFill>
                  <a:srgbClr val="002060"/>
                </a:solidFill>
                <a:latin typeface="+mj-lt"/>
              </a:rPr>
              <a:t>)</a:t>
            </a:r>
            <a:r>
              <a:rPr lang="ru-RU" dirty="0" smtClean="0">
                <a:solidFill>
                  <a:srgbClr val="002060"/>
                </a:solidFill>
                <a:latin typeface="Impact" pitchFamily="34" charset="0"/>
              </a:rPr>
              <a:t>, различными видами кооперативов и других объединений людей, готовых сообща жить </a:t>
            </a:r>
          </a:p>
          <a:p>
            <a:pPr marL="0" lvl="0" indent="0" algn="ctr">
              <a:lnSpc>
                <a:spcPct val="115000"/>
              </a:lnSpc>
              <a:spcBef>
                <a:spcPts val="0"/>
              </a:spcBef>
              <a:buClr>
                <a:srgbClr val="000000"/>
              </a:buClr>
              <a:buSzPts val="2200"/>
              <a:buNone/>
            </a:pPr>
            <a:r>
              <a:rPr lang="ru-RU" dirty="0" smtClean="0">
                <a:solidFill>
                  <a:srgbClr val="002060"/>
                </a:solidFill>
                <a:latin typeface="Impact" pitchFamily="34" charset="0"/>
              </a:rPr>
              <a:t>и трудиться на земле, развивать свою территорию, внедрять ТОС, совершенствовать нашу общую среду обитания </a:t>
            </a:r>
            <a:r>
              <a:rPr lang="ru-RU" dirty="0" smtClean="0">
                <a:solidFill>
                  <a:srgbClr val="FF0000"/>
                </a:solidFill>
                <a:latin typeface="Impact" pitchFamily="34" charset="0"/>
              </a:rPr>
              <a:t>на основе природных, экологичных форм земледелия </a:t>
            </a:r>
            <a:r>
              <a:rPr lang="ru-RU" dirty="0" smtClean="0">
                <a:solidFill>
                  <a:srgbClr val="002060"/>
                </a:solidFill>
                <a:latin typeface="Impact" pitchFamily="34" charset="0"/>
              </a:rPr>
              <a:t>и предпринимательства.</a:t>
            </a:r>
            <a:endParaRPr dirty="0">
              <a:solidFill>
                <a:srgbClr val="002060"/>
              </a:solidFill>
              <a:latin typeface="Impact" pitchFamily="34" charset="0"/>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rPr>
              <a:t>Какое желаемое состояние мы планируем достичь реализацией проекта? </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sp>
        <p:nvSpPr>
          <p:cNvPr id="10"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Tree>
    <p:extLst>
      <p:ext uri="{BB962C8B-B14F-4D97-AF65-F5344CB8AC3E}">
        <p14:creationId xmlns:p14="http://schemas.microsoft.com/office/powerpoint/2010/main" xmlns="" val="26121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2531"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Суть проекта</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3025833" y="1665027"/>
            <a:ext cx="8961121" cy="2175453"/>
          </a:xfrm>
          <a:prstGeom prst="rect">
            <a:avLst/>
          </a:prstGeom>
          <a:noFill/>
          <a:ln>
            <a:noFill/>
          </a:ln>
        </p:spPr>
        <p:txBody>
          <a:bodyPr spcFirstLastPara="1" wrap="square" lIns="91425" tIns="45700" rIns="91425" bIns="45700" anchor="t" anchorCtr="0">
            <a:normAutofit fontScale="77500" lnSpcReduction="20000"/>
          </a:bodyPr>
          <a:lstStyle/>
          <a:p>
            <a:pPr marL="0" indent="0">
              <a:lnSpc>
                <a:spcPct val="115000"/>
              </a:lnSpc>
              <a:spcBef>
                <a:spcPts val="0"/>
              </a:spcBef>
              <a:buClr>
                <a:srgbClr val="000000"/>
              </a:buClr>
              <a:buSzPts val="2200"/>
              <a:buNone/>
            </a:pPr>
            <a:r>
              <a:rPr lang="ru-RU" sz="2400" b="1" dirty="0" smtClean="0">
                <a:solidFill>
                  <a:srgbClr val="002060"/>
                </a:solidFill>
              </a:rPr>
              <a:t>Планирование учебных курсов включает теоретическую и практическую части общей продолжительностью обучения от  2-х календарных месяцев до 1 года. Выпускники "АССРП" получат документы государственного образца по направлению сельского хозяйства, кооперации, потребкооперации, сельхозкооперации, необходимые для трудоустройства и  осуществления профессиональной деятельности, в том  числе получения грантовой поддержки.</a:t>
            </a:r>
            <a:endParaRPr sz="2400" b="1" dirty="0">
              <a:solidFill>
                <a:srgbClr val="002060"/>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Краткое описание предлагаемого решения</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5941276" y="591761"/>
            <a:ext cx="3019845" cy="414079"/>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22533" name="Picture 5" descr="https://ideas.roscongress.org/attachments/6/resized_for_show_e9/cb1fa4-d093-498f-bc5c-faf066ced104/%D0%A3%D0%B4%D0%BE%D0%B1%D0%BD%D1%8B%D0%B9_%D0%B3%D1%80%D0%B0%D1%84%D0%B8%D0%BA_%D0%B8_%D0%BD%D0%B8%D0%B7%D0%BA%D0%B0%D1%8F_%D1%81%D1%82%D0%BE%D0%B8%D0%BC%D0%BE%D1%81%D1%82%D1%8C_%D0%BE%D0%BD%D0%BB%D0%B0%D0%B9%D0%BD-%D0%BE%D0%B1%D1%83%D1%87%D0%B5%D0%BD%D0%B8%D1%8F_%D0%B2_%D0%90%D0%BA%D0%B0%D0%B4%D0%B5%D0%BC%D0%B8%D0%B8_%D1%81%D0%BE%D0%B7%D0%B4%D0%B0%D1%82%D0%B5%D0%BB%D1%8F_%D0%A1%D0%B5%D0%BC%D0%B5%D0%B9%D0%BD%D0%BE%D0%B3%D0%BE_%D1%80%D0%BE%D0%B4%D0%B2%D0%BE%D0%B3%D0%BE_%D0%BF%D0%BE%D0%BC%D0%B5%D1%81%D1%82%D1%8C%D1%8F_8-904-63-75-74-0.jpg"/>
          <p:cNvPicPr>
            <a:picLocks noChangeAspect="1" noChangeArrowheads="1"/>
          </p:cNvPicPr>
          <p:nvPr/>
        </p:nvPicPr>
        <p:blipFill>
          <a:blip r:embed="rId7"/>
          <a:srcRect/>
          <a:stretch>
            <a:fillRect/>
          </a:stretch>
        </p:blipFill>
        <p:spPr bwMode="auto">
          <a:xfrm>
            <a:off x="3125585" y="3823025"/>
            <a:ext cx="8828117" cy="2744755"/>
          </a:xfrm>
          <a:prstGeom prst="rect">
            <a:avLst/>
          </a:prstGeom>
          <a:noFill/>
        </p:spPr>
      </p:pic>
      <p:sp>
        <p:nvSpPr>
          <p:cNvPr id="14" name="Прямоугольник 13"/>
          <p:cNvSpPr/>
          <p:nvPr/>
        </p:nvSpPr>
        <p:spPr>
          <a:xfrm>
            <a:off x="281354" y="1965277"/>
            <a:ext cx="2799471" cy="3724096"/>
          </a:xfrm>
          <a:prstGeom prst="rect">
            <a:avLst/>
          </a:prstGeom>
        </p:spPr>
        <p:txBody>
          <a:bodyPr wrap="square">
            <a:spAutoFit/>
          </a:bodyPr>
          <a:lstStyle/>
          <a:p>
            <a:r>
              <a:rPr lang="ru-RU" sz="2800" dirty="0" smtClean="0">
                <a:solidFill>
                  <a:srgbClr val="FF0000"/>
                </a:solidFill>
                <a:latin typeface="Impact" pitchFamily="34" charset="0"/>
              </a:rPr>
              <a:t>С/Х</a:t>
            </a:r>
          </a:p>
          <a:p>
            <a:r>
              <a:rPr lang="ru-RU" sz="2800" dirty="0" smtClean="0">
                <a:solidFill>
                  <a:srgbClr val="FF0000"/>
                </a:solidFill>
                <a:latin typeface="Impact" pitchFamily="34" charset="0"/>
              </a:rPr>
              <a:t>АКАДЕМИЯ СОЗДАТЕЛЕЙ СЕМЕЙНЫХ РОДОВЫХ ПОМЕСТИЙ</a:t>
            </a:r>
            <a:r>
              <a:rPr lang="ru-RU" sz="2800" dirty="0" smtClean="0">
                <a:solidFill>
                  <a:srgbClr val="002060"/>
                </a:solidFill>
                <a:latin typeface="Impact" pitchFamily="34" charset="0"/>
              </a:rPr>
              <a:t> </a:t>
            </a:r>
            <a:r>
              <a:rPr lang="ru-RU" sz="3600" dirty="0" smtClean="0">
                <a:solidFill>
                  <a:srgbClr val="002060"/>
                </a:solidFill>
              </a:rPr>
              <a:t> </a:t>
            </a:r>
            <a:r>
              <a:rPr lang="ru-RU" sz="2400" dirty="0" smtClean="0">
                <a:solidFill>
                  <a:srgbClr val="002060"/>
                </a:solidFill>
              </a:rPr>
              <a:t/>
            </a:r>
            <a:br>
              <a:rPr lang="ru-RU" sz="2400" dirty="0" smtClean="0">
                <a:solidFill>
                  <a:srgbClr val="002060"/>
                </a:solidFill>
              </a:rPr>
            </a:br>
            <a:r>
              <a:rPr lang="ru-RU" sz="2000" spc="30" dirty="0" smtClean="0">
                <a:solidFill>
                  <a:srgbClr val="002060"/>
                </a:solidFill>
                <a:latin typeface="Impact" pitchFamily="34" charset="0"/>
              </a:rPr>
              <a:t>–  это обучающая и консультационная онлайн  площадка </a:t>
            </a:r>
            <a:endParaRPr lang="ru-RU" sz="2000" spc="30" dirty="0">
              <a:latin typeface="Impact" pitchFamily="34" charset="0"/>
            </a:endParaRPr>
          </a:p>
        </p:txBody>
      </p:sp>
    </p:spTree>
    <p:extLst>
      <p:ext uri="{BB962C8B-B14F-4D97-AF65-F5344CB8AC3E}">
        <p14:creationId xmlns:p14="http://schemas.microsoft.com/office/powerpoint/2010/main" xmlns="" val="790262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ru-RU"/>
          </a:p>
        </p:txBody>
      </p:sp>
      <p:pic>
        <p:nvPicPr>
          <p:cNvPr id="68610" name="Picture 2" descr="https://ideas.roscongress.org/attachments/6/resized_for_show_e0/82d590-e8e7-4083-859a-2e4366affcd6/%D0%90%D0%A1%D0%A1%D0%A0%D0%9F_%D0%A1%D0%BB%D1%83%D1%88%D0%B0%D1%82%D0%B5%D0%BB%D0%B8_%D0%BF%D0%BE%D0%BB%D1%83%D1%87%D0%B0%D1%82_%D0%BF%D1%80%D0%B0%D0%BA%D1%82%D0%B8%D1%87%D0%B5%D1%81%D0%BA%D0%B8%D0%B5_%D0%BD%D0%B0%D0%B2%D1%8B%D0%BA%D0%B8_%D0%BF%D0%BE_%D0%BA%D0%BE%D0%BD%D0%BA%D1%80%D0%B5%D1%82%D0%BD%D1%8B%D0%BC_%D0%BD%D0%B0%D0%BF%D1%80%D0%B0%D0%B2%D0%BB%D0%B5%D0%BD%D0%B8%D1%8F%D0%BC_8-904-6375740.jpg"/>
          <p:cNvPicPr>
            <a:picLocks noChangeAspect="1" noChangeArrowheads="1"/>
          </p:cNvPicPr>
          <p:nvPr/>
        </p:nvPicPr>
        <p:blipFill>
          <a:blip r:embed="rId2"/>
          <a:srcRect/>
          <a:stretch>
            <a:fillRect/>
          </a:stretch>
        </p:blipFill>
        <p:spPr bwMode="auto">
          <a:xfrm>
            <a:off x="0" y="0"/>
            <a:ext cx="12192000" cy="2879162"/>
          </a:xfrm>
          <a:prstGeom prst="rect">
            <a:avLst/>
          </a:prstGeom>
          <a:noFill/>
        </p:spPr>
      </p:pic>
      <p:sp>
        <p:nvSpPr>
          <p:cNvPr id="6" name="Текст 5"/>
          <p:cNvSpPr>
            <a:spLocks noGrp="1"/>
          </p:cNvSpPr>
          <p:nvPr>
            <p:ph type="body" idx="1"/>
          </p:nvPr>
        </p:nvSpPr>
        <p:spPr>
          <a:xfrm>
            <a:off x="0" y="2972780"/>
            <a:ext cx="12191999" cy="3045922"/>
          </a:xfrm>
          <a:prstGeom prst="rect">
            <a:avLst/>
          </a:prstGeom>
        </p:spPr>
        <p:txBody>
          <a:bodyPr wrap="square">
            <a:spAutoFit/>
          </a:bodyPr>
          <a:lstStyle/>
          <a:p>
            <a:pPr algn="ctr">
              <a:buNone/>
            </a:pPr>
            <a:r>
              <a:rPr lang="ru-RU" sz="3400" dirty="0" smtClean="0">
                <a:solidFill>
                  <a:srgbClr val="002060"/>
                </a:solidFill>
                <a:latin typeface="Impact" pitchFamily="34" charset="0"/>
              </a:rPr>
              <a:t>   </a:t>
            </a:r>
            <a:r>
              <a:rPr lang="ru-RU" sz="3400" spc="30" dirty="0" smtClean="0">
                <a:solidFill>
                  <a:srgbClr val="FF0000"/>
                </a:solidFill>
                <a:latin typeface="Impact" pitchFamily="34" charset="0"/>
              </a:rPr>
              <a:t>Благодаря образовательной Программе Академии                      </a:t>
            </a:r>
            <a:r>
              <a:rPr lang="ru-RU" sz="3400" spc="30" dirty="0" smtClean="0">
                <a:solidFill>
                  <a:srgbClr val="002060"/>
                </a:solidFill>
                <a:latin typeface="Impact" pitchFamily="34" charset="0"/>
              </a:rPr>
              <a:t>в субъектах Российской Федерации будут создаваться новые СРП, РП, ЛПХ, КФХ, МСП, которые могут стать основным элементом товаропроизводящей цепочки              в качестве поставщиков не только для крупных предприятий, но и для конечного потребителя</a:t>
            </a:r>
            <a:endParaRPr lang="ru-RU" sz="3400" spc="30" dirty="0">
              <a:solidFill>
                <a:srgbClr val="002060"/>
              </a:solidFill>
              <a:latin typeface="Impact" pitchFamily="34" charset="0"/>
            </a:endParaRPr>
          </a:p>
        </p:txBody>
      </p:sp>
      <p:pic>
        <p:nvPicPr>
          <p:cNvPr id="5" name="Изображение" descr="Изображение"/>
          <p:cNvPicPr>
            <a:picLocks noChangeAspect="1"/>
          </p:cNvPicPr>
          <p:nvPr/>
        </p:nvPicPr>
        <p:blipFill>
          <a:blip r:embed="rId3"/>
          <a:stretch>
            <a:fillRect/>
          </a:stretch>
        </p:blipFill>
        <p:spPr>
          <a:xfrm>
            <a:off x="404999" y="6178409"/>
            <a:ext cx="3445106" cy="472390"/>
          </a:xfrm>
          <a:prstGeom prst="rect">
            <a:avLst/>
          </a:prstGeom>
          <a:ln w="12700">
            <a:miter lim="400000"/>
          </a:ln>
        </p:spPr>
      </p:pic>
      <p:sp>
        <p:nvSpPr>
          <p:cNvPr id="7"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2" name="Прямоугольник 11"/>
          <p:cNvSpPr/>
          <p:nvPr/>
        </p:nvSpPr>
        <p:spPr>
          <a:xfrm>
            <a:off x="295422" y="1450338"/>
            <a:ext cx="11896578" cy="4901342"/>
          </a:xfrm>
          <a:prstGeom prst="rect">
            <a:avLst/>
          </a:prstGeom>
        </p:spPr>
        <p:txBody>
          <a:bodyPr wrap="square">
            <a:spAutoFit/>
          </a:bodyPr>
          <a:lstStyle/>
          <a:p>
            <a:r>
              <a:rPr lang="ru-RU" sz="1950" dirty="0" smtClean="0">
                <a:solidFill>
                  <a:srgbClr val="002060"/>
                </a:solidFill>
                <a:latin typeface="Gilroy Light"/>
              </a:rPr>
              <a:t>1. Начинающим предпринимателям и бизнесменам из: семейных родовых  поместий, крестьянско-фермерских хозяйств, личных подсобных хозяйств, садоводам-огородникам;</a:t>
            </a:r>
            <a:br>
              <a:rPr lang="ru-RU" sz="1950" dirty="0" smtClean="0">
                <a:solidFill>
                  <a:srgbClr val="002060"/>
                </a:solidFill>
                <a:latin typeface="Gilroy Light"/>
              </a:rPr>
            </a:br>
            <a:r>
              <a:rPr lang="ru-RU" sz="1950" dirty="0" smtClean="0">
                <a:solidFill>
                  <a:srgbClr val="002060"/>
                </a:solidFill>
                <a:latin typeface="Gilroy Light"/>
              </a:rPr>
              <a:t>2. Председателям и специалистам потребительских обществ; муниципальным служащим, ответственных за развитие сельского хозяйства;</a:t>
            </a:r>
            <a:br>
              <a:rPr lang="ru-RU" sz="1950" dirty="0" smtClean="0">
                <a:solidFill>
                  <a:srgbClr val="002060"/>
                </a:solidFill>
                <a:latin typeface="Gilroy Light"/>
              </a:rPr>
            </a:br>
            <a:r>
              <a:rPr lang="ru-RU" sz="1950" dirty="0" smtClean="0">
                <a:solidFill>
                  <a:srgbClr val="002060"/>
                </a:solidFill>
                <a:latin typeface="Gilroy Light"/>
              </a:rPr>
              <a:t>3. Представителям общественных некоммерческих организаций, потребительских кооперативов, сельхозкооперативов и т.д.;</a:t>
            </a:r>
            <a:br>
              <a:rPr lang="ru-RU" sz="1950" dirty="0" smtClean="0">
                <a:solidFill>
                  <a:srgbClr val="002060"/>
                </a:solidFill>
                <a:latin typeface="Gilroy Light"/>
              </a:rPr>
            </a:br>
            <a:r>
              <a:rPr lang="ru-RU" sz="1950" dirty="0" smtClean="0">
                <a:solidFill>
                  <a:srgbClr val="002060"/>
                </a:solidFill>
                <a:latin typeface="Gilroy Light"/>
              </a:rPr>
              <a:t>4. Государственным гражданским и муниципальным служащим, руководителям и работникам бюджетных организаций, осуществляющим либо планирующим осуществлять проектную деятельность; предпринимателям, активным гражданам;</a:t>
            </a:r>
            <a:br>
              <a:rPr lang="ru-RU" sz="1950" dirty="0" smtClean="0">
                <a:solidFill>
                  <a:srgbClr val="002060"/>
                </a:solidFill>
                <a:latin typeface="Gilroy Light"/>
              </a:rPr>
            </a:br>
            <a:r>
              <a:rPr lang="ru-RU" sz="1950" dirty="0" smtClean="0">
                <a:solidFill>
                  <a:srgbClr val="002060"/>
                </a:solidFill>
                <a:latin typeface="Gilroy Light"/>
              </a:rPr>
              <a:t>5. Руководителям и работникам образовательных организаций, учреждений молодёжной политики;</a:t>
            </a:r>
            <a:br>
              <a:rPr lang="ru-RU" sz="1950" dirty="0" smtClean="0">
                <a:solidFill>
                  <a:srgbClr val="002060"/>
                </a:solidFill>
                <a:latin typeface="Gilroy Light"/>
              </a:rPr>
            </a:br>
            <a:r>
              <a:rPr lang="ru-RU" sz="1950" dirty="0" smtClean="0">
                <a:solidFill>
                  <a:srgbClr val="002060"/>
                </a:solidFill>
                <a:latin typeface="Gilroy Light"/>
              </a:rPr>
              <a:t>6. Руководителям, председателям и членам ТСЖ, ДНП, ТСН, СНТ, ПРП, ПО, НКО и пр.;</a:t>
            </a:r>
            <a:br>
              <a:rPr lang="ru-RU" sz="1950" dirty="0" smtClean="0">
                <a:solidFill>
                  <a:srgbClr val="002060"/>
                </a:solidFill>
                <a:latin typeface="Gilroy Light"/>
              </a:rPr>
            </a:br>
            <a:r>
              <a:rPr lang="ru-RU" sz="1950" dirty="0" smtClean="0">
                <a:solidFill>
                  <a:srgbClr val="002060"/>
                </a:solidFill>
                <a:latin typeface="Gilroy Light"/>
              </a:rPr>
              <a:t>7. Руководителям МСУ и ТОС;</a:t>
            </a:r>
            <a:br>
              <a:rPr lang="ru-RU" sz="1950" dirty="0" smtClean="0">
                <a:solidFill>
                  <a:srgbClr val="002060"/>
                </a:solidFill>
                <a:latin typeface="Gilroy Light"/>
              </a:rPr>
            </a:br>
            <a:r>
              <a:rPr lang="ru-RU" sz="1950" dirty="0" smtClean="0">
                <a:solidFill>
                  <a:srgbClr val="002060"/>
                </a:solidFill>
                <a:latin typeface="Gilroy Light"/>
              </a:rPr>
              <a:t>8. Лидерам и активистам организаций жителей;</a:t>
            </a:r>
            <a:br>
              <a:rPr lang="ru-RU" sz="1950" dirty="0" smtClean="0">
                <a:solidFill>
                  <a:srgbClr val="002060"/>
                </a:solidFill>
                <a:latin typeface="Gilroy Light"/>
              </a:rPr>
            </a:br>
            <a:r>
              <a:rPr lang="ru-RU" sz="1950" dirty="0" smtClean="0">
                <a:solidFill>
                  <a:srgbClr val="002060"/>
                </a:solidFill>
                <a:latin typeface="Gilroy Light"/>
              </a:rPr>
              <a:t>9. Студентам старших курсов различных социальных наук (ГМУ, социология, психология и других смежных специальностей)</a:t>
            </a:r>
          </a:p>
          <a:p>
            <a:pPr algn="ctr"/>
            <a:r>
              <a:rPr lang="ru-RU" sz="2000" dirty="0" smtClean="0">
                <a:solidFill>
                  <a:srgbClr val="FF0000"/>
                </a:solidFill>
                <a:latin typeface="Impact" pitchFamily="34" charset="0"/>
              </a:rPr>
              <a:t>а также</a:t>
            </a:r>
            <a:endParaRPr lang="ru-RU" sz="2000" dirty="0">
              <a:solidFill>
                <a:srgbClr val="002060"/>
              </a:solidFill>
              <a:latin typeface="Gilroy Light"/>
            </a:endParaRPr>
          </a:p>
        </p:txBody>
      </p:sp>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3555"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Целевая аудитория</a:t>
            </a:r>
            <a:endParaRPr sz="4800" cap="all" dirty="0">
              <a:solidFill>
                <a:srgbClr val="33A1D8"/>
              </a:solidFill>
              <a:latin typeface="Impact" pitchFamily="34" charset="0"/>
              <a:ea typeface="Gilroy Light"/>
              <a:cs typeface="Gilroy Light"/>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Ключевые параметры, сегменты и специфические черты каждого сегмента</a:t>
            </a:r>
          </a:p>
        </p:txBody>
      </p:sp>
      <p:pic>
        <p:nvPicPr>
          <p:cNvPr id="8" name="Изображение" descr="Изображение"/>
          <p:cNvPicPr>
            <a:picLocks noChangeAspect="1"/>
          </p:cNvPicPr>
          <p:nvPr/>
        </p:nvPicPr>
        <p:blipFill>
          <a:blip r:embed="rId5"/>
          <a:stretch>
            <a:fillRect/>
          </a:stretch>
        </p:blipFill>
        <p:spPr>
          <a:xfrm>
            <a:off x="10335918" y="684892"/>
            <a:ext cx="1548217" cy="590355"/>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7364670" y="182880"/>
            <a:ext cx="3445106" cy="472390"/>
          </a:xfrm>
          <a:prstGeom prst="rect">
            <a:avLst/>
          </a:prstGeom>
          <a:ln w="12700">
            <a:miter lim="400000"/>
          </a:ln>
        </p:spPr>
      </p:pic>
      <p:sp>
        <p:nvSpPr>
          <p:cNvPr id="10" name="Google Shape;300;p21"/>
          <p:cNvSpPr txBox="1"/>
          <p:nvPr/>
        </p:nvSpPr>
        <p:spPr>
          <a:xfrm>
            <a:off x="7667918" y="785112"/>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Tree>
    <p:extLst>
      <p:ext uri="{BB962C8B-B14F-4D97-AF65-F5344CB8AC3E}">
        <p14:creationId xmlns:p14="http://schemas.microsoft.com/office/powerpoint/2010/main" xmlns="" val="1256738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ru-RU" dirty="0"/>
          </a:p>
        </p:txBody>
      </p:sp>
      <p:sp>
        <p:nvSpPr>
          <p:cNvPr id="3" name="Текст 2"/>
          <p:cNvSpPr>
            <a:spLocks noGrp="1"/>
          </p:cNvSpPr>
          <p:nvPr>
            <p:ph type="body" idx="1"/>
          </p:nvPr>
        </p:nvSpPr>
        <p:spPr>
          <a:xfrm>
            <a:off x="0" y="3442773"/>
            <a:ext cx="11999742" cy="3311641"/>
          </a:xfrm>
        </p:spPr>
        <p:txBody>
          <a:bodyPr>
            <a:normAutofit/>
          </a:bodyPr>
          <a:lstStyle/>
          <a:p>
            <a:pPr>
              <a:buNone/>
            </a:pPr>
            <a:r>
              <a:rPr lang="ru-RU" sz="2000" dirty="0" smtClean="0">
                <a:solidFill>
                  <a:srgbClr val="002060"/>
                </a:solidFill>
                <a:latin typeface="Gilroy Light"/>
              </a:rPr>
              <a:t>     10. Депутатам муниципального и регионального уровня;</a:t>
            </a:r>
            <a:br>
              <a:rPr lang="ru-RU" sz="2000" dirty="0" smtClean="0">
                <a:solidFill>
                  <a:srgbClr val="002060"/>
                </a:solidFill>
                <a:latin typeface="Gilroy Light"/>
              </a:rPr>
            </a:br>
            <a:r>
              <a:rPr lang="ru-RU" sz="2000" dirty="0" smtClean="0">
                <a:solidFill>
                  <a:srgbClr val="002060"/>
                </a:solidFill>
                <a:latin typeface="Gilroy Light"/>
              </a:rPr>
              <a:t>11. Помощникам депутатов всех уровней;</a:t>
            </a:r>
            <a:br>
              <a:rPr lang="ru-RU" sz="2000" dirty="0" smtClean="0">
                <a:solidFill>
                  <a:srgbClr val="002060"/>
                </a:solidFill>
                <a:latin typeface="Gilroy Light"/>
              </a:rPr>
            </a:br>
            <a:r>
              <a:rPr lang="ru-RU" sz="2000" dirty="0" smtClean="0">
                <a:solidFill>
                  <a:srgbClr val="002060"/>
                </a:solidFill>
                <a:latin typeface="Gilroy Light"/>
              </a:rPr>
              <a:t>12. Сотрудникам муниципалитетов, отвечающих за связи с общественностью, взаимодействие с жителями и органами ТОС, а также другими НКО, действующими в сфере благоустройства, экологии, жилья, и другими сферами, где важны социальные технологии и добрососедство;</a:t>
            </a:r>
            <a:br>
              <a:rPr lang="ru-RU" sz="2000" dirty="0" smtClean="0">
                <a:solidFill>
                  <a:srgbClr val="002060"/>
                </a:solidFill>
                <a:latin typeface="Gilroy Light"/>
              </a:rPr>
            </a:br>
            <a:r>
              <a:rPr lang="ru-RU" sz="2000" dirty="0" smtClean="0">
                <a:solidFill>
                  <a:srgbClr val="002060"/>
                </a:solidFill>
                <a:latin typeface="Gilroy Light"/>
              </a:rPr>
              <a:t>13. Работникам муниципальных учреждений, взаимодействующие с жителями (включая различные учреждения культуры и спорта, соседские центры, центры по работе с детьми и молодёжью);</a:t>
            </a:r>
            <a:br>
              <a:rPr lang="ru-RU" sz="2000" dirty="0" smtClean="0">
                <a:solidFill>
                  <a:srgbClr val="002060"/>
                </a:solidFill>
                <a:latin typeface="Gilroy Light"/>
              </a:rPr>
            </a:br>
            <a:r>
              <a:rPr lang="ru-RU" sz="2000" dirty="0" smtClean="0">
                <a:solidFill>
                  <a:srgbClr val="002060"/>
                </a:solidFill>
                <a:latin typeface="Gilroy Light"/>
              </a:rPr>
              <a:t>14. Сотрудникам жилищных управляющих компаний, компаний (муниципальных и частных), которые работают с жителями.</a:t>
            </a:r>
            <a:endParaRPr lang="ru-RU" sz="2000" dirty="0"/>
          </a:p>
        </p:txBody>
      </p:sp>
      <p:pic>
        <p:nvPicPr>
          <p:cNvPr id="4" name="Picture 5" descr="https://ideas.roscongress.org/attachments/6/resized_for_show_8e/ea4444-b93f-4a3c-aad4-7cc596926772/%D0%9A%D0%BE%D0%BC%D1%83_%D0%B1%D1%83%D0%B4%D0%B5%D1%82_%D0%BF%D0%BE%D0%BB%D0%B5%D0%B7%D0%BD%D0%B0_%D0%90%D0%BA%D0%B0%D0%B4%D0%B5%D0%BC%D0%B8%D1%8F_%D1%81%D0%BE%D0%B7%D0%B4%D0%B0%D1%82%D0%B5%D0%BB%D0%B5%D0%B9_%D1%81%D0%B5%D0%BC%D0%B5%D0%B9%D0%BD%D1%8B%D1%85_%D1%80%D0%BE%D0%B4%D0%BE%D0%B2%D1%8B%D1%85_%D0%BF%D0%BE%D0%BC%D0%B5%D1%81%D1%82%D0%B8%D0%B9_8-904-63-75-74-0.jpg"/>
          <p:cNvPicPr>
            <a:picLocks noChangeAspect="1" noChangeArrowheads="1"/>
          </p:cNvPicPr>
          <p:nvPr/>
        </p:nvPicPr>
        <p:blipFill>
          <a:blip r:embed="rId2"/>
          <a:srcRect/>
          <a:stretch>
            <a:fillRect/>
          </a:stretch>
        </p:blipFill>
        <p:spPr bwMode="auto">
          <a:xfrm>
            <a:off x="1" y="0"/>
            <a:ext cx="12191999" cy="339937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8;p8"/>
          <p:cNvSpPr txBox="1">
            <a:spLocks/>
          </p:cNvSpPr>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marL="0" marR="0" lvl="0" indent="0" algn="l" defTabSz="1161825" rtl="0" eaLnBrk="1" fontAlgn="auto" latinLnBrk="0" hangingPunct="0">
              <a:lnSpc>
                <a:spcPct val="100000"/>
              </a:lnSpc>
              <a:spcBef>
                <a:spcPts val="0"/>
              </a:spcBef>
              <a:spcAft>
                <a:spcPts val="0"/>
              </a:spcAft>
              <a:buClrTx/>
              <a:buSzTx/>
              <a:buFont typeface="Arial"/>
              <a:buNone/>
              <a:tabLst/>
              <a:defRPr/>
            </a:pPr>
            <a:r>
              <a:rPr kumimoji="0" lang="ru-RU" sz="4800" i="0" u="none" strike="noStrike" kern="0" cap="all" spc="0" normalizeH="0" baseline="0" noProof="0" dirty="0" smtClean="0">
                <a:ln>
                  <a:noFill/>
                </a:ln>
                <a:solidFill>
                  <a:srgbClr val="33A1D8"/>
                </a:solidFill>
                <a:effectLst/>
                <a:uLnTx/>
                <a:uFillTx/>
                <a:latin typeface="Impact" pitchFamily="34" charset="0"/>
                <a:ea typeface="Gilroy Light"/>
                <a:cs typeface="Gilroy Light"/>
                <a:sym typeface="Arial"/>
              </a:rPr>
              <a:t>Целевая аудитория</a:t>
            </a:r>
            <a:endParaRPr kumimoji="0" lang="ru-RU" sz="4800" i="0" u="none" strike="noStrike" kern="0" cap="all" spc="0" normalizeH="0" baseline="0" noProof="0" dirty="0">
              <a:ln>
                <a:noFill/>
              </a:ln>
              <a:solidFill>
                <a:srgbClr val="33A1D8"/>
              </a:solidFill>
              <a:effectLst/>
              <a:uLnTx/>
              <a:uFillTx/>
              <a:latin typeface="Impact" pitchFamily="34" charset="0"/>
              <a:ea typeface="Gilroy Light"/>
              <a:cs typeface="Gilroy Light"/>
              <a:sym typeface="Arial"/>
            </a:endParaRPr>
          </a:p>
        </p:txBody>
      </p:sp>
      <p:sp>
        <p:nvSpPr>
          <p:cNvPr id="3" name="TextBox 2">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smtClean="0">
                <a:latin typeface="Gilroy Light"/>
                <a:ea typeface="Gilroy Light"/>
                <a:cs typeface="Gilroy Light"/>
                <a:sym typeface="Gilroy Light"/>
              </a:rPr>
              <a:t>Нас рекомендуют партнёры проекта:</a:t>
            </a:r>
            <a:endParaRPr lang="ru-RU" sz="1800" dirty="0">
              <a:latin typeface="Gilroy Light"/>
              <a:ea typeface="Gilroy Light"/>
              <a:cs typeface="Gilroy Light"/>
              <a:sym typeface="Gilroy Light"/>
            </a:endParaRPr>
          </a:p>
        </p:txBody>
      </p:sp>
      <p:cxnSp>
        <p:nvCxnSpPr>
          <p:cNvPr id="7"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8" name="Рисунок 7" descr="СадоводIT_1.jpg"/>
          <p:cNvPicPr>
            <a:picLocks noChangeAspect="1"/>
          </p:cNvPicPr>
          <p:nvPr/>
        </p:nvPicPr>
        <p:blipFill>
          <a:blip r:embed="rId2"/>
          <a:stretch>
            <a:fillRect/>
          </a:stretch>
        </p:blipFill>
        <p:spPr>
          <a:xfrm>
            <a:off x="436064" y="1463040"/>
            <a:ext cx="11437068" cy="4480235"/>
          </a:xfrm>
          <a:prstGeom prst="rect">
            <a:avLst/>
          </a:prstGeom>
        </p:spPr>
      </p:pic>
      <p:pic>
        <p:nvPicPr>
          <p:cNvPr id="14" name="Изображение" descr="Изображение"/>
          <p:cNvPicPr>
            <a:picLocks noChangeAspect="1"/>
          </p:cNvPicPr>
          <p:nvPr/>
        </p:nvPicPr>
        <p:blipFill>
          <a:blip r:embed="rId3"/>
          <a:stretch>
            <a:fillRect/>
          </a:stretch>
        </p:blipFill>
        <p:spPr>
          <a:xfrm>
            <a:off x="9809776" y="424656"/>
            <a:ext cx="2046224" cy="780252"/>
          </a:xfrm>
          <a:prstGeom prst="rect">
            <a:avLst/>
          </a:prstGeom>
          <a:ln w="12700">
            <a:miter lim="400000"/>
          </a:ln>
        </p:spPr>
      </p:pic>
      <p:pic>
        <p:nvPicPr>
          <p:cNvPr id="15" name="Изображение" descr="Изображение"/>
          <p:cNvPicPr>
            <a:picLocks noChangeAspect="1"/>
          </p:cNvPicPr>
          <p:nvPr/>
        </p:nvPicPr>
        <p:blipFill>
          <a:blip r:embed="rId4"/>
          <a:stretch>
            <a:fillRect/>
          </a:stretch>
        </p:blipFill>
        <p:spPr>
          <a:xfrm>
            <a:off x="404999" y="6178409"/>
            <a:ext cx="3445106" cy="472390"/>
          </a:xfrm>
          <a:prstGeom prst="rect">
            <a:avLst/>
          </a:prstGeom>
          <a:ln w="12700">
            <a:miter lim="400000"/>
          </a:ln>
        </p:spPr>
      </p:pic>
      <p:sp>
        <p:nvSpPr>
          <p:cNvPr id="16"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8;p8"/>
          <p:cNvSpPr txBox="1">
            <a:spLocks/>
          </p:cNvSpPr>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marL="0" marR="0" lvl="0" indent="0" algn="l" defTabSz="1161825" rtl="0" eaLnBrk="1" fontAlgn="auto" latinLnBrk="0" hangingPunct="0">
              <a:lnSpc>
                <a:spcPct val="100000"/>
              </a:lnSpc>
              <a:spcBef>
                <a:spcPts val="0"/>
              </a:spcBef>
              <a:spcAft>
                <a:spcPts val="0"/>
              </a:spcAft>
              <a:buClrTx/>
              <a:buSzTx/>
              <a:buFont typeface="Arial"/>
              <a:buNone/>
              <a:tabLst/>
              <a:defRPr/>
            </a:pPr>
            <a:r>
              <a:rPr kumimoji="0" lang="ru-RU" sz="4800" i="0" u="none" strike="noStrike" kern="0" cap="all" spc="0" normalizeH="0" baseline="0" noProof="0" dirty="0" smtClean="0">
                <a:ln>
                  <a:noFill/>
                </a:ln>
                <a:solidFill>
                  <a:srgbClr val="33A1D8"/>
                </a:solidFill>
                <a:effectLst/>
                <a:uLnTx/>
                <a:uFillTx/>
                <a:latin typeface="Impact" pitchFamily="34" charset="0"/>
                <a:ea typeface="Gilroy Light"/>
                <a:cs typeface="Gilroy Light"/>
                <a:sym typeface="Arial"/>
              </a:rPr>
              <a:t>Целевая аудитория</a:t>
            </a:r>
            <a:endParaRPr kumimoji="0" lang="ru-RU" sz="4800" i="0" u="none" strike="noStrike" kern="0" cap="all" spc="0" normalizeH="0" baseline="0" noProof="0" dirty="0">
              <a:ln>
                <a:noFill/>
              </a:ln>
              <a:solidFill>
                <a:srgbClr val="33A1D8"/>
              </a:solidFill>
              <a:effectLst/>
              <a:uLnTx/>
              <a:uFillTx/>
              <a:latin typeface="Impact" pitchFamily="34" charset="0"/>
              <a:ea typeface="Gilroy Light"/>
              <a:cs typeface="Gilroy Light"/>
              <a:sym typeface="Arial"/>
            </a:endParaRPr>
          </a:p>
        </p:txBody>
      </p:sp>
      <p:sp>
        <p:nvSpPr>
          <p:cNvPr id="3" name="TextBox 2">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smtClean="0">
                <a:latin typeface="Gilroy Light"/>
                <a:ea typeface="Gilroy Light"/>
                <a:cs typeface="Gilroy Light"/>
                <a:sym typeface="Gilroy Light"/>
              </a:rPr>
              <a:t>Нас рекомендуют партнёры проекта:</a:t>
            </a:r>
            <a:endParaRPr lang="ru-RU" sz="1800" dirty="0">
              <a:latin typeface="Gilroy Light"/>
              <a:ea typeface="Gilroy Light"/>
              <a:cs typeface="Gilroy Light"/>
              <a:sym typeface="Gilroy Light"/>
            </a:endParaRPr>
          </a:p>
        </p:txBody>
      </p:sp>
      <p:cxnSp>
        <p:nvCxnSpPr>
          <p:cNvPr id="7"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8" name="Рисунок 7" descr="СадоводIT_2.jpg"/>
          <p:cNvPicPr>
            <a:picLocks noChangeAspect="1"/>
          </p:cNvPicPr>
          <p:nvPr/>
        </p:nvPicPr>
        <p:blipFill>
          <a:blip r:embed="rId2"/>
          <a:stretch>
            <a:fillRect/>
          </a:stretch>
        </p:blipFill>
        <p:spPr>
          <a:xfrm>
            <a:off x="351658" y="1522757"/>
            <a:ext cx="11535542" cy="4747274"/>
          </a:xfrm>
          <a:prstGeom prst="rect">
            <a:avLst/>
          </a:prstGeom>
        </p:spPr>
      </p:pic>
      <p:pic>
        <p:nvPicPr>
          <p:cNvPr id="9" name="Изображение" descr="Изображение"/>
          <p:cNvPicPr>
            <a:picLocks noChangeAspect="1"/>
          </p:cNvPicPr>
          <p:nvPr/>
        </p:nvPicPr>
        <p:blipFill>
          <a:blip r:embed="rId3"/>
          <a:stretch>
            <a:fillRect/>
          </a:stretch>
        </p:blipFill>
        <p:spPr>
          <a:xfrm>
            <a:off x="9809776" y="424656"/>
            <a:ext cx="2046224" cy="780252"/>
          </a:xfrm>
          <a:prstGeom prst="rect">
            <a:avLst/>
          </a:prstGeom>
          <a:ln w="12700">
            <a:miter lim="400000"/>
          </a:ln>
        </p:spPr>
      </p:pic>
      <p:pic>
        <p:nvPicPr>
          <p:cNvPr id="10" name="Изображение" descr="Изображение"/>
          <p:cNvPicPr>
            <a:picLocks noChangeAspect="1"/>
          </p:cNvPicPr>
          <p:nvPr/>
        </p:nvPicPr>
        <p:blipFill>
          <a:blip r:embed="rId4"/>
          <a:stretch>
            <a:fillRect/>
          </a:stretch>
        </p:blipFill>
        <p:spPr>
          <a:xfrm>
            <a:off x="404999" y="6178409"/>
            <a:ext cx="3445106" cy="472390"/>
          </a:xfrm>
          <a:prstGeom prst="rect">
            <a:avLst/>
          </a:prstGeom>
          <a:ln w="12700">
            <a:miter lim="400000"/>
          </a:ln>
        </p:spPr>
      </p:pic>
      <p:sp>
        <p:nvSpPr>
          <p:cNvPr id="11"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6"/>
          <p:cNvSpPr txBox="1">
            <a:spLocks noGrp="1"/>
          </p:cNvSpPr>
          <p:nvPr>
            <p:ph type="title"/>
          </p:nvPr>
        </p:nvSpPr>
        <p:spPr>
          <a:xfrm>
            <a:off x="163776" y="54592"/>
            <a:ext cx="6127845" cy="88943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33A1D8"/>
              </a:buClr>
              <a:buSzPts val="4800"/>
              <a:buNone/>
            </a:pPr>
            <a:r>
              <a:rPr lang="ru-RU" sz="4800" cap="none" dirty="0">
                <a:solidFill>
                  <a:srgbClr val="33A1D8"/>
                </a:solidFill>
                <a:latin typeface="Impact" pitchFamily="34" charset="0"/>
                <a:sym typeface="Arial"/>
              </a:rPr>
              <a:t>ЦЕЛЕВАЯ АУДИТОРИЯ</a:t>
            </a:r>
            <a:endParaRPr sz="4800" cap="none" dirty="0">
              <a:solidFill>
                <a:srgbClr val="33A1D8"/>
              </a:solidFill>
              <a:latin typeface="Impact" pitchFamily="34" charset="0"/>
              <a:sym typeface="Arial"/>
            </a:endParaRPr>
          </a:p>
        </p:txBody>
      </p:sp>
      <p:sp>
        <p:nvSpPr>
          <p:cNvPr id="331" name="Google Shape;331;p2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ru-RU" sz="1800" dirty="0" smtClean="0">
                <a:highlight>
                  <a:srgbClr val="FEFEFE"/>
                </a:highlight>
                <a:latin typeface="Roboto"/>
                <a:ea typeface="Roboto"/>
                <a:cs typeface="Roboto"/>
                <a:sym typeface="Roboto"/>
              </a:rPr>
              <a:t>  </a:t>
            </a:r>
            <a:endParaRPr sz="1800" dirty="0">
              <a:highlight>
                <a:srgbClr val="FEFEFE"/>
              </a:highlight>
              <a:latin typeface="Roboto"/>
              <a:ea typeface="Roboto"/>
              <a:cs typeface="Roboto"/>
              <a:sym typeface="Roboto"/>
            </a:endParaRPr>
          </a:p>
        </p:txBody>
      </p:sp>
      <p:pic>
        <p:nvPicPr>
          <p:cNvPr id="333" name="Google Shape;333;p26" descr="Изображение"/>
          <p:cNvPicPr preferRelativeResize="0"/>
          <p:nvPr/>
        </p:nvPicPr>
        <p:blipFill rotWithShape="1">
          <a:blip r:embed="rId3">
            <a:alphaModFix/>
          </a:blip>
          <a:srcRect/>
          <a:stretch/>
        </p:blipFill>
        <p:spPr>
          <a:xfrm>
            <a:off x="9809776" y="161849"/>
            <a:ext cx="2046224" cy="780252"/>
          </a:xfrm>
          <a:prstGeom prst="rect">
            <a:avLst/>
          </a:prstGeom>
          <a:noFill/>
          <a:ln>
            <a:noFill/>
          </a:ln>
        </p:spPr>
      </p:pic>
      <p:pic>
        <p:nvPicPr>
          <p:cNvPr id="334" name="Google Shape;334;p26" descr="Изображение"/>
          <p:cNvPicPr preferRelativeResize="0"/>
          <p:nvPr/>
        </p:nvPicPr>
        <p:blipFill rotWithShape="1">
          <a:blip r:embed="rId4">
            <a:alphaModFix/>
          </a:blip>
          <a:srcRect/>
          <a:stretch/>
        </p:blipFill>
        <p:spPr>
          <a:xfrm>
            <a:off x="404999" y="6178409"/>
            <a:ext cx="3445106" cy="472390"/>
          </a:xfrm>
          <a:prstGeom prst="rect">
            <a:avLst/>
          </a:prstGeom>
          <a:noFill/>
          <a:ln>
            <a:noFill/>
          </a:ln>
        </p:spPr>
      </p:pic>
      <p:sp>
        <p:nvSpPr>
          <p:cNvPr id="335" name="Google Shape;335;p26"/>
          <p:cNvSpPr txBox="1"/>
          <p:nvPr/>
        </p:nvSpPr>
        <p:spPr>
          <a:xfrm>
            <a:off x="4611393" y="6363591"/>
            <a:ext cx="34257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a:solidFill>
                <a:srgbClr val="A5A5A5"/>
              </a:solidFill>
              <a:latin typeface="Arial"/>
              <a:ea typeface="Arial"/>
              <a:cs typeface="Arial"/>
              <a:sym typeface="Arial"/>
            </a:endParaRPr>
          </a:p>
        </p:txBody>
      </p:sp>
      <p:cxnSp>
        <p:nvCxnSpPr>
          <p:cNvPr id="336" name="Google Shape;336;p26"/>
          <p:cNvCxnSpPr/>
          <p:nvPr/>
        </p:nvCxnSpPr>
        <p:spPr>
          <a:xfrm rot="10800000" flipH="1">
            <a:off x="318584" y="1040823"/>
            <a:ext cx="11520000" cy="15900"/>
          </a:xfrm>
          <a:prstGeom prst="straightConnector1">
            <a:avLst/>
          </a:prstGeom>
          <a:noFill/>
          <a:ln w="9525" cap="flat" cmpd="sng">
            <a:solidFill>
              <a:srgbClr val="00B0F0"/>
            </a:solidFill>
            <a:prstDash val="solid"/>
            <a:round/>
            <a:headEnd type="none" w="sm" len="sm"/>
            <a:tailEnd type="none" w="sm" len="sm"/>
          </a:ln>
        </p:spPr>
      </p:cxnSp>
      <p:sp>
        <p:nvSpPr>
          <p:cNvPr id="11" name="TextBox 10"/>
          <p:cNvSpPr txBox="1"/>
          <p:nvPr/>
        </p:nvSpPr>
        <p:spPr>
          <a:xfrm>
            <a:off x="1132765" y="1405717"/>
            <a:ext cx="9648967" cy="4524315"/>
          </a:xfrm>
          <a:prstGeom prst="rect">
            <a:avLst/>
          </a:prstGeom>
          <a:noFill/>
        </p:spPr>
        <p:txBody>
          <a:bodyPr wrap="square" rtlCol="0">
            <a:spAutoFit/>
          </a:bodyPr>
          <a:lstStyle/>
          <a:p>
            <a:r>
              <a:rPr lang="ru-RU" sz="1600" b="1" dirty="0" smtClean="0">
                <a:solidFill>
                  <a:schemeClr val="tx1"/>
                </a:solidFill>
              </a:rPr>
              <a:t>Основная </a:t>
            </a:r>
            <a:r>
              <a:rPr lang="ru-RU" sz="1600" b="1" dirty="0" smtClean="0">
                <a:solidFill>
                  <a:schemeClr val="tx1"/>
                </a:solidFill>
              </a:rPr>
              <a:t>группа</a:t>
            </a:r>
          </a:p>
          <a:p>
            <a:r>
              <a:rPr lang="ru-RU" sz="2400" dirty="0" smtClean="0">
                <a:solidFill>
                  <a:srgbClr val="002164"/>
                </a:solidFill>
                <a:latin typeface="Impact" pitchFamily="34" charset="0"/>
              </a:rPr>
              <a:t> </a:t>
            </a:r>
            <a:r>
              <a:rPr lang="ru-RU" sz="2400" dirty="0" smtClean="0">
                <a:solidFill>
                  <a:schemeClr val="accent1">
                    <a:lumMod val="75000"/>
                  </a:schemeClr>
                </a:solidFill>
                <a:latin typeface="Impact" pitchFamily="34" charset="0"/>
              </a:rPr>
              <a:t>РУКОВОДИТЕЛИ</a:t>
            </a:r>
          </a:p>
          <a:p>
            <a:endParaRPr lang="ru-RU" sz="1800" dirty="0" smtClean="0"/>
          </a:p>
          <a:p>
            <a:pPr>
              <a:buFont typeface="Wingdings" pitchFamily="2" charset="2"/>
              <a:buChar char="q"/>
            </a:pPr>
            <a:r>
              <a:rPr lang="ru-RU" sz="1800" dirty="0" smtClean="0"/>
              <a:t> 34000 жителей </a:t>
            </a:r>
            <a:r>
              <a:rPr lang="ru-RU" sz="1800" dirty="0" smtClean="0"/>
              <a:t>Санкт-Петербурга; </a:t>
            </a:r>
            <a:endParaRPr lang="ru-RU" sz="1800" dirty="0" smtClean="0"/>
          </a:p>
          <a:p>
            <a:pPr>
              <a:buFont typeface="Wingdings" pitchFamily="2" charset="2"/>
              <a:buChar char="q"/>
            </a:pPr>
            <a:r>
              <a:rPr lang="ru-RU" sz="1800" dirty="0" smtClean="0"/>
              <a:t>Председатели </a:t>
            </a:r>
            <a:r>
              <a:rPr lang="ru-RU" sz="1800" dirty="0" smtClean="0"/>
              <a:t>ТСЖ, ДНП, ТСН, СНТ, ТОС</a:t>
            </a:r>
            <a:r>
              <a:rPr lang="ru-RU" sz="1800" dirty="0" smtClean="0"/>
              <a:t>;</a:t>
            </a:r>
            <a:endParaRPr lang="ru-RU" sz="1800" dirty="0" smtClean="0"/>
          </a:p>
          <a:p>
            <a:pPr>
              <a:buFont typeface="Wingdings" pitchFamily="2" charset="2"/>
              <a:buChar char="q"/>
            </a:pPr>
            <a:r>
              <a:rPr lang="ru-RU" sz="1800" dirty="0" smtClean="0"/>
              <a:t> Руководители общественных некоммерческих организаций, потребительских кооперативов, сельхозкооперативов и другим видам кооперативов;</a:t>
            </a:r>
          </a:p>
          <a:p>
            <a:pPr>
              <a:buFont typeface="Wingdings" pitchFamily="2" charset="2"/>
              <a:buChar char="q"/>
            </a:pPr>
            <a:r>
              <a:rPr lang="ru-RU" sz="1800" dirty="0" smtClean="0"/>
              <a:t> Государственные гражданские и муниципальные служащие</a:t>
            </a:r>
          </a:p>
          <a:p>
            <a:pPr>
              <a:buFont typeface="Wingdings" pitchFamily="2" charset="2"/>
              <a:buChar char="q"/>
            </a:pPr>
            <a:r>
              <a:rPr lang="ru-RU" sz="1800" dirty="0" smtClean="0"/>
              <a:t> Руководители и работники образовательных организаций, учреждений молодёжной политики;</a:t>
            </a:r>
          </a:p>
          <a:p>
            <a:pPr>
              <a:buFont typeface="Wingdings" pitchFamily="2" charset="2"/>
              <a:buChar char="q"/>
            </a:pPr>
            <a:r>
              <a:rPr lang="ru-RU" sz="1800" dirty="0" smtClean="0"/>
              <a:t> Депутаты муниципального и регионального уровня;</a:t>
            </a:r>
          </a:p>
          <a:p>
            <a:pPr>
              <a:buFont typeface="Wingdings" pitchFamily="2" charset="2"/>
              <a:buChar char="q"/>
            </a:pPr>
            <a:r>
              <a:rPr lang="ru-RU" sz="1800" dirty="0" smtClean="0"/>
              <a:t> Сотрудники муниципалитетов, отвечающих за связи с общественностью, взаимодействие с жителями и органами МСУ и ТОС;</a:t>
            </a:r>
          </a:p>
          <a:p>
            <a:pPr>
              <a:buFont typeface="Wingdings" pitchFamily="2" charset="2"/>
              <a:buChar char="q"/>
            </a:pPr>
            <a:r>
              <a:rPr lang="ru-RU" sz="1800" dirty="0" smtClean="0"/>
              <a:t> А также другие НКО, действующие в сфере благоустройства, экологии, жилья и другими сферами, где важны социальные технологии и добрососедство.</a:t>
            </a:r>
          </a:p>
          <a:p>
            <a:endParaRPr lang="ru-RU" dirty="0"/>
          </a:p>
        </p:txBody>
      </p:sp>
    </p:spTree>
    <p:extLst>
      <p:ext uri="{BB962C8B-B14F-4D97-AF65-F5344CB8AC3E}">
        <p14:creationId xmlns:p14="http://schemas.microsoft.com/office/powerpoint/2010/main" xmlns="" val="11533144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7"/>
          <p:cNvSpPr txBox="1">
            <a:spLocks noGrp="1"/>
          </p:cNvSpPr>
          <p:nvPr>
            <p:ph type="title"/>
          </p:nvPr>
        </p:nvSpPr>
        <p:spPr>
          <a:xfrm>
            <a:off x="330200" y="190423"/>
            <a:ext cx="10151415" cy="726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33A1D8"/>
              </a:buClr>
              <a:buSzPts val="4800"/>
              <a:buNone/>
            </a:pPr>
            <a:r>
              <a:rPr lang="ru-RU" sz="4800" cap="none" dirty="0">
                <a:solidFill>
                  <a:srgbClr val="33A1D8"/>
                </a:solidFill>
                <a:latin typeface="Impact" pitchFamily="34" charset="0"/>
                <a:sym typeface="Arial"/>
              </a:rPr>
              <a:t>СТЕЙКХОЛДЕРЫ</a:t>
            </a:r>
            <a:endParaRPr sz="4800" cap="none" dirty="0">
              <a:solidFill>
                <a:srgbClr val="33A1D8"/>
              </a:solidFill>
              <a:latin typeface="Impact" pitchFamily="34" charset="0"/>
              <a:sym typeface="Arial"/>
            </a:endParaRPr>
          </a:p>
        </p:txBody>
      </p:sp>
      <p:sp>
        <p:nvSpPr>
          <p:cNvPr id="353" name="Google Shape;353;p27"/>
          <p:cNvSpPr txBox="1">
            <a:spLocks noGrp="1"/>
          </p:cNvSpPr>
          <p:nvPr>
            <p:ph type="body" idx="1"/>
          </p:nvPr>
        </p:nvSpPr>
        <p:spPr>
          <a:xfrm>
            <a:off x="272286" y="1182939"/>
            <a:ext cx="11635828" cy="4917966"/>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5000"/>
              </a:lnSpc>
              <a:spcBef>
                <a:spcPts val="0"/>
              </a:spcBef>
              <a:spcAft>
                <a:spcPts val="0"/>
              </a:spcAft>
              <a:buClr>
                <a:srgbClr val="000000"/>
              </a:buClr>
              <a:buSzPts val="2200"/>
              <a:buNone/>
            </a:pPr>
            <a:r>
              <a:rPr lang="ru-RU" sz="3000" dirty="0" smtClean="0">
                <a:solidFill>
                  <a:schemeClr val="accent1">
                    <a:lumMod val="75000"/>
                  </a:schemeClr>
                </a:solidFill>
                <a:latin typeface="Impact" pitchFamily="34" charset="0"/>
              </a:rPr>
              <a:t>ДЕЙСТВУЮЩИЕ</a:t>
            </a:r>
            <a:r>
              <a:rPr lang="ru-RU" sz="3000" dirty="0" smtClean="0">
                <a:solidFill>
                  <a:srgbClr val="002164"/>
                </a:solidFill>
                <a:latin typeface="Impact" pitchFamily="34" charset="0"/>
              </a:rPr>
              <a:t>:</a:t>
            </a:r>
          </a:p>
          <a:p>
            <a:pPr marL="457200" lvl="0" indent="0" algn="l" rtl="0">
              <a:lnSpc>
                <a:spcPct val="115000"/>
              </a:lnSpc>
              <a:spcBef>
                <a:spcPts val="0"/>
              </a:spcBef>
              <a:spcAft>
                <a:spcPts val="0"/>
              </a:spcAft>
              <a:buClr>
                <a:srgbClr val="000000"/>
              </a:buClr>
              <a:buSzPts val="2200"/>
              <a:buNone/>
            </a:pPr>
            <a:r>
              <a:rPr lang="ru-RU" sz="2000" dirty="0" smtClean="0">
                <a:solidFill>
                  <a:schemeClr val="tx1"/>
                </a:solidFill>
              </a:rPr>
              <a:t>Технопарк </a:t>
            </a:r>
            <a:r>
              <a:rPr lang="ru-RU" sz="2000" dirty="0">
                <a:solidFill>
                  <a:schemeClr val="tx1"/>
                </a:solidFill>
              </a:rPr>
              <a:t>в Москве</a:t>
            </a:r>
            <a:endParaRPr sz="2000" dirty="0">
              <a:solidFill>
                <a:schemeClr val="tx1"/>
              </a:solidFill>
            </a:endParaRPr>
          </a:p>
          <a:p>
            <a:pPr marL="457200" lvl="0" indent="0" algn="l" rtl="0">
              <a:lnSpc>
                <a:spcPct val="115000"/>
              </a:lnSpc>
              <a:spcBef>
                <a:spcPts val="0"/>
              </a:spcBef>
              <a:spcAft>
                <a:spcPts val="0"/>
              </a:spcAft>
              <a:buClr>
                <a:srgbClr val="000000"/>
              </a:buClr>
              <a:buSzPts val="2200"/>
              <a:buNone/>
            </a:pPr>
            <a:r>
              <a:rPr lang="ru-RU" sz="2000" dirty="0" smtClean="0">
                <a:solidFill>
                  <a:schemeClr val="tx1"/>
                </a:solidFill>
              </a:rPr>
              <a:t>ОА «Россельхозбанк»</a:t>
            </a:r>
            <a:endParaRPr sz="2000" dirty="0">
              <a:solidFill>
                <a:schemeClr val="tx1"/>
              </a:solidFill>
            </a:endParaRPr>
          </a:p>
          <a:p>
            <a:pPr marL="457200" lvl="0" indent="0" algn="l" rtl="0">
              <a:lnSpc>
                <a:spcPct val="115000"/>
              </a:lnSpc>
              <a:spcBef>
                <a:spcPts val="0"/>
              </a:spcBef>
              <a:spcAft>
                <a:spcPts val="0"/>
              </a:spcAft>
              <a:buClr>
                <a:srgbClr val="000000"/>
              </a:buClr>
              <a:buSzPts val="2200"/>
              <a:buNone/>
            </a:pPr>
            <a:r>
              <a:rPr lang="ru-RU" sz="2000" dirty="0" smtClean="0">
                <a:solidFill>
                  <a:schemeClr val="tx1"/>
                </a:solidFill>
              </a:rPr>
              <a:t>ООО «Союз </a:t>
            </a:r>
            <a:r>
              <a:rPr lang="ru-RU" sz="2000" dirty="0">
                <a:solidFill>
                  <a:schemeClr val="tx1"/>
                </a:solidFill>
              </a:rPr>
              <a:t>садоводов </a:t>
            </a:r>
            <a:r>
              <a:rPr lang="ru-RU" sz="2000" dirty="0" smtClean="0">
                <a:solidFill>
                  <a:schemeClr val="tx1"/>
                </a:solidFill>
              </a:rPr>
              <a:t>России», ООО «Союз пенсионеров России»</a:t>
            </a:r>
          </a:p>
          <a:p>
            <a:pPr marL="457200" lvl="0" indent="0" algn="l" rtl="0">
              <a:lnSpc>
                <a:spcPct val="115000"/>
              </a:lnSpc>
              <a:spcBef>
                <a:spcPts val="0"/>
              </a:spcBef>
              <a:spcAft>
                <a:spcPts val="0"/>
              </a:spcAft>
              <a:buClr>
                <a:srgbClr val="000000"/>
              </a:buClr>
              <a:buSzPts val="2200"/>
              <a:buNone/>
            </a:pPr>
            <a:r>
              <a:rPr lang="ru-RU" sz="2000" dirty="0" smtClean="0">
                <a:solidFill>
                  <a:schemeClr val="tx1"/>
                </a:solidFill>
              </a:rPr>
              <a:t>(петербургское и ленинградское отделения)</a:t>
            </a:r>
            <a:endParaRPr sz="2000" dirty="0">
              <a:solidFill>
                <a:schemeClr val="tx1"/>
              </a:solidFill>
            </a:endParaRPr>
          </a:p>
          <a:p>
            <a:pPr marL="457200" lvl="0" indent="0" algn="l" rtl="0">
              <a:lnSpc>
                <a:spcPct val="115000"/>
              </a:lnSpc>
              <a:spcBef>
                <a:spcPts val="0"/>
              </a:spcBef>
              <a:spcAft>
                <a:spcPts val="0"/>
              </a:spcAft>
              <a:buClr>
                <a:srgbClr val="000000"/>
              </a:buClr>
              <a:buSzPts val="2200"/>
              <a:buNone/>
            </a:pPr>
            <a:r>
              <a:rPr lang="ru-RU" sz="2000" dirty="0">
                <a:solidFill>
                  <a:schemeClr val="tx1"/>
                </a:solidFill>
              </a:rPr>
              <a:t>Общественное движение “Федеральный сельсовет”</a:t>
            </a:r>
            <a:endParaRPr sz="2000" dirty="0">
              <a:solidFill>
                <a:schemeClr val="tx1"/>
              </a:solidFill>
            </a:endParaRPr>
          </a:p>
          <a:p>
            <a:pPr marL="457200" lvl="0" indent="0" algn="l" rtl="0">
              <a:lnSpc>
                <a:spcPct val="115000"/>
              </a:lnSpc>
              <a:spcBef>
                <a:spcPts val="0"/>
              </a:spcBef>
              <a:spcAft>
                <a:spcPts val="0"/>
              </a:spcAft>
              <a:buClr>
                <a:srgbClr val="000000"/>
              </a:buClr>
              <a:buSzPts val="2200"/>
              <a:buNone/>
            </a:pPr>
            <a:r>
              <a:rPr lang="ru-RU" sz="2000" dirty="0">
                <a:solidFill>
                  <a:schemeClr val="tx1"/>
                </a:solidFill>
              </a:rPr>
              <a:t>Операторы фискальных </a:t>
            </a:r>
            <a:r>
              <a:rPr lang="ru-RU" sz="2000" dirty="0" smtClean="0">
                <a:solidFill>
                  <a:schemeClr val="tx1"/>
                </a:solidFill>
              </a:rPr>
              <a:t>данных 1 ОФД</a:t>
            </a:r>
            <a:endParaRPr sz="2000" dirty="0">
              <a:solidFill>
                <a:schemeClr val="tx1"/>
              </a:solidFill>
            </a:endParaRPr>
          </a:p>
          <a:p>
            <a:pPr marL="457200" lvl="0" indent="0" algn="l" rtl="0">
              <a:lnSpc>
                <a:spcPct val="115000"/>
              </a:lnSpc>
              <a:spcBef>
                <a:spcPts val="0"/>
              </a:spcBef>
              <a:spcAft>
                <a:spcPts val="0"/>
              </a:spcAft>
              <a:buClr>
                <a:srgbClr val="000000"/>
              </a:buClr>
              <a:buSzPts val="2200"/>
              <a:buNone/>
            </a:pPr>
            <a:r>
              <a:rPr lang="ru-RU" sz="2000" dirty="0">
                <a:solidFill>
                  <a:schemeClr val="tx1"/>
                </a:solidFill>
              </a:rPr>
              <a:t>Представители местных </a:t>
            </a:r>
            <a:r>
              <a:rPr lang="ru-RU" sz="2000" dirty="0" smtClean="0">
                <a:solidFill>
                  <a:schemeClr val="tx1"/>
                </a:solidFill>
              </a:rPr>
              <a:t>органов власти, главы администраций МО Ленобласти, профильные специалисты</a:t>
            </a:r>
            <a:br>
              <a:rPr lang="ru-RU" sz="2000" dirty="0" smtClean="0">
                <a:solidFill>
                  <a:schemeClr val="tx1"/>
                </a:solidFill>
              </a:rPr>
            </a:br>
            <a:r>
              <a:rPr lang="ru-RU" sz="2000" dirty="0" smtClean="0">
                <a:solidFill>
                  <a:schemeClr val="tx1"/>
                </a:solidFill>
              </a:rPr>
              <a:t>Центр развития некоммерческих организаций</a:t>
            </a:r>
          </a:p>
          <a:p>
            <a:pPr marL="457200" lvl="0" indent="0" algn="l" rtl="0">
              <a:lnSpc>
                <a:spcPct val="115000"/>
              </a:lnSpc>
              <a:spcBef>
                <a:spcPts val="0"/>
              </a:spcBef>
              <a:spcAft>
                <a:spcPts val="0"/>
              </a:spcAft>
              <a:buClr>
                <a:srgbClr val="000000"/>
              </a:buClr>
              <a:buSzPts val="2200"/>
              <a:buNone/>
            </a:pPr>
            <a:endParaRPr sz="2000" dirty="0">
              <a:solidFill>
                <a:schemeClr val="tx1"/>
              </a:solidFill>
            </a:endParaRPr>
          </a:p>
          <a:p>
            <a:pPr marL="0" lvl="0" indent="0" algn="l" rtl="0">
              <a:lnSpc>
                <a:spcPct val="115000"/>
              </a:lnSpc>
              <a:spcBef>
                <a:spcPts val="0"/>
              </a:spcBef>
              <a:spcAft>
                <a:spcPts val="0"/>
              </a:spcAft>
              <a:buClr>
                <a:schemeClr val="dk1"/>
              </a:buClr>
              <a:buSzPts val="2200"/>
              <a:buFont typeface="Arial"/>
              <a:buNone/>
            </a:pPr>
            <a:r>
              <a:rPr lang="ru-RU" sz="3000" dirty="0" smtClean="0">
                <a:solidFill>
                  <a:schemeClr val="accent1">
                    <a:lumMod val="75000"/>
                  </a:schemeClr>
                </a:solidFill>
                <a:latin typeface="Impact" pitchFamily="34" charset="0"/>
              </a:rPr>
              <a:t>ПОТЕНЦИАЛЬНЫЕ</a:t>
            </a:r>
            <a:r>
              <a:rPr lang="ru-RU" sz="3000" dirty="0" smtClean="0">
                <a:solidFill>
                  <a:srgbClr val="002164"/>
                </a:solidFill>
                <a:latin typeface="Impact" pitchFamily="34" charset="0"/>
              </a:rPr>
              <a:t>:</a:t>
            </a:r>
          </a:p>
          <a:p>
            <a:pPr indent="0">
              <a:lnSpc>
                <a:spcPct val="115000"/>
              </a:lnSpc>
              <a:spcBef>
                <a:spcPts val="0"/>
              </a:spcBef>
              <a:buSzPts val="2200"/>
              <a:buNone/>
            </a:pPr>
            <a:r>
              <a:rPr lang="ru-RU" sz="2000" dirty="0" smtClean="0">
                <a:solidFill>
                  <a:schemeClr val="tx1"/>
                </a:solidFill>
              </a:rPr>
              <a:t>Министерство </a:t>
            </a:r>
            <a:r>
              <a:rPr lang="ru-RU" sz="2000" dirty="0">
                <a:solidFill>
                  <a:schemeClr val="tx1"/>
                </a:solidFill>
              </a:rPr>
              <a:t>сельского </a:t>
            </a:r>
            <a:r>
              <a:rPr lang="ru-RU" sz="2000" dirty="0" smtClean="0">
                <a:solidFill>
                  <a:schemeClr val="tx1"/>
                </a:solidFill>
              </a:rPr>
              <a:t>хозяйства. Проект Информатизации сельского хозяйства.</a:t>
            </a:r>
          </a:p>
          <a:p>
            <a:pPr indent="0">
              <a:lnSpc>
                <a:spcPct val="115000"/>
              </a:lnSpc>
              <a:spcBef>
                <a:spcPts val="0"/>
              </a:spcBef>
              <a:buSzPts val="2200"/>
              <a:buNone/>
            </a:pPr>
            <a:r>
              <a:rPr lang="ru-RU" sz="2000" dirty="0" smtClean="0">
                <a:solidFill>
                  <a:schemeClr val="tx1"/>
                </a:solidFill>
              </a:rPr>
              <a:t>Совет Федерации. Комитет по бюджету.</a:t>
            </a:r>
          </a:p>
          <a:p>
            <a:pPr indent="0">
              <a:lnSpc>
                <a:spcPct val="115000"/>
              </a:lnSpc>
              <a:spcBef>
                <a:spcPts val="0"/>
              </a:spcBef>
              <a:buSzPts val="2200"/>
              <a:buNone/>
            </a:pPr>
            <a:r>
              <a:rPr lang="ru-RU" sz="2000" dirty="0" smtClean="0">
                <a:solidFill>
                  <a:schemeClr val="tx1"/>
                </a:solidFill>
              </a:rPr>
              <a:t>Корпорация СМП. Программа поддержки сельхозкооперативов.</a:t>
            </a:r>
            <a:endParaRPr sz="2000" dirty="0">
              <a:solidFill>
                <a:schemeClr val="tx1"/>
              </a:solidFill>
            </a:endParaRPr>
          </a:p>
          <a:p>
            <a:pPr marL="457200" lvl="0" indent="0" algn="l" rtl="0">
              <a:lnSpc>
                <a:spcPct val="115000"/>
              </a:lnSpc>
              <a:spcBef>
                <a:spcPts val="0"/>
              </a:spcBef>
              <a:spcAft>
                <a:spcPts val="0"/>
              </a:spcAft>
              <a:buClr>
                <a:schemeClr val="dk1"/>
              </a:buClr>
              <a:buSzPts val="2200"/>
              <a:buFont typeface="Arial"/>
              <a:buNone/>
            </a:pPr>
            <a:r>
              <a:rPr lang="ru-RU" sz="2000" dirty="0">
                <a:solidFill>
                  <a:schemeClr val="tx1"/>
                </a:solidFill>
              </a:rPr>
              <a:t>Центросоюз РФ (проект “Кооператив онлайн”, приложения для кооперации)</a:t>
            </a:r>
            <a:endParaRPr sz="2000" dirty="0">
              <a:solidFill>
                <a:schemeClr val="tx1"/>
              </a:solidFill>
            </a:endParaRPr>
          </a:p>
          <a:p>
            <a:pPr lvl="0" indent="0">
              <a:lnSpc>
                <a:spcPct val="115000"/>
              </a:lnSpc>
              <a:spcBef>
                <a:spcPts val="0"/>
              </a:spcBef>
              <a:buSzPts val="2200"/>
              <a:buNone/>
            </a:pPr>
            <a:r>
              <a:rPr lang="ru-RU" sz="2000" dirty="0">
                <a:solidFill>
                  <a:schemeClr val="tx1"/>
                </a:solidFill>
              </a:rPr>
              <a:t>Международный кооперативный </a:t>
            </a:r>
            <a:r>
              <a:rPr lang="ru-RU" sz="2000" dirty="0" smtClean="0">
                <a:solidFill>
                  <a:schemeClr val="tx1"/>
                </a:solidFill>
              </a:rPr>
              <a:t>альянс (приложение для кооперации)</a:t>
            </a:r>
            <a:br>
              <a:rPr lang="ru-RU" sz="2000" dirty="0" smtClean="0">
                <a:solidFill>
                  <a:schemeClr val="tx1"/>
                </a:solidFill>
              </a:rPr>
            </a:br>
            <a:r>
              <a:rPr lang="ru-RU" sz="2000" dirty="0" smtClean="0">
                <a:solidFill>
                  <a:schemeClr val="tx1"/>
                </a:solidFill>
              </a:rPr>
              <a:t>Сообщества кооператоров, Центросоюз и другие</a:t>
            </a:r>
            <a:br>
              <a:rPr lang="ru-RU" sz="2000" dirty="0" smtClean="0">
                <a:solidFill>
                  <a:schemeClr val="tx1"/>
                </a:solidFill>
              </a:rPr>
            </a:br>
            <a:r>
              <a:rPr lang="ru-RU" sz="2000" dirty="0" smtClean="0">
                <a:solidFill>
                  <a:schemeClr val="tx1"/>
                </a:solidFill>
              </a:rPr>
              <a:t>ЦРПП Центр Развития и Поддержки Предпринимательства по СПб и ЛО</a:t>
            </a:r>
            <a:endParaRPr sz="2000" dirty="0">
              <a:solidFill>
                <a:srgbClr val="434343"/>
              </a:solidFil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pic>
        <p:nvPicPr>
          <p:cNvPr id="355" name="Google Shape;355;p27" descr="Изображение"/>
          <p:cNvPicPr preferRelativeResize="0"/>
          <p:nvPr/>
        </p:nvPicPr>
        <p:blipFill rotWithShape="1">
          <a:blip r:embed="rId3">
            <a:alphaModFix/>
          </a:blip>
          <a:srcRect/>
          <a:stretch/>
        </p:blipFill>
        <p:spPr>
          <a:xfrm>
            <a:off x="9809776" y="175784"/>
            <a:ext cx="2046224" cy="780252"/>
          </a:xfrm>
          <a:prstGeom prst="rect">
            <a:avLst/>
          </a:prstGeom>
          <a:noFill/>
          <a:ln>
            <a:noFill/>
          </a:ln>
        </p:spPr>
      </p:pic>
      <p:pic>
        <p:nvPicPr>
          <p:cNvPr id="356" name="Google Shape;356;p27" descr="Изображение"/>
          <p:cNvPicPr preferRelativeResize="0"/>
          <p:nvPr/>
        </p:nvPicPr>
        <p:blipFill rotWithShape="1">
          <a:blip r:embed="rId4">
            <a:alphaModFix/>
          </a:blip>
          <a:srcRect/>
          <a:stretch/>
        </p:blipFill>
        <p:spPr>
          <a:xfrm>
            <a:off x="404999" y="6178409"/>
            <a:ext cx="3445106" cy="472390"/>
          </a:xfrm>
          <a:prstGeom prst="rect">
            <a:avLst/>
          </a:prstGeom>
          <a:noFill/>
          <a:ln>
            <a:noFill/>
          </a:ln>
        </p:spPr>
      </p:pic>
      <p:sp>
        <p:nvSpPr>
          <p:cNvPr id="357" name="Google Shape;357;p27"/>
          <p:cNvSpPr txBox="1"/>
          <p:nvPr/>
        </p:nvSpPr>
        <p:spPr>
          <a:xfrm>
            <a:off x="4611393" y="6363591"/>
            <a:ext cx="34257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a:solidFill>
                <a:srgbClr val="A5A5A5"/>
              </a:solidFill>
              <a:latin typeface="Arial"/>
              <a:ea typeface="Arial"/>
              <a:cs typeface="Arial"/>
              <a:sym typeface="Arial"/>
            </a:endParaRPr>
          </a:p>
        </p:txBody>
      </p:sp>
      <p:cxnSp>
        <p:nvCxnSpPr>
          <p:cNvPr id="358" name="Google Shape;358;p27"/>
          <p:cNvCxnSpPr/>
          <p:nvPr/>
        </p:nvCxnSpPr>
        <p:spPr>
          <a:xfrm rot="10800000" flipH="1">
            <a:off x="388114" y="1017639"/>
            <a:ext cx="11520000" cy="15900"/>
          </a:xfrm>
          <a:prstGeom prst="straightConnector1">
            <a:avLst/>
          </a:prstGeom>
          <a:noFill/>
          <a:ln w="9525" cap="flat" cmpd="sng">
            <a:solidFill>
              <a:srgbClr val="00B0F0"/>
            </a:solidFill>
            <a:prstDash val="solid"/>
            <a:round/>
            <a:headEnd type="none" w="sm" len="sm"/>
            <a:tailEnd type="none" w="sm" len="sm"/>
          </a:ln>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4579"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Стейкхолдеры</a:t>
            </a:r>
            <a:endParaRPr sz="4800" cap="all" dirty="0">
              <a:solidFill>
                <a:srgbClr val="33A1D8"/>
              </a:solidFill>
              <a:latin typeface="Impact" pitchFamily="34" charset="0"/>
              <a:ea typeface="Gilroy Light"/>
              <a:cs typeface="Gilroy Light"/>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На кого </a:t>
            </a:r>
            <a:r>
              <a:rPr lang="ru-RU" sz="1800" dirty="0" smtClean="0">
                <a:latin typeface="Gilroy Light"/>
                <a:ea typeface="Gilroy Light"/>
                <a:cs typeface="Gilroy Light"/>
                <a:sym typeface="Gilroy Light"/>
              </a:rPr>
              <a:t>ещё </a:t>
            </a:r>
            <a:r>
              <a:rPr lang="ru-RU" sz="1800" dirty="0">
                <a:latin typeface="Gilroy Light"/>
                <a:ea typeface="Gilroy Light"/>
                <a:cs typeface="Gilroy Light"/>
                <a:sym typeface="Gilroy Light"/>
              </a:rPr>
              <a:t>повлияет проект? Кто в </a:t>
            </a:r>
            <a:r>
              <a:rPr lang="ru-RU" sz="1800" dirty="0" smtClean="0">
                <a:latin typeface="Gilroy Light"/>
                <a:ea typeface="Gilroy Light"/>
                <a:cs typeface="Gilroy Light"/>
                <a:sym typeface="Gilroy Light"/>
              </a:rPr>
              <a:t>нём </a:t>
            </a:r>
            <a:r>
              <a:rPr lang="ru-RU" sz="1800" dirty="0">
                <a:latin typeface="Gilroy Light"/>
                <a:ea typeface="Gilroy Light"/>
                <a:cs typeface="Gilroy Light"/>
                <a:sym typeface="Gilroy Light"/>
              </a:rPr>
              <a:t>заинтересован или может оказать поддержку?</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sp>
        <p:nvSpPr>
          <p:cNvPr id="10" name="Google Shape;300;p21"/>
          <p:cNvSpPr txBox="1"/>
          <p:nvPr/>
        </p:nvSpPr>
        <p:spPr>
          <a:xfrm>
            <a:off x="4046128" y="6380217"/>
            <a:ext cx="3425702"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dirty="0">
                <a:solidFill>
                  <a:schemeClr val="bg1">
                    <a:lumMod val="65000"/>
                  </a:schemeClr>
                </a:solidFill>
              </a:rPr>
              <a:t>#</a:t>
            </a:r>
            <a:r>
              <a:rPr sz="1600" dirty="0" err="1">
                <a:solidFill>
                  <a:schemeClr val="bg1">
                    <a:lumMod val="65000"/>
                  </a:schemeClr>
                </a:solidFill>
              </a:rPr>
              <a:t>страну_меняют_люди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24581" name="Picture 5" descr="https://modern-bakery-moscow.ru.messefrankfurt.com/content/dam/messefrankfurt-russia/modern-bakery-moscow/logopartners/%D0%9B%D0%BE%D0%B3%D0%BE%D1%82%D0%B8%D0%BF%20%D0%9C%D0%B8%D0%BD%D1%81%D0%B5%D0%BB%D1%8C%D1%85%D0%BE%D0%B7%D0%B0%20%D0%A0%D0%A4.jpg.transform/2560w/image.jpg"/>
          <p:cNvPicPr>
            <a:picLocks noChangeAspect="1" noChangeArrowheads="1"/>
          </p:cNvPicPr>
          <p:nvPr/>
        </p:nvPicPr>
        <p:blipFill>
          <a:blip r:embed="rId7"/>
          <a:srcRect/>
          <a:stretch>
            <a:fillRect/>
          </a:stretch>
        </p:blipFill>
        <p:spPr bwMode="auto">
          <a:xfrm>
            <a:off x="9046820" y="1654236"/>
            <a:ext cx="1379223" cy="1471350"/>
          </a:xfrm>
          <a:prstGeom prst="rect">
            <a:avLst/>
          </a:prstGeom>
          <a:noFill/>
        </p:spPr>
      </p:pic>
      <p:pic>
        <p:nvPicPr>
          <p:cNvPr id="24588" name="Picture 12"/>
          <p:cNvPicPr>
            <a:picLocks noChangeAspect="1" noChangeArrowheads="1"/>
          </p:cNvPicPr>
          <p:nvPr/>
        </p:nvPicPr>
        <p:blipFill>
          <a:blip r:embed="rId8"/>
          <a:srcRect/>
          <a:stretch>
            <a:fillRect/>
          </a:stretch>
        </p:blipFill>
        <p:spPr bwMode="auto">
          <a:xfrm>
            <a:off x="5542670" y="3412056"/>
            <a:ext cx="4410954" cy="1435991"/>
          </a:xfrm>
          <a:prstGeom prst="rect">
            <a:avLst/>
          </a:prstGeom>
          <a:noFill/>
          <a:ln w="9525">
            <a:noFill/>
            <a:miter lim="800000"/>
            <a:headEnd/>
            <a:tailEnd/>
          </a:ln>
        </p:spPr>
      </p:pic>
      <p:pic>
        <p:nvPicPr>
          <p:cNvPr id="24590" name="Picture 14" descr="https://www.s-vfu.ru/upload/iblock/fcb/fcbd67a04083606c0fe5224c7bb88704.png"/>
          <p:cNvPicPr>
            <a:picLocks noChangeAspect="1" noChangeArrowheads="1"/>
          </p:cNvPicPr>
          <p:nvPr/>
        </p:nvPicPr>
        <p:blipFill>
          <a:blip r:embed="rId9"/>
          <a:srcRect/>
          <a:stretch>
            <a:fillRect/>
          </a:stretch>
        </p:blipFill>
        <p:spPr bwMode="auto">
          <a:xfrm>
            <a:off x="5991572" y="1775054"/>
            <a:ext cx="2851669" cy="1437333"/>
          </a:xfrm>
          <a:prstGeom prst="rect">
            <a:avLst/>
          </a:prstGeom>
          <a:noFill/>
        </p:spPr>
      </p:pic>
      <p:pic>
        <p:nvPicPr>
          <p:cNvPr id="24595" name="Picture 19"/>
          <p:cNvPicPr>
            <a:picLocks noChangeAspect="1" noChangeArrowheads="1"/>
          </p:cNvPicPr>
          <p:nvPr/>
        </p:nvPicPr>
        <p:blipFill>
          <a:blip r:embed="rId10"/>
          <a:srcRect/>
          <a:stretch>
            <a:fillRect/>
          </a:stretch>
        </p:blipFill>
        <p:spPr bwMode="auto">
          <a:xfrm>
            <a:off x="8079972" y="5153891"/>
            <a:ext cx="3782688" cy="868248"/>
          </a:xfrm>
          <a:prstGeom prst="rect">
            <a:avLst/>
          </a:prstGeom>
          <a:noFill/>
          <a:ln w="9525">
            <a:noFill/>
            <a:miter lim="800000"/>
            <a:headEnd/>
            <a:tailEnd/>
          </a:ln>
        </p:spPr>
      </p:pic>
      <p:pic>
        <p:nvPicPr>
          <p:cNvPr id="24596" name="Picture 20"/>
          <p:cNvPicPr>
            <a:picLocks noChangeAspect="1" noChangeArrowheads="1"/>
          </p:cNvPicPr>
          <p:nvPr/>
        </p:nvPicPr>
        <p:blipFill>
          <a:blip r:embed="rId11"/>
          <a:srcRect/>
          <a:stretch>
            <a:fillRect/>
          </a:stretch>
        </p:blipFill>
        <p:spPr bwMode="auto">
          <a:xfrm>
            <a:off x="5994637" y="5151380"/>
            <a:ext cx="1764340" cy="841454"/>
          </a:xfrm>
          <a:prstGeom prst="rect">
            <a:avLst/>
          </a:prstGeom>
          <a:noFill/>
          <a:ln w="9525">
            <a:noFill/>
            <a:miter lim="800000"/>
            <a:headEnd/>
            <a:tailEnd/>
          </a:ln>
        </p:spPr>
      </p:pic>
      <p:pic>
        <p:nvPicPr>
          <p:cNvPr id="24598" name="Picture 22" descr="https://apkmedia.ru/wp-content/uploads/2021/01/%D0%90%D0%BA%D0%BA%D0%BE%D1%80.jpg"/>
          <p:cNvPicPr>
            <a:picLocks noChangeAspect="1" noChangeArrowheads="1"/>
          </p:cNvPicPr>
          <p:nvPr/>
        </p:nvPicPr>
        <p:blipFill>
          <a:blip r:embed="rId12"/>
          <a:srcRect/>
          <a:stretch>
            <a:fillRect/>
          </a:stretch>
        </p:blipFill>
        <p:spPr bwMode="auto">
          <a:xfrm>
            <a:off x="10117383" y="3530991"/>
            <a:ext cx="1762448" cy="1197033"/>
          </a:xfrm>
          <a:prstGeom prst="rect">
            <a:avLst/>
          </a:prstGeom>
          <a:noFill/>
        </p:spPr>
      </p:pic>
      <p:pic>
        <p:nvPicPr>
          <p:cNvPr id="3" name="Picture 5" descr="https://xn----7sbbgrnaabetoq4cya5d0ewd.xn--p1ai/wp-content/uploads/2021/03/oatos.png"/>
          <p:cNvPicPr>
            <a:picLocks noChangeAspect="1" noChangeArrowheads="1"/>
          </p:cNvPicPr>
          <p:nvPr/>
        </p:nvPicPr>
        <p:blipFill>
          <a:blip r:embed="rId13"/>
          <a:srcRect/>
          <a:stretch>
            <a:fillRect/>
          </a:stretch>
        </p:blipFill>
        <p:spPr bwMode="auto">
          <a:xfrm>
            <a:off x="10650083" y="1717088"/>
            <a:ext cx="1208991" cy="1208991"/>
          </a:xfrm>
          <a:prstGeom prst="rect">
            <a:avLst/>
          </a:prstGeom>
          <a:noFill/>
        </p:spPr>
      </p:pic>
      <p:sp>
        <p:nvSpPr>
          <p:cNvPr id="18" name="TextBox 17"/>
          <p:cNvSpPr txBox="1"/>
          <p:nvPr/>
        </p:nvSpPr>
        <p:spPr>
          <a:xfrm>
            <a:off x="337624" y="1463037"/>
            <a:ext cx="5528603" cy="4924425"/>
          </a:xfrm>
          <a:prstGeom prst="rect">
            <a:avLst/>
          </a:prstGeom>
          <a:noFill/>
        </p:spPr>
        <p:txBody>
          <a:bodyPr wrap="square" rtlCol="0">
            <a:spAutoFit/>
          </a:bodyPr>
          <a:lstStyle/>
          <a:p>
            <a:pPr marL="342900" indent="-342900">
              <a:buFont typeface="+mj-lt"/>
              <a:buAutoNum type="arabicPeriod"/>
            </a:pPr>
            <a:r>
              <a:rPr lang="ru-RU" sz="2000" spc="40" dirty="0" smtClean="0">
                <a:solidFill>
                  <a:schemeClr val="accent1">
                    <a:lumMod val="75000"/>
                  </a:schemeClr>
                </a:solidFill>
                <a:latin typeface="Impact" pitchFamily="34" charset="0"/>
              </a:rPr>
              <a:t>Президент РФ</a:t>
            </a:r>
          </a:p>
          <a:p>
            <a:pPr marL="342900" indent="-342900">
              <a:buFont typeface="+mj-lt"/>
              <a:buAutoNum type="arabicPeriod"/>
            </a:pPr>
            <a:r>
              <a:rPr lang="ru-RU" sz="2000" spc="40" dirty="0" smtClean="0">
                <a:solidFill>
                  <a:schemeClr val="accent1">
                    <a:lumMod val="75000"/>
                  </a:schemeClr>
                </a:solidFill>
                <a:latin typeface="Impact" pitchFamily="34" charset="0"/>
              </a:rPr>
              <a:t>Министерство науки и высшего образования РФ </a:t>
            </a:r>
          </a:p>
          <a:p>
            <a:pPr marL="342900" indent="-342900">
              <a:buFont typeface="+mj-lt"/>
              <a:buAutoNum type="arabicPeriod"/>
            </a:pPr>
            <a:r>
              <a:rPr lang="ru-RU" sz="2000" spc="40" dirty="0" smtClean="0">
                <a:solidFill>
                  <a:schemeClr val="accent1">
                    <a:lumMod val="75000"/>
                  </a:schemeClr>
                </a:solidFill>
                <a:latin typeface="Impact" pitchFamily="34" charset="0"/>
              </a:rPr>
              <a:t>Министерство сельского хозяйства РФ</a:t>
            </a:r>
          </a:p>
          <a:p>
            <a:pPr marL="342900" indent="-342900">
              <a:buFont typeface="+mj-lt"/>
              <a:buAutoNum type="arabicPeriod"/>
            </a:pPr>
            <a:r>
              <a:rPr lang="ru-RU" sz="2000" spc="40" dirty="0" smtClean="0">
                <a:solidFill>
                  <a:schemeClr val="accent1">
                    <a:lumMod val="75000"/>
                  </a:schemeClr>
                </a:solidFill>
                <a:latin typeface="Impact" pitchFamily="34" charset="0"/>
              </a:rPr>
              <a:t>ОА «Россельхозбанк» </a:t>
            </a:r>
          </a:p>
          <a:p>
            <a:pPr marL="342900" indent="-342900">
              <a:buFont typeface="+mj-lt"/>
              <a:buAutoNum type="arabicPeriod"/>
            </a:pPr>
            <a:r>
              <a:rPr lang="ru-RU" sz="2000" spc="40" dirty="0" smtClean="0">
                <a:solidFill>
                  <a:schemeClr val="accent1">
                    <a:lumMod val="75000"/>
                  </a:schemeClr>
                </a:solidFill>
                <a:latin typeface="Impact" pitchFamily="34" charset="0"/>
              </a:rPr>
              <a:t>Ассоциация крестьянских (фермерских) хозяйств и сельскохозяйственных кооперативов России (АККОР)</a:t>
            </a:r>
          </a:p>
          <a:p>
            <a:pPr marL="342900" indent="-342900">
              <a:buFont typeface="+mj-lt"/>
              <a:buAutoNum type="arabicPeriod"/>
            </a:pPr>
            <a:r>
              <a:rPr lang="ru-RU" sz="2000" spc="40" dirty="0" smtClean="0">
                <a:solidFill>
                  <a:schemeClr val="accent1">
                    <a:lumMod val="75000"/>
                  </a:schemeClr>
                </a:solidFill>
                <a:latin typeface="Impact" pitchFamily="34" charset="0"/>
              </a:rPr>
              <a:t>ООО «Союз садоводов России»</a:t>
            </a:r>
          </a:p>
          <a:p>
            <a:pPr marL="342900" indent="-342900">
              <a:buFont typeface="+mj-lt"/>
              <a:buAutoNum type="arabicPeriod"/>
            </a:pPr>
            <a:r>
              <a:rPr lang="ru-RU" sz="2000" spc="40" dirty="0" smtClean="0">
                <a:solidFill>
                  <a:schemeClr val="accent1">
                    <a:lumMod val="75000"/>
                  </a:schemeClr>
                </a:solidFill>
                <a:latin typeface="Impact" pitchFamily="34" charset="0"/>
              </a:rPr>
              <a:t>ООО «Союз пенсионеров России»</a:t>
            </a:r>
          </a:p>
          <a:p>
            <a:pPr marL="342900" indent="-342900">
              <a:buFont typeface="+mj-lt"/>
              <a:buAutoNum type="arabicPeriod"/>
            </a:pPr>
            <a:r>
              <a:rPr lang="ru-RU" sz="2000" spc="40" dirty="0" smtClean="0">
                <a:solidFill>
                  <a:schemeClr val="accent1">
                    <a:lumMod val="75000"/>
                  </a:schemeClr>
                </a:solidFill>
                <a:latin typeface="Impact" pitchFamily="34" charset="0"/>
              </a:rPr>
              <a:t>Главы администраций МО, депутаты</a:t>
            </a:r>
          </a:p>
          <a:p>
            <a:pPr marL="342900" indent="-342900">
              <a:buFont typeface="+mj-lt"/>
              <a:buAutoNum type="arabicPeriod"/>
            </a:pPr>
            <a:r>
              <a:rPr lang="ru-RU" sz="2000" spc="40" dirty="0" smtClean="0">
                <a:solidFill>
                  <a:schemeClr val="accent1">
                    <a:lumMod val="75000"/>
                  </a:schemeClr>
                </a:solidFill>
                <a:latin typeface="Impact" pitchFamily="34" charset="0"/>
              </a:rPr>
              <a:t>Комитеты по развитию местного самоуправления в РФ</a:t>
            </a:r>
          </a:p>
          <a:p>
            <a:pPr marL="342900" indent="-342900">
              <a:buFont typeface="+mj-lt"/>
              <a:buAutoNum type="arabicPeriod"/>
            </a:pPr>
            <a:r>
              <a:rPr lang="ru-RU" sz="2000" spc="40" dirty="0" smtClean="0">
                <a:solidFill>
                  <a:schemeClr val="accent1">
                    <a:lumMod val="75000"/>
                  </a:schemeClr>
                </a:solidFill>
                <a:latin typeface="Impact" pitchFamily="34" charset="0"/>
              </a:rPr>
              <a:t>Общенациональная ассоциация ТОС</a:t>
            </a:r>
          </a:p>
          <a:p>
            <a:pPr marL="342900" indent="-342900">
              <a:buFont typeface="+mj-lt"/>
              <a:buAutoNum type="arabicPeriod"/>
            </a:pPr>
            <a:r>
              <a:rPr lang="ru-RU" sz="2000" spc="40" dirty="0" smtClean="0">
                <a:solidFill>
                  <a:schemeClr val="accent1">
                    <a:lumMod val="75000"/>
                  </a:schemeClr>
                </a:solidFill>
                <a:latin typeface="Impact" pitchFamily="34" charset="0"/>
              </a:rPr>
              <a:t>Фонд «Анастасия», движение «ЗКР» </a:t>
            </a:r>
            <a:r>
              <a:rPr lang="ru-RU" sz="2000" b="1" spc="40" dirty="0" smtClean="0">
                <a:solidFill>
                  <a:schemeClr val="accent1">
                    <a:lumMod val="75000"/>
                  </a:schemeClr>
                </a:solidFill>
                <a:latin typeface="+mn-lt"/>
              </a:rPr>
              <a:t>(</a:t>
            </a:r>
            <a:r>
              <a:rPr lang="ru-RU" sz="2000" spc="40" dirty="0" smtClean="0">
                <a:solidFill>
                  <a:schemeClr val="accent1">
                    <a:lumMod val="75000"/>
                  </a:schemeClr>
                </a:solidFill>
                <a:latin typeface="Impact" pitchFamily="34" charset="0"/>
              </a:rPr>
              <a:t>СРП</a:t>
            </a:r>
            <a:r>
              <a:rPr lang="ru-RU" sz="2000" b="1" spc="40" dirty="0" smtClean="0">
                <a:solidFill>
                  <a:schemeClr val="accent1">
                    <a:lumMod val="75000"/>
                  </a:schemeClr>
                </a:solidFill>
                <a:latin typeface="+mn-lt"/>
              </a:rPr>
              <a:t>)</a:t>
            </a:r>
            <a:r>
              <a:rPr lang="ru-RU" sz="2000" spc="40" dirty="0" smtClean="0">
                <a:solidFill>
                  <a:schemeClr val="accent1">
                    <a:lumMod val="75000"/>
                  </a:schemeClr>
                </a:solidFill>
                <a:latin typeface="Impact" pitchFamily="34" charset="0"/>
              </a:rPr>
              <a:t> </a:t>
            </a:r>
          </a:p>
          <a:p>
            <a:endParaRPr lang="ru-RU" dirty="0"/>
          </a:p>
        </p:txBody>
      </p:sp>
    </p:spTree>
    <p:extLst>
      <p:ext uri="{BB962C8B-B14F-4D97-AF65-F5344CB8AC3E}">
        <p14:creationId xmlns:p14="http://schemas.microsoft.com/office/powerpoint/2010/main" xmlns="" val="4028814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5603"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Текущая стадия проекта</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469004" y="1514549"/>
            <a:ext cx="10092602" cy="1477328"/>
          </a:xfrm>
          <a:prstGeom prst="rect">
            <a:avLst/>
          </a:prstGeom>
          <a:noFill/>
        </p:spPr>
        <p:txBody>
          <a:bodyPr wrap="square" rtlCol="0">
            <a:spAutoFit/>
          </a:bodyPr>
          <a:lstStyle/>
          <a:p>
            <a:pPr marL="342900" indent="-342900">
              <a:buFont typeface="+mj-lt"/>
              <a:buAutoNum type="arabicPeriod"/>
            </a:pPr>
            <a:r>
              <a:rPr lang="ru-RU" sz="1800" dirty="0">
                <a:solidFill>
                  <a:srgbClr val="002060"/>
                </a:solidFill>
                <a:latin typeface="Gilroy Light"/>
                <a:ea typeface="Gilroy Light"/>
                <a:cs typeface="Gilroy Light"/>
                <a:sym typeface="Gilroy Light"/>
              </a:rPr>
              <a:t>Идея </a:t>
            </a:r>
          </a:p>
          <a:p>
            <a:pPr marL="342900" indent="-342900">
              <a:buFont typeface="+mj-lt"/>
              <a:buAutoNum type="arabicPeriod"/>
            </a:pPr>
            <a:r>
              <a:rPr lang="ru-RU" sz="1800" dirty="0">
                <a:solidFill>
                  <a:srgbClr val="002060"/>
                </a:solidFill>
                <a:latin typeface="Gilroy Light"/>
                <a:ea typeface="Gilroy Light"/>
                <a:cs typeface="Gilroy Light"/>
                <a:sym typeface="Gilroy Light"/>
              </a:rPr>
              <a:t>Наличие прототипа / </a:t>
            </a:r>
            <a:r>
              <a:rPr lang="ru-RU" sz="1800" dirty="0" smtClean="0">
                <a:solidFill>
                  <a:srgbClr val="002060"/>
                </a:solidFill>
                <a:latin typeface="Gilroy Light"/>
                <a:ea typeface="Gilroy Light"/>
                <a:cs typeface="Gilroy Light"/>
                <a:sym typeface="Gilroy Light"/>
              </a:rPr>
              <a:t>макета</a:t>
            </a:r>
            <a:endParaRPr lang="ru-RU" sz="1800" dirty="0">
              <a:solidFill>
                <a:srgbClr val="002060"/>
              </a:solidFill>
              <a:latin typeface="Gilroy Light"/>
              <a:ea typeface="Gilroy Light"/>
              <a:cs typeface="Gilroy Light"/>
              <a:sym typeface="Gilroy Light"/>
            </a:endParaRPr>
          </a:p>
          <a:p>
            <a:pPr marL="342900" indent="-342900">
              <a:buFont typeface="+mj-lt"/>
              <a:buAutoNum type="arabicPeriod"/>
            </a:pPr>
            <a:r>
              <a:rPr lang="ru-RU" sz="1800" dirty="0">
                <a:solidFill>
                  <a:srgbClr val="002060"/>
                </a:solidFill>
                <a:latin typeface="Gilroy Light"/>
                <a:ea typeface="Gilroy Light"/>
                <a:cs typeface="Gilroy Light"/>
                <a:sym typeface="Gilroy Light"/>
              </a:rPr>
              <a:t>Наличие экспертизы / поддержки / договоренностей / ресурсной базы </a:t>
            </a:r>
          </a:p>
          <a:p>
            <a:pPr marL="342900" indent="-342900">
              <a:buFont typeface="+mj-lt"/>
              <a:buAutoNum type="arabicPeriod"/>
            </a:pPr>
            <a:r>
              <a:rPr lang="ru-RU" sz="1800" dirty="0" smtClean="0">
                <a:solidFill>
                  <a:srgbClr val="002060"/>
                </a:solidFill>
                <a:latin typeface="Gilroy Light"/>
                <a:ea typeface="Gilroy Light"/>
                <a:cs typeface="Gilroy Light"/>
                <a:sym typeface="Gilroy Light"/>
              </a:rPr>
              <a:t>Реализованное </a:t>
            </a:r>
            <a:r>
              <a:rPr lang="ru-RU" sz="1800" dirty="0">
                <a:solidFill>
                  <a:srgbClr val="002060"/>
                </a:solidFill>
                <a:latin typeface="Gilroy Light"/>
                <a:ea typeface="Gilroy Light"/>
                <a:cs typeface="Gilroy Light"/>
                <a:sym typeface="Gilroy Light"/>
              </a:rPr>
              <a:t>локальное внедрение </a:t>
            </a:r>
          </a:p>
          <a:p>
            <a:pPr marL="342900" indent="-342900">
              <a:buFont typeface="+mj-lt"/>
              <a:buAutoNum type="arabicPeriod"/>
            </a:pPr>
            <a:r>
              <a:rPr lang="ru-RU" sz="1800" b="1" dirty="0">
                <a:solidFill>
                  <a:srgbClr val="002060"/>
                </a:solidFill>
                <a:latin typeface="Gilroy Light"/>
                <a:ea typeface="Gilroy Light"/>
                <a:cs typeface="Gilroy Light"/>
                <a:sym typeface="Gilroy Light"/>
              </a:rPr>
              <a:t>Готовность передачи в </a:t>
            </a:r>
            <a:r>
              <a:rPr lang="ru-RU" sz="1800" b="1" dirty="0" smtClean="0">
                <a:solidFill>
                  <a:srgbClr val="002060"/>
                </a:solidFill>
                <a:latin typeface="Gilroy Light"/>
                <a:ea typeface="Gilroy Light"/>
                <a:cs typeface="Gilroy Light"/>
                <a:sym typeface="Gilroy Light"/>
              </a:rPr>
              <a:t>производство</a:t>
            </a:r>
            <a:endParaRPr lang="ru-RU" sz="1800" b="1" dirty="0">
              <a:solidFill>
                <a:srgbClr val="002060"/>
              </a:solidFill>
              <a:latin typeface="Gilroy Light"/>
              <a:ea typeface="Gilroy Light"/>
              <a:cs typeface="Gilroy Light"/>
              <a:sym typeface="Gilroy Light"/>
            </a:endParaRP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sp>
        <p:nvSpPr>
          <p:cNvPr id="10"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dirty="0">
                <a:solidFill>
                  <a:schemeClr val="bg1">
                    <a:lumMod val="65000"/>
                  </a:schemeClr>
                </a:solidFill>
              </a:rPr>
              <a:t>#</a:t>
            </a:r>
            <a:r>
              <a:rPr sz="1600" dirty="0" err="1">
                <a:solidFill>
                  <a:schemeClr val="bg1">
                    <a:lumMod val="65000"/>
                  </a:schemeClr>
                </a:solidFill>
              </a:rPr>
              <a:t>страну_меняют_люди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2" name="Прямоугольник 11"/>
          <p:cNvSpPr/>
          <p:nvPr/>
        </p:nvSpPr>
        <p:spPr>
          <a:xfrm>
            <a:off x="365760" y="3007621"/>
            <a:ext cx="11535507" cy="3185487"/>
          </a:xfrm>
          <a:prstGeom prst="rect">
            <a:avLst/>
          </a:prstGeom>
        </p:spPr>
        <p:txBody>
          <a:bodyPr wrap="square">
            <a:spAutoFit/>
          </a:bodyPr>
          <a:lstStyle/>
          <a:p>
            <a:r>
              <a:rPr lang="ru-RU" sz="2800" dirty="0" smtClean="0">
                <a:solidFill>
                  <a:srgbClr val="FF0000"/>
                </a:solidFill>
                <a:latin typeface="Impact" pitchFamily="34" charset="0"/>
              </a:rPr>
              <a:t>Команда проекта Академии готова к старту!</a:t>
            </a:r>
          </a:p>
          <a:p>
            <a:r>
              <a:rPr lang="ru-RU" sz="500" dirty="0" smtClean="0">
                <a:solidFill>
                  <a:srgbClr val="002060"/>
                </a:solidFill>
                <a:latin typeface="Impact" pitchFamily="34" charset="0"/>
              </a:rPr>
              <a:t/>
            </a:r>
            <a:br>
              <a:rPr lang="ru-RU" sz="500" dirty="0" smtClean="0">
                <a:solidFill>
                  <a:srgbClr val="002060"/>
                </a:solidFill>
                <a:latin typeface="Impact" pitchFamily="34" charset="0"/>
              </a:rPr>
            </a:br>
            <a:r>
              <a:rPr lang="ru-RU" sz="2400" spc="30" dirty="0" smtClean="0">
                <a:solidFill>
                  <a:schemeClr val="accent1">
                    <a:lumMod val="75000"/>
                  </a:schemeClr>
                </a:solidFill>
                <a:latin typeface="Impact" pitchFamily="34" charset="0"/>
              </a:rPr>
              <a:t>Преподаватели имеют высочайшую квалификацию. Студенты получат документ установленного </a:t>
            </a:r>
            <a:r>
              <a:rPr lang="ru-RU" sz="2400" spc="30" dirty="0" err="1" smtClean="0">
                <a:solidFill>
                  <a:schemeClr val="accent1">
                    <a:lumMod val="75000"/>
                  </a:schemeClr>
                </a:solidFill>
                <a:latin typeface="Impact" pitchFamily="34" charset="0"/>
              </a:rPr>
              <a:t>гособразца</a:t>
            </a:r>
            <a:r>
              <a:rPr lang="ru-RU" sz="2400" spc="30" dirty="0" smtClean="0">
                <a:solidFill>
                  <a:schemeClr val="accent1">
                    <a:lumMod val="75000"/>
                  </a:schemeClr>
                </a:solidFill>
                <a:latin typeface="Impact" pitchFamily="34" charset="0"/>
              </a:rPr>
              <a:t> о повышении квалификации и профессиональной переподготовке от ведущего российского вуза. Смогут присоединиться к ведущим российским проектам и организациям по добрососедству и развитию сельской и городской территории. Будут приглашены принять участие в ежегодной всероссийской акции "Международный день соседей". Полученные знания обязательно пригодятся на практике и при получении грантов, субсидий!</a:t>
            </a:r>
            <a:endParaRPr lang="ru-RU" sz="2400" spc="30" dirty="0">
              <a:solidFill>
                <a:schemeClr val="accent1">
                  <a:lumMod val="75000"/>
                </a:schemeClr>
              </a:solidFill>
              <a:latin typeface="Impact" pitchFamily="34" charset="0"/>
            </a:endParaRPr>
          </a:p>
        </p:txBody>
      </p:sp>
      <p:sp>
        <p:nvSpPr>
          <p:cNvPr id="13" name="TextBox 12">
            <a:extLst>
              <a:ext uri="{FF2B5EF4-FFF2-40B4-BE49-F238E27FC236}">
                <a16:creationId xmlns:a16="http://schemas.microsoft.com/office/drawing/2014/main" xmlns="" id="{6D34FF10-9242-0741-9A61-11AEF4B50391}"/>
              </a:ext>
            </a:extLst>
          </p:cNvPr>
          <p:cNvSpPr txBox="1"/>
          <p:nvPr/>
        </p:nvSpPr>
        <p:spPr>
          <a:xfrm>
            <a:off x="351692" y="1053325"/>
            <a:ext cx="10076909" cy="369332"/>
          </a:xfrm>
          <a:prstGeom prst="rect">
            <a:avLst/>
          </a:prstGeom>
          <a:noFill/>
        </p:spPr>
        <p:txBody>
          <a:bodyPr wrap="square" rtlCol="0">
            <a:spAutoFit/>
          </a:bodyPr>
          <a:lstStyle/>
          <a:p>
            <a:r>
              <a:rPr lang="ru-RU" sz="1800" b="1" dirty="0" smtClean="0">
                <a:solidFill>
                  <a:srgbClr val="FF0000"/>
                </a:solidFill>
              </a:rPr>
              <a:t>Готово к старту!</a:t>
            </a:r>
          </a:p>
        </p:txBody>
      </p:sp>
    </p:spTree>
    <p:extLst>
      <p:ext uri="{BB962C8B-B14F-4D97-AF65-F5344CB8AC3E}">
        <p14:creationId xmlns:p14="http://schemas.microsoft.com/office/powerpoint/2010/main" xmlns="" val="1600379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6627"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План реализации проекта</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Основные этапы и контрольные точки, ведущие к промежуточным и конечным результатам</a:t>
            </a:r>
          </a:p>
        </p:txBody>
      </p:sp>
      <p:pic>
        <p:nvPicPr>
          <p:cNvPr id="8" name="Изображение" descr="Изображение"/>
          <p:cNvPicPr>
            <a:picLocks noChangeAspect="1"/>
          </p:cNvPicPr>
          <p:nvPr/>
        </p:nvPicPr>
        <p:blipFill>
          <a:blip r:embed="rId5"/>
          <a:stretch>
            <a:fillRect/>
          </a:stretch>
        </p:blipFill>
        <p:spPr>
          <a:xfrm>
            <a:off x="10008524" y="424656"/>
            <a:ext cx="1847476" cy="704467"/>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graphicFrame>
        <p:nvGraphicFramePr>
          <p:cNvPr id="12" name="Таблица 11">
            <a:extLst>
              <a:ext uri="{FF2B5EF4-FFF2-40B4-BE49-F238E27FC236}">
                <a16:creationId xmlns:a16="http://schemas.microsoft.com/office/drawing/2014/main" xmlns="" id="{E68EA474-2D8B-DD2C-E136-F5D37988D8B6}"/>
              </a:ext>
            </a:extLst>
          </p:cNvPr>
          <p:cNvGraphicFramePr>
            <a:graphicFrameLocks noGrp="1"/>
          </p:cNvGraphicFramePr>
          <p:nvPr>
            <p:extLst>
              <p:ext uri="{D42A27DB-BD31-4B8C-83A1-F6EECF244321}">
                <p14:modId xmlns:p14="http://schemas.microsoft.com/office/powerpoint/2010/main" xmlns="" val="588964441"/>
              </p:ext>
            </p:extLst>
          </p:nvPr>
        </p:nvGraphicFramePr>
        <p:xfrm>
          <a:off x="465511" y="2033486"/>
          <a:ext cx="11388437" cy="3921516"/>
        </p:xfrm>
        <a:graphic>
          <a:graphicData uri="http://schemas.openxmlformats.org/drawingml/2006/table">
            <a:tbl>
              <a:tblPr firstRow="1" bandRow="1">
                <a:tableStyleId>{5C22544A-7EE6-4342-B048-85BDC9FD1C3A}</a:tableStyleId>
              </a:tblPr>
              <a:tblGrid>
                <a:gridCol w="1898073">
                  <a:extLst>
                    <a:ext uri="{9D8B030D-6E8A-4147-A177-3AD203B41FA5}">
                      <a16:colId xmlns:a16="http://schemas.microsoft.com/office/drawing/2014/main" xmlns="" val="20000"/>
                    </a:ext>
                  </a:extLst>
                </a:gridCol>
                <a:gridCol w="1898073">
                  <a:extLst>
                    <a:ext uri="{9D8B030D-6E8A-4147-A177-3AD203B41FA5}">
                      <a16:colId xmlns:a16="http://schemas.microsoft.com/office/drawing/2014/main" xmlns="" val="20001"/>
                    </a:ext>
                  </a:extLst>
                </a:gridCol>
                <a:gridCol w="1905433">
                  <a:extLst>
                    <a:ext uri="{9D8B030D-6E8A-4147-A177-3AD203B41FA5}">
                      <a16:colId xmlns:a16="http://schemas.microsoft.com/office/drawing/2014/main" xmlns="" val="20002"/>
                    </a:ext>
                  </a:extLst>
                </a:gridCol>
                <a:gridCol w="1890712">
                  <a:extLst>
                    <a:ext uri="{9D8B030D-6E8A-4147-A177-3AD203B41FA5}">
                      <a16:colId xmlns:a16="http://schemas.microsoft.com/office/drawing/2014/main" xmlns="" val="20003"/>
                    </a:ext>
                  </a:extLst>
                </a:gridCol>
                <a:gridCol w="1898073">
                  <a:extLst>
                    <a:ext uri="{9D8B030D-6E8A-4147-A177-3AD203B41FA5}">
                      <a16:colId xmlns:a16="http://schemas.microsoft.com/office/drawing/2014/main" xmlns="" val="20004"/>
                    </a:ext>
                  </a:extLst>
                </a:gridCol>
                <a:gridCol w="1898073">
                  <a:extLst>
                    <a:ext uri="{9D8B030D-6E8A-4147-A177-3AD203B41FA5}">
                      <a16:colId xmlns:a16="http://schemas.microsoft.com/office/drawing/2014/main" xmlns="" val="20005"/>
                    </a:ext>
                  </a:extLst>
                </a:gridCol>
              </a:tblGrid>
              <a:tr h="3139802">
                <a:tc>
                  <a:txBody>
                    <a:bodyPr/>
                    <a:lstStyle/>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Формирование  программы  и источников финансирования проекта </a:t>
                      </a:r>
                    </a:p>
                    <a:p>
                      <a:endParaRPr lang="ru-RU" dirty="0" smtClean="0">
                        <a:solidFill>
                          <a:srgbClr val="002060"/>
                        </a:solidFill>
                      </a:endParaRPr>
                    </a:p>
                    <a:p>
                      <a:r>
                        <a:rPr lang="ru-RU" dirty="0" smtClean="0">
                          <a:solidFill>
                            <a:srgbClr val="002060"/>
                          </a:solidFill>
                        </a:rPr>
                        <a:t>Доработка</a:t>
                      </a:r>
                      <a:r>
                        <a:rPr lang="ru-RU" baseline="0" dirty="0" smtClean="0">
                          <a:solidFill>
                            <a:srgbClr val="002060"/>
                          </a:solidFill>
                        </a:rPr>
                        <a:t> обучающей  интернет платформы</a:t>
                      </a:r>
                      <a:endParaRPr lang="ru-RU" dirty="0"/>
                    </a:p>
                  </a:txBody>
                  <a:tcPr>
                    <a:solidFill>
                      <a:schemeClr val="bg1">
                        <a:lumMod val="95000"/>
                      </a:schemeClr>
                    </a:solidFill>
                  </a:tcPr>
                </a:tc>
                <a:tc>
                  <a:txBody>
                    <a:bodyPr/>
                    <a:lstStyle/>
                    <a:p>
                      <a:endParaRPr lang="ru-RU" dirty="0" smtClean="0">
                        <a:solidFill>
                          <a:srgbClr val="002060"/>
                        </a:solidFill>
                      </a:endParaRPr>
                    </a:p>
                    <a:p>
                      <a:endParaRPr lang="ru-RU" dirty="0" smtClean="0">
                        <a:solidFill>
                          <a:srgbClr val="002060"/>
                        </a:solidFill>
                      </a:endParaRPr>
                    </a:p>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Доработка  обучающих курсов и набор пилотных групп для обучения в количестве</a:t>
                      </a:r>
                    </a:p>
                    <a:p>
                      <a:r>
                        <a:rPr lang="ru-RU" dirty="0" smtClean="0">
                          <a:solidFill>
                            <a:srgbClr val="002060"/>
                          </a:solidFill>
                        </a:rPr>
                        <a:t>2000</a:t>
                      </a:r>
                      <a:r>
                        <a:rPr lang="ru-RU" baseline="0" dirty="0" smtClean="0">
                          <a:solidFill>
                            <a:srgbClr val="002060"/>
                          </a:solidFill>
                        </a:rPr>
                        <a:t> студентов</a:t>
                      </a:r>
                      <a:endParaRPr lang="ru-RU" dirty="0">
                        <a:solidFill>
                          <a:srgbClr val="002060"/>
                        </a:solidFill>
                      </a:endParaRPr>
                    </a:p>
                  </a:txBody>
                  <a:tcPr>
                    <a:solidFill>
                      <a:schemeClr val="bg1">
                        <a:lumMod val="95000"/>
                      </a:schemeClr>
                    </a:solidFill>
                  </a:tcPr>
                </a:tc>
                <a:tc>
                  <a:txBody>
                    <a:bodyPr/>
                    <a:lstStyle/>
                    <a:p>
                      <a:endParaRPr lang="ru-RU" dirty="0" smtClean="0">
                        <a:solidFill>
                          <a:srgbClr val="002060"/>
                        </a:solidFill>
                      </a:endParaRPr>
                    </a:p>
                    <a:p>
                      <a:endParaRPr lang="ru-RU" dirty="0" smtClean="0">
                        <a:solidFill>
                          <a:srgbClr val="002060"/>
                        </a:solidFill>
                      </a:endParaRPr>
                    </a:p>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Запуск пилотных двухмесячных курсов обучения</a:t>
                      </a:r>
                    </a:p>
                    <a:p>
                      <a:r>
                        <a:rPr lang="ru-RU" dirty="0" smtClean="0">
                          <a:solidFill>
                            <a:srgbClr val="002060"/>
                          </a:solidFill>
                        </a:rPr>
                        <a:t>и реализация их программ</a:t>
                      </a:r>
                      <a:endParaRPr lang="ru-RU" dirty="0">
                        <a:solidFill>
                          <a:srgbClr val="002060"/>
                        </a:solidFill>
                      </a:endParaRPr>
                    </a:p>
                  </a:txBody>
                  <a:tcPr>
                    <a:solidFill>
                      <a:schemeClr val="bg1">
                        <a:lumMod val="95000"/>
                      </a:schemeClr>
                    </a:solidFill>
                  </a:tcPr>
                </a:tc>
                <a:tc>
                  <a:txBody>
                    <a:bodyPr/>
                    <a:lstStyle/>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Осуществление,</a:t>
                      </a:r>
                      <a:r>
                        <a:rPr lang="ru-RU" baseline="0" dirty="0" smtClean="0">
                          <a:solidFill>
                            <a:srgbClr val="002060"/>
                          </a:solidFill>
                        </a:rPr>
                        <a:t> обучения и завершение пилотной сессии</a:t>
                      </a:r>
                    </a:p>
                    <a:p>
                      <a:endParaRPr lang="ru-RU" baseline="0" dirty="0" smtClean="0">
                        <a:solidFill>
                          <a:srgbClr val="002060"/>
                        </a:solidFill>
                      </a:endParaRPr>
                    </a:p>
                    <a:p>
                      <a:r>
                        <a:rPr lang="ru-RU" baseline="0" dirty="0" smtClean="0">
                          <a:solidFill>
                            <a:srgbClr val="002060"/>
                          </a:solidFill>
                        </a:rPr>
                        <a:t>Подведение итогов и составление основной Программы Академии</a:t>
                      </a:r>
                      <a:endParaRPr lang="ru-RU" dirty="0">
                        <a:solidFill>
                          <a:srgbClr val="002060"/>
                        </a:solidFill>
                      </a:endParaRPr>
                    </a:p>
                  </a:txBody>
                  <a:tcPr>
                    <a:solidFill>
                      <a:schemeClr val="bg1">
                        <a:lumMod val="95000"/>
                      </a:schemeClr>
                    </a:solidFill>
                  </a:tcPr>
                </a:tc>
                <a:tc>
                  <a:txBody>
                    <a:bodyPr/>
                    <a:lstStyle/>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Финансирование и Набор основного</a:t>
                      </a:r>
                      <a:r>
                        <a:rPr lang="ru-RU" baseline="0" dirty="0" smtClean="0">
                          <a:solidFill>
                            <a:srgbClr val="002060"/>
                          </a:solidFill>
                        </a:rPr>
                        <a:t> потока обучения Академии  (всех курсов)</a:t>
                      </a:r>
                    </a:p>
                    <a:p>
                      <a:endParaRPr lang="ru-RU" baseline="0" dirty="0" smtClean="0">
                        <a:solidFill>
                          <a:srgbClr val="002060"/>
                        </a:solidFill>
                      </a:endParaRPr>
                    </a:p>
                    <a:p>
                      <a:r>
                        <a:rPr lang="ru-RU" baseline="0" dirty="0" smtClean="0">
                          <a:solidFill>
                            <a:srgbClr val="002060"/>
                          </a:solidFill>
                        </a:rPr>
                        <a:t>Запуск базового формата  Академии</a:t>
                      </a:r>
                      <a:br>
                        <a:rPr lang="ru-RU" baseline="0" dirty="0" smtClean="0">
                          <a:solidFill>
                            <a:srgbClr val="002060"/>
                          </a:solidFill>
                        </a:rPr>
                      </a:br>
                      <a:r>
                        <a:rPr lang="ru-RU" baseline="0" dirty="0" smtClean="0">
                          <a:solidFill>
                            <a:srgbClr val="002060"/>
                          </a:solidFill>
                        </a:rPr>
                        <a:t/>
                      </a:r>
                      <a:br>
                        <a:rPr lang="ru-RU" baseline="0" dirty="0" smtClean="0">
                          <a:solidFill>
                            <a:srgbClr val="002060"/>
                          </a:solidFill>
                        </a:rPr>
                      </a:br>
                      <a:r>
                        <a:rPr lang="ru-RU" baseline="0" dirty="0" smtClean="0">
                          <a:solidFill>
                            <a:srgbClr val="002060"/>
                          </a:solidFill>
                        </a:rPr>
                        <a:t>Выход на самоокупаемость</a:t>
                      </a:r>
                      <a:endParaRPr lang="ru-RU" dirty="0">
                        <a:solidFill>
                          <a:srgbClr val="002060"/>
                        </a:solidFill>
                      </a:endParaRPr>
                    </a:p>
                  </a:txBody>
                  <a:tcPr>
                    <a:solidFill>
                      <a:schemeClr val="bg1">
                        <a:lumMod val="95000"/>
                      </a:schemeClr>
                    </a:solidFill>
                  </a:tcPr>
                </a:tc>
                <a:tc>
                  <a:txBody>
                    <a:bodyPr/>
                    <a:lstStyle/>
                    <a:p>
                      <a:endParaRPr lang="ru-RU" dirty="0" smtClean="0">
                        <a:solidFill>
                          <a:srgbClr val="002060"/>
                        </a:solidFill>
                      </a:endParaRPr>
                    </a:p>
                    <a:p>
                      <a:endParaRPr lang="ru-RU" dirty="0" smtClean="0">
                        <a:solidFill>
                          <a:srgbClr val="002060"/>
                        </a:solidFill>
                      </a:endParaRPr>
                    </a:p>
                    <a:p>
                      <a:r>
                        <a:rPr lang="ru-RU" dirty="0" smtClean="0">
                          <a:solidFill>
                            <a:srgbClr val="002060"/>
                          </a:solidFill>
                        </a:rPr>
                        <a:t>Реализация обучения по всем курсам</a:t>
                      </a:r>
                    </a:p>
                    <a:p>
                      <a:endParaRPr lang="ru-RU" dirty="0" smtClean="0">
                        <a:solidFill>
                          <a:srgbClr val="002060"/>
                        </a:solidFill>
                      </a:endParaRPr>
                    </a:p>
                    <a:p>
                      <a:r>
                        <a:rPr lang="ru-RU" dirty="0" smtClean="0">
                          <a:solidFill>
                            <a:srgbClr val="002060"/>
                          </a:solidFill>
                        </a:rPr>
                        <a:t>Промежуточное подведение итогов обучения </a:t>
                      </a:r>
                    </a:p>
                    <a:p>
                      <a:endParaRPr lang="ru-RU" dirty="0" smtClean="0">
                        <a:solidFill>
                          <a:srgbClr val="002060"/>
                        </a:solidFill>
                      </a:endParaRPr>
                    </a:p>
                    <a:p>
                      <a:r>
                        <a:rPr lang="ru-RU" sz="1600" b="1" dirty="0" smtClean="0">
                          <a:solidFill>
                            <a:srgbClr val="FF0000"/>
                          </a:solidFill>
                        </a:rPr>
                        <a:t>Отчёт</a:t>
                      </a:r>
                    </a:p>
                    <a:p>
                      <a:r>
                        <a:rPr lang="ru-RU" sz="1600" b="1" dirty="0" smtClean="0">
                          <a:solidFill>
                            <a:srgbClr val="FF0000"/>
                          </a:solidFill>
                        </a:rPr>
                        <a:t>о реализации финансов</a:t>
                      </a:r>
                      <a:endParaRPr lang="ru-RU" sz="1600" b="1" dirty="0">
                        <a:solidFill>
                          <a:srgbClr val="FF0000"/>
                        </a:solidFill>
                      </a:endParaRPr>
                    </a:p>
                  </a:txBody>
                  <a:tcPr>
                    <a:solidFill>
                      <a:schemeClr val="bg1">
                        <a:lumMod val="95000"/>
                      </a:schemeClr>
                    </a:solidFill>
                  </a:tcPr>
                </a:tc>
                <a:extLst>
                  <a:ext uri="{0D108BD9-81ED-4DB2-BD59-A6C34878D82A}">
                    <a16:rowId xmlns:a16="http://schemas.microsoft.com/office/drawing/2014/main" xmlns="" val="10000"/>
                  </a:ext>
                </a:extLst>
              </a:tr>
              <a:tr h="781714">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chemeClr val="accent1">
                              <a:lumMod val="75000"/>
                            </a:schemeClr>
                          </a:solidFill>
                          <a:latin typeface="Impact" pitchFamily="34" charset="0"/>
                          <a:ea typeface="Gilroy Light"/>
                          <a:cs typeface="Arial" pitchFamily="34" charset="0"/>
                          <a:sym typeface="Arial"/>
                        </a:rPr>
                        <a:t>Июль</a:t>
                      </a:r>
                    </a:p>
                  </a:txBody>
                  <a:tcPr anchor="ct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chemeClr val="accent1">
                              <a:lumMod val="75000"/>
                            </a:schemeClr>
                          </a:solidFill>
                          <a:latin typeface="Impact" pitchFamily="34" charset="0"/>
                          <a:ea typeface="Gilroy Light"/>
                          <a:cs typeface="Arial" pitchFamily="34" charset="0"/>
                          <a:sym typeface="Arial"/>
                        </a:rPr>
                        <a:t>Август </a:t>
                      </a:r>
                    </a:p>
                  </a:txBody>
                  <a:tcPr anchor="ct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chemeClr val="accent1">
                              <a:lumMod val="75000"/>
                            </a:schemeClr>
                          </a:solidFill>
                          <a:latin typeface="Impact" pitchFamily="34" charset="0"/>
                          <a:ea typeface="Gilroy Light"/>
                          <a:cs typeface="Arial" pitchFamily="34" charset="0"/>
                          <a:sym typeface="Arial"/>
                        </a:rPr>
                        <a:t>Сентябрь </a:t>
                      </a:r>
                    </a:p>
                  </a:txBody>
                  <a:tcPr anchor="ct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chemeClr val="accent1">
                              <a:lumMod val="75000"/>
                            </a:schemeClr>
                          </a:solidFill>
                          <a:latin typeface="Impact" pitchFamily="34" charset="0"/>
                          <a:ea typeface="Gilroy Light"/>
                          <a:cs typeface="Arial" pitchFamily="34" charset="0"/>
                          <a:sym typeface="Arial"/>
                        </a:rPr>
                        <a:t>Октябрь </a:t>
                      </a:r>
                    </a:p>
                  </a:txBody>
                  <a:tcPr anchor="ct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chemeClr val="accent1">
                              <a:lumMod val="75000"/>
                            </a:schemeClr>
                          </a:solidFill>
                          <a:latin typeface="Impact" pitchFamily="34" charset="0"/>
                          <a:ea typeface="Gilroy Light"/>
                          <a:cs typeface="Arial" pitchFamily="34" charset="0"/>
                          <a:sym typeface="Arial"/>
                        </a:rPr>
                        <a:t>Ноябрь </a:t>
                      </a:r>
                    </a:p>
                  </a:txBody>
                  <a:tcPr anchor="ct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ru-RU" sz="2400" b="0" i="0" u="none" strike="noStrike" cap="none" dirty="0">
                          <a:solidFill>
                            <a:srgbClr val="C00000"/>
                          </a:solidFill>
                          <a:latin typeface="Impact" pitchFamily="34" charset="0"/>
                          <a:ea typeface="Gilroy Light"/>
                          <a:cs typeface="Arial" pitchFamily="34" charset="0"/>
                          <a:sym typeface="Arial"/>
                        </a:rPr>
                        <a:t>Декабрь </a:t>
                      </a:r>
                    </a:p>
                  </a:txBody>
                  <a:tcPr anchor="ctr">
                    <a:solidFill>
                      <a:schemeClr val="bg1">
                        <a:lumMod val="95000"/>
                      </a:schemeClr>
                    </a:solidFill>
                  </a:tcPr>
                </a:tc>
                <a:extLst>
                  <a:ext uri="{0D108BD9-81ED-4DB2-BD59-A6C34878D82A}">
                    <a16:rowId xmlns:a16="http://schemas.microsoft.com/office/drawing/2014/main" xmlns="" val="10001"/>
                  </a:ext>
                </a:extLst>
              </a:tr>
            </a:tbl>
          </a:graphicData>
        </a:graphic>
      </p:graphicFrame>
      <p:sp>
        <p:nvSpPr>
          <p:cNvPr id="13" name="TextBox 12">
            <a:extLst>
              <a:ext uri="{FF2B5EF4-FFF2-40B4-BE49-F238E27FC236}">
                <a16:creationId xmlns:a16="http://schemas.microsoft.com/office/drawing/2014/main" xmlns="" id="{84C86421-A11A-CD21-E24B-AB5A2D9205C5}"/>
              </a:ext>
            </a:extLst>
          </p:cNvPr>
          <p:cNvSpPr txBox="1"/>
          <p:nvPr/>
        </p:nvSpPr>
        <p:spPr>
          <a:xfrm>
            <a:off x="4603630" y="1478438"/>
            <a:ext cx="2984740" cy="461665"/>
          </a:xfrm>
          <a:prstGeom prst="rect">
            <a:avLst/>
          </a:prstGeom>
          <a:noFill/>
        </p:spPr>
        <p:txBody>
          <a:bodyPr wrap="square" rtlCol="0">
            <a:spAutoFit/>
          </a:bodyPr>
          <a:lstStyle/>
          <a:p>
            <a:pPr algn="ctr"/>
            <a:r>
              <a:rPr lang="ru-RU" sz="2400" cap="all" dirty="0">
                <a:solidFill>
                  <a:schemeClr val="accent1">
                    <a:lumMod val="75000"/>
                  </a:schemeClr>
                </a:solidFill>
                <a:latin typeface="Impact" pitchFamily="34" charset="0"/>
                <a:ea typeface="Gilroy Light"/>
                <a:cs typeface="Gilroy Light"/>
              </a:rPr>
              <a:t>2022 год</a:t>
            </a:r>
          </a:p>
        </p:txBody>
      </p:sp>
      <p:sp>
        <p:nvSpPr>
          <p:cNvPr id="14"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48786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8864" y="1887038"/>
            <a:ext cx="11933136" cy="4471570"/>
          </a:xfrm>
        </p:spPr>
        <p:txBody>
          <a:bodyPr>
            <a:noAutofit/>
          </a:bodyPr>
          <a:lstStyle/>
          <a:p>
            <a:pPr marL="0" indent="0">
              <a:spcBef>
                <a:spcPts val="0"/>
              </a:spcBef>
              <a:buNone/>
            </a:pPr>
            <a:r>
              <a:rPr lang="ru-RU" sz="2600" spc="30" dirty="0" smtClean="0">
                <a:solidFill>
                  <a:srgbClr val="FF0000"/>
                </a:solidFill>
                <a:latin typeface="Impact" pitchFamily="34" charset="0"/>
              </a:rPr>
              <a:t>ТЕСТИРОВАНИЕ Академии ССРП </a:t>
            </a:r>
            <a:r>
              <a:rPr lang="ru-RU" sz="2600" spc="30" dirty="0" smtClean="0">
                <a:solidFill>
                  <a:schemeClr val="accent1">
                    <a:lumMod val="75000"/>
                  </a:schemeClr>
                </a:solidFill>
                <a:latin typeface="Impact" pitchFamily="34" charset="0"/>
              </a:rPr>
              <a:t>в первые 3 месяца будет осуществляться</a:t>
            </a:r>
          </a:p>
          <a:p>
            <a:pPr marL="0" indent="0">
              <a:spcBef>
                <a:spcPts val="0"/>
              </a:spcBef>
              <a:buNone/>
            </a:pPr>
            <a:r>
              <a:rPr lang="ru-RU" sz="2600" spc="30" dirty="0" smtClean="0">
                <a:solidFill>
                  <a:schemeClr val="accent1">
                    <a:lumMod val="75000"/>
                  </a:schemeClr>
                </a:solidFill>
                <a:latin typeface="Impact" pitchFamily="34" charset="0"/>
              </a:rPr>
              <a:t>для руководителей, председателей и членов организаций:</a:t>
            </a:r>
          </a:p>
          <a:p>
            <a:pPr marL="0" indent="0">
              <a:spcBef>
                <a:spcPts val="0"/>
              </a:spcBef>
              <a:buNone/>
            </a:pPr>
            <a:endParaRPr lang="ru-RU" sz="500" dirty="0" smtClean="0">
              <a:solidFill>
                <a:schemeClr val="accent1">
                  <a:lumMod val="75000"/>
                </a:schemeClr>
              </a:solidFill>
              <a:latin typeface="Gilroy Light"/>
            </a:endParaRPr>
          </a:p>
          <a:p>
            <a:pPr marL="0" indent="0">
              <a:spcBef>
                <a:spcPts val="0"/>
              </a:spcBef>
              <a:buFont typeface="Wingdings" pitchFamily="2" charset="2"/>
              <a:buChar char="ü"/>
            </a:pPr>
            <a:r>
              <a:rPr lang="ru-RU" sz="2000" dirty="0" smtClean="0">
                <a:solidFill>
                  <a:schemeClr val="accent1">
                    <a:lumMod val="75000"/>
                  </a:schemeClr>
                </a:solidFill>
                <a:latin typeface="Gilroy Light"/>
              </a:rPr>
              <a:t> </a:t>
            </a:r>
            <a:r>
              <a:rPr lang="ru-RU" sz="1900" b="1" dirty="0" smtClean="0">
                <a:solidFill>
                  <a:schemeClr val="accent1">
                    <a:lumMod val="75000"/>
                  </a:schemeClr>
                </a:solidFill>
                <a:latin typeface="Gilroy Light"/>
              </a:rPr>
              <a:t>Всероссийское общественное движение создателей родовых поместий </a:t>
            </a:r>
          </a:p>
          <a:p>
            <a:pPr marL="0" indent="0">
              <a:spcBef>
                <a:spcPts val="0"/>
              </a:spcBef>
              <a:buNone/>
            </a:pPr>
            <a:r>
              <a:rPr lang="ru-RU" sz="1900" b="1" dirty="0" smtClean="0">
                <a:solidFill>
                  <a:schemeClr val="accent1">
                    <a:lumMod val="75000"/>
                  </a:schemeClr>
                </a:solidFill>
                <a:latin typeface="Gilroy Light"/>
              </a:rPr>
              <a:t>    «Звенящие кедры России</a:t>
            </a:r>
          </a:p>
          <a:p>
            <a:pPr marL="0" indent="0">
              <a:spcBef>
                <a:spcPts val="0"/>
              </a:spcBef>
              <a:buFont typeface="Wingdings" pitchFamily="2" charset="2"/>
              <a:buChar char="ü"/>
            </a:pPr>
            <a:r>
              <a:rPr lang="ru-RU" sz="1900" b="1" dirty="0" smtClean="0">
                <a:solidFill>
                  <a:schemeClr val="accent1">
                    <a:lumMod val="75000"/>
                  </a:schemeClr>
                </a:solidFill>
                <a:latin typeface="Gilroy Light"/>
              </a:rPr>
              <a:t>ООО «Союз пенсионеров России (петербургское и ленинградское отделения)</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a:t>
            </a:r>
            <a:r>
              <a:rPr lang="ru-RU" sz="1900" b="1" spc="-30" dirty="0" smtClean="0">
                <a:solidFill>
                  <a:schemeClr val="accent1">
                    <a:lumMod val="75000"/>
                  </a:schemeClr>
                </a:solidFill>
                <a:latin typeface="Gilroy Light"/>
              </a:rPr>
              <a:t>ООО «Союз садоводов России», МОО «Волховский Союз Садоводов»</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a:t>
            </a:r>
            <a:r>
              <a:rPr lang="ru-RU" sz="1900" b="1" spc="-30" dirty="0" smtClean="0">
                <a:solidFill>
                  <a:schemeClr val="accent1">
                    <a:lumMod val="75000"/>
                  </a:schemeClr>
                </a:solidFill>
                <a:latin typeface="Gilroy Light"/>
              </a:rPr>
              <a:t>ТСН «Корнеевские грифки», СТСН «Пальчино», ТСН «Полтево», СНТ «Рогово-2», СНТ «Спектр», СПК «Западный», СНТ «Дружба», СНТ «Васильчиновка», СНТ «Урожай», ТСЖ «Кирочная 32-34», СНТ «Лужок», СНТ «Дружба-1», СНТСН «Суходольное», другие…</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Некоммерческое партнёрство «Объединение сельскохозяйственных производителей и переработчиков города Санкт-Петербурга и Ленинградской Области»</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Потребительский кооператив «Союз поддержки предпринимательства»</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Ленинградская федерация Профсоюзов, Профсоюз «Отечество», Профсоюз «Единение»</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Центр развития некоммерческих организаций «ЦРНО»</a:t>
            </a:r>
          </a:p>
          <a:p>
            <a:pPr marL="0" indent="0">
              <a:spcBef>
                <a:spcPts val="0"/>
              </a:spcBef>
              <a:buFont typeface="Wingdings" pitchFamily="2" charset="2"/>
              <a:buChar char="ü"/>
            </a:pPr>
            <a:r>
              <a:rPr lang="ru-RU" sz="1900" b="1" dirty="0" smtClean="0">
                <a:solidFill>
                  <a:schemeClr val="accent1">
                    <a:lumMod val="75000"/>
                  </a:schemeClr>
                </a:solidFill>
                <a:latin typeface="Gilroy Light"/>
              </a:rPr>
              <a:t> Ассоциация многодетных матерей Санкт-Петербурга и Ленобласти</a:t>
            </a:r>
          </a:p>
        </p:txBody>
      </p:sp>
      <p:sp>
        <p:nvSpPr>
          <p:cNvPr id="4"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План реализации проекта</a:t>
            </a:r>
            <a:endParaRPr sz="4800" cap="all" dirty="0">
              <a:solidFill>
                <a:srgbClr val="33A1D8"/>
              </a:solidFill>
              <a:latin typeface="Impact" pitchFamily="34" charset="0"/>
              <a:ea typeface="Gilroy Light"/>
              <a:cs typeface="Gilroy Light"/>
            </a:endParaRPr>
          </a:p>
        </p:txBody>
      </p:sp>
      <p:sp>
        <p:nvSpPr>
          <p:cNvPr id="5" name="TextBox 4">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Основные этапы и контрольные точки, ведущие к промежуточным и конечным результатам</a:t>
            </a:r>
          </a:p>
        </p:txBody>
      </p:sp>
      <p:pic>
        <p:nvPicPr>
          <p:cNvPr id="6" name="Изображение" descr="Изображение"/>
          <p:cNvPicPr>
            <a:picLocks noChangeAspect="1"/>
          </p:cNvPicPr>
          <p:nvPr/>
        </p:nvPicPr>
        <p:blipFill>
          <a:blip r:embed="rId2"/>
          <a:stretch>
            <a:fillRect/>
          </a:stretch>
        </p:blipFill>
        <p:spPr>
          <a:xfrm>
            <a:off x="10008524" y="424656"/>
            <a:ext cx="1847476" cy="704467"/>
          </a:xfrm>
          <a:prstGeom prst="rect">
            <a:avLst/>
          </a:prstGeom>
          <a:ln w="12700">
            <a:miter lim="400000"/>
          </a:ln>
        </p:spPr>
      </p:pic>
      <p:cxnSp>
        <p:nvCxnSpPr>
          <p:cNvPr id="7"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8" name="TextBox 7">
            <a:extLst>
              <a:ext uri="{FF2B5EF4-FFF2-40B4-BE49-F238E27FC236}">
                <a16:creationId xmlns:a16="http://schemas.microsoft.com/office/drawing/2014/main" xmlns="" id="{84C86421-A11A-CD21-E24B-AB5A2D9205C5}"/>
              </a:ext>
            </a:extLst>
          </p:cNvPr>
          <p:cNvSpPr txBox="1"/>
          <p:nvPr/>
        </p:nvSpPr>
        <p:spPr>
          <a:xfrm>
            <a:off x="0" y="1422166"/>
            <a:ext cx="12192000" cy="461665"/>
          </a:xfrm>
          <a:prstGeom prst="rect">
            <a:avLst/>
          </a:prstGeom>
          <a:noFill/>
        </p:spPr>
        <p:txBody>
          <a:bodyPr wrap="square" rtlCol="0">
            <a:spAutoFit/>
          </a:bodyPr>
          <a:lstStyle/>
          <a:p>
            <a:pPr algn="ctr"/>
            <a:r>
              <a:rPr lang="ru-RU" sz="2400" cap="all" dirty="0">
                <a:solidFill>
                  <a:srgbClr val="FF0000"/>
                </a:solidFill>
                <a:latin typeface="Impact" pitchFamily="34" charset="0"/>
                <a:ea typeface="Gilroy Light"/>
                <a:cs typeface="Gilroy Light"/>
              </a:rPr>
              <a:t>2022 </a:t>
            </a:r>
            <a:r>
              <a:rPr lang="ru-RU" sz="2400" dirty="0" smtClean="0">
                <a:solidFill>
                  <a:srgbClr val="FF0000"/>
                </a:solidFill>
                <a:latin typeface="Impact" pitchFamily="34" charset="0"/>
                <a:ea typeface="Gilroy Light"/>
                <a:cs typeface="Gilroy Light"/>
              </a:rPr>
              <a:t>год</a:t>
            </a:r>
            <a:endParaRPr lang="ru-RU" sz="2400" dirty="0">
              <a:solidFill>
                <a:srgbClr val="FF0000"/>
              </a:solidFill>
              <a:latin typeface="Impact" pitchFamily="34" charset="0"/>
              <a:ea typeface="Gilroy Light"/>
              <a:cs typeface="Gilroy Light"/>
            </a:endParaRPr>
          </a:p>
        </p:txBody>
      </p:sp>
      <p:pic>
        <p:nvPicPr>
          <p:cNvPr id="9" name="Изображение" descr="Изображение"/>
          <p:cNvPicPr>
            <a:picLocks noChangeAspect="1"/>
          </p:cNvPicPr>
          <p:nvPr/>
        </p:nvPicPr>
        <p:blipFill>
          <a:blip r:embed="rId3"/>
          <a:stretch>
            <a:fillRect/>
          </a:stretch>
        </p:blipFill>
        <p:spPr>
          <a:xfrm>
            <a:off x="404999" y="6178409"/>
            <a:ext cx="3445106" cy="472390"/>
          </a:xfrm>
          <a:prstGeom prst="rect">
            <a:avLst/>
          </a:prstGeom>
          <a:ln w="12700">
            <a:miter lim="400000"/>
          </a:ln>
        </p:spPr>
      </p:pic>
      <p:sp>
        <p:nvSpPr>
          <p:cNvPr id="11" name="Google Shape;300;p21"/>
          <p:cNvSpPr txBox="1"/>
          <p:nvPr/>
        </p:nvSpPr>
        <p:spPr>
          <a:xfrm>
            <a:off x="4611393" y="6363591"/>
            <a:ext cx="3425702"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7651"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Стоимость проекта</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Предварительная стоимостная оценка реализации идеи</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sp>
        <p:nvSpPr>
          <p:cNvPr id="10" name="Google Shape;300;p21"/>
          <p:cNvSpPr txBox="1"/>
          <p:nvPr/>
        </p:nvSpPr>
        <p:spPr>
          <a:xfrm>
            <a:off x="4611393" y="6363591"/>
            <a:ext cx="3425702"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2" name="Прямоугольник 11"/>
          <p:cNvSpPr/>
          <p:nvPr/>
        </p:nvSpPr>
        <p:spPr>
          <a:xfrm>
            <a:off x="362859" y="2386370"/>
            <a:ext cx="11491355" cy="2308324"/>
          </a:xfrm>
          <a:prstGeom prst="rect">
            <a:avLst/>
          </a:prstGeom>
        </p:spPr>
        <p:txBody>
          <a:bodyPr wrap="square">
            <a:spAutoFit/>
          </a:bodyPr>
          <a:lstStyle/>
          <a:p>
            <a:r>
              <a:rPr lang="ru-RU" sz="1800" b="1" dirty="0" smtClean="0">
                <a:solidFill>
                  <a:srgbClr val="002060"/>
                </a:solidFill>
              </a:rPr>
              <a:t>1. Расходы на аккредитацию, зарплату директору, педагогам, кураторам и менеджерам Академии</a:t>
            </a:r>
            <a:br>
              <a:rPr lang="ru-RU" sz="1800" b="1" dirty="0" smtClean="0">
                <a:solidFill>
                  <a:srgbClr val="002060"/>
                </a:solidFill>
              </a:rPr>
            </a:br>
            <a:r>
              <a:rPr lang="ru-RU" sz="1800" b="1" dirty="0" smtClean="0">
                <a:solidFill>
                  <a:srgbClr val="002060"/>
                </a:solidFill>
              </a:rPr>
              <a:t>2. Видеосъёмка, монтаж и оцифровка обучающих курсов</a:t>
            </a:r>
            <a:br>
              <a:rPr lang="ru-RU" sz="1800" b="1" dirty="0" smtClean="0">
                <a:solidFill>
                  <a:srgbClr val="002060"/>
                </a:solidFill>
              </a:rPr>
            </a:br>
            <a:r>
              <a:rPr lang="ru-RU" sz="1800" b="1" dirty="0" smtClean="0">
                <a:solidFill>
                  <a:srgbClr val="002060"/>
                </a:solidFill>
              </a:rPr>
              <a:t>3. Приобретение учебных материалов и оборудования для преподавателей (ноутбуков, видеокамер и пр.)</a:t>
            </a:r>
            <a:br>
              <a:rPr lang="ru-RU" sz="1800" b="1" dirty="0" smtClean="0">
                <a:solidFill>
                  <a:srgbClr val="002060"/>
                </a:solidFill>
              </a:rPr>
            </a:br>
            <a:r>
              <a:rPr lang="ru-RU" sz="1800" b="1" dirty="0" smtClean="0">
                <a:solidFill>
                  <a:srgbClr val="002060"/>
                </a:solidFill>
              </a:rPr>
              <a:t>4. Продвижение и реклама АССРП в среде руководителей организаций, общественных объединений, движений и различных НКО (управленцев, координаторов): ДНП, СНТ, ТСН, ТОС, МСУ, ТСЖ, ПРП, АККОР</a:t>
            </a:r>
            <a:br>
              <a:rPr lang="ru-RU" sz="1800" b="1" dirty="0" smtClean="0">
                <a:solidFill>
                  <a:srgbClr val="002060"/>
                </a:solidFill>
              </a:rPr>
            </a:br>
            <a:r>
              <a:rPr lang="ru-RU" sz="1800" b="1" dirty="0" smtClean="0">
                <a:solidFill>
                  <a:srgbClr val="002060"/>
                </a:solidFill>
              </a:rPr>
              <a:t>5. Интернет-реклама, продвижение в социальных сетях (группы СНТ, ДНП и т.д.)</a:t>
            </a:r>
            <a:endParaRPr lang="ru-RU" sz="1800" b="1" dirty="0">
              <a:solidFill>
                <a:srgbClr val="002060"/>
              </a:solidFill>
            </a:endParaRPr>
          </a:p>
        </p:txBody>
      </p:sp>
      <p:sp>
        <p:nvSpPr>
          <p:cNvPr id="14" name="TextBox 13"/>
          <p:cNvSpPr txBox="1"/>
          <p:nvPr/>
        </p:nvSpPr>
        <p:spPr>
          <a:xfrm>
            <a:off x="0" y="1631853"/>
            <a:ext cx="12192000" cy="707886"/>
          </a:xfrm>
          <a:prstGeom prst="rect">
            <a:avLst/>
          </a:prstGeom>
          <a:noFill/>
        </p:spPr>
        <p:txBody>
          <a:bodyPr wrap="square" rtlCol="0">
            <a:spAutoFit/>
          </a:bodyPr>
          <a:lstStyle/>
          <a:p>
            <a:pPr algn="ctr"/>
            <a:r>
              <a:rPr lang="ru-RU" sz="4000" dirty="0" smtClean="0">
                <a:solidFill>
                  <a:srgbClr val="FF0000"/>
                </a:solidFill>
                <a:latin typeface="Impact" pitchFamily="34" charset="0"/>
              </a:rPr>
              <a:t>10 000 000 рублей на Академию ССРП</a:t>
            </a:r>
            <a:endParaRPr lang="ru-RU" sz="4000" dirty="0">
              <a:solidFill>
                <a:srgbClr val="FF0000"/>
              </a:solidFill>
              <a:latin typeface="Impact" pitchFamily="34" charset="0"/>
            </a:endParaRPr>
          </a:p>
        </p:txBody>
      </p:sp>
      <p:sp>
        <p:nvSpPr>
          <p:cNvPr id="15" name="TextBox 14"/>
          <p:cNvSpPr txBox="1"/>
          <p:nvPr/>
        </p:nvSpPr>
        <p:spPr>
          <a:xfrm>
            <a:off x="0" y="4780667"/>
            <a:ext cx="12192000" cy="1323439"/>
          </a:xfrm>
          <a:prstGeom prst="rect">
            <a:avLst/>
          </a:prstGeom>
          <a:noFill/>
        </p:spPr>
        <p:txBody>
          <a:bodyPr wrap="square" rtlCol="0">
            <a:spAutoFit/>
          </a:bodyPr>
          <a:lstStyle/>
          <a:p>
            <a:pPr algn="ctr"/>
            <a:r>
              <a:rPr lang="ru-RU" sz="4000" spc="-20" dirty="0" smtClean="0">
                <a:solidFill>
                  <a:srgbClr val="FF0000"/>
                </a:solidFill>
                <a:latin typeface="Impact" pitchFamily="34" charset="0"/>
              </a:rPr>
              <a:t>1  000 000 рублей на усовершенствование образовательной платформы Учи.про</a:t>
            </a:r>
            <a:endParaRPr lang="ru-RU" sz="4000" spc="-20" dirty="0">
              <a:solidFill>
                <a:srgbClr val="FF0000"/>
              </a:solidFill>
              <a:latin typeface="Impact" pitchFamily="34" charset="0"/>
            </a:endParaRPr>
          </a:p>
        </p:txBody>
      </p:sp>
    </p:spTree>
    <p:extLst>
      <p:ext uri="{BB962C8B-B14F-4D97-AF65-F5344CB8AC3E}">
        <p14:creationId xmlns:p14="http://schemas.microsoft.com/office/powerpoint/2010/main" xmlns="" val="3796308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28678" name="Picture 6"/>
          <p:cNvPicPr>
            <a:picLocks noChangeAspect="1" noChangeArrowheads="1"/>
          </p:cNvPicPr>
          <p:nvPr/>
        </p:nvPicPr>
        <p:blipFill>
          <a:blip r:embed="rId4"/>
          <a:srcRect/>
          <a:stretch>
            <a:fillRect/>
          </a:stretch>
        </p:blipFill>
        <p:spPr bwMode="auto">
          <a:xfrm>
            <a:off x="358575" y="1535576"/>
            <a:ext cx="7511038" cy="4583870"/>
          </a:xfrm>
          <a:prstGeom prst="rect">
            <a:avLst/>
          </a:prstGeom>
          <a:noFill/>
          <a:ln w="9525">
            <a:noFill/>
            <a:miter lim="800000"/>
            <a:headEnd/>
            <a:tailEnd/>
          </a:ln>
          <a:effectLst/>
        </p:spPr>
      </p:pic>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8675" name="Слайд think-cell" r:id="rId5"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Ресурсное обеспечение</a:t>
            </a:r>
            <a:endParaRPr sz="4800" cap="all" dirty="0">
              <a:solidFill>
                <a:srgbClr val="33A1D8"/>
              </a:solidFill>
              <a:latin typeface="Impact" pitchFamily="34" charset="0"/>
              <a:ea typeface="Gilroy Light"/>
              <a:cs typeface="Gilroy Light"/>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Инфраструктура, источники финансирования, наличие команды и т. д.</a:t>
            </a:r>
          </a:p>
        </p:txBody>
      </p:sp>
      <p:pic>
        <p:nvPicPr>
          <p:cNvPr id="8" name="Изображение" descr="Изображение"/>
          <p:cNvPicPr>
            <a:picLocks noChangeAspect="1"/>
          </p:cNvPicPr>
          <p:nvPr/>
        </p:nvPicPr>
        <p:blipFill>
          <a:blip r:embed="rId6"/>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7"/>
          <a:stretch>
            <a:fillRect/>
          </a:stretch>
        </p:blipFill>
        <p:spPr>
          <a:xfrm>
            <a:off x="404999" y="6178409"/>
            <a:ext cx="3445106" cy="472390"/>
          </a:xfrm>
          <a:prstGeom prst="rect">
            <a:avLst/>
          </a:prstGeom>
          <a:ln w="12700">
            <a:miter lim="400000"/>
          </a:ln>
        </p:spPr>
      </p:pic>
      <p:sp>
        <p:nvSpPr>
          <p:cNvPr id="10"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2" name="Прямоугольник 11"/>
          <p:cNvSpPr/>
          <p:nvPr/>
        </p:nvSpPr>
        <p:spPr>
          <a:xfrm>
            <a:off x="7624689" y="1529635"/>
            <a:ext cx="4262511" cy="4606389"/>
          </a:xfrm>
          <a:prstGeom prst="rect">
            <a:avLst/>
          </a:prstGeom>
          <a:solidFill>
            <a:schemeClr val="bg1">
              <a:lumMod val="85000"/>
            </a:schemeClr>
          </a:solidFill>
        </p:spPr>
        <p:txBody>
          <a:bodyPr wrap="square">
            <a:spAutoFit/>
          </a:bodyPr>
          <a:lstStyle/>
          <a:p>
            <a:pPr>
              <a:lnSpc>
                <a:spcPts val="2200"/>
              </a:lnSpc>
            </a:pPr>
            <a:r>
              <a:rPr lang="ru-RU" sz="2000" b="1" dirty="0" smtClean="0">
                <a:solidFill>
                  <a:schemeClr val="accent1">
                    <a:lumMod val="75000"/>
                  </a:schemeClr>
                </a:solidFill>
                <a:latin typeface="Gilroy Light"/>
              </a:rPr>
              <a:t>1. Команда проекта – научно-образовательный потенциал педагогов ведущих ВУЗов РФ (МГУ, СПбГАУ, Кировский, Севастопольский ГУ и другие)</a:t>
            </a:r>
            <a:br>
              <a:rPr lang="ru-RU" sz="2000" b="1" dirty="0" smtClean="0">
                <a:solidFill>
                  <a:schemeClr val="accent1">
                    <a:lumMod val="75000"/>
                  </a:schemeClr>
                </a:solidFill>
                <a:latin typeface="Gilroy Light"/>
              </a:rPr>
            </a:br>
            <a:r>
              <a:rPr lang="ru-RU" sz="2000" b="1" dirty="0" smtClean="0">
                <a:solidFill>
                  <a:schemeClr val="accent1">
                    <a:lumMod val="75000"/>
                  </a:schemeClr>
                </a:solidFill>
                <a:latin typeface="Gilroy Light"/>
              </a:rPr>
              <a:t>2. Уникальная специфическая программа обучения</a:t>
            </a:r>
            <a:br>
              <a:rPr lang="ru-RU" sz="2000" b="1" dirty="0" smtClean="0">
                <a:solidFill>
                  <a:schemeClr val="accent1">
                    <a:lumMod val="75000"/>
                  </a:schemeClr>
                </a:solidFill>
                <a:latin typeface="Gilroy Light"/>
              </a:rPr>
            </a:br>
            <a:r>
              <a:rPr lang="ru-RU" sz="2000" b="1" dirty="0" smtClean="0">
                <a:solidFill>
                  <a:schemeClr val="accent1">
                    <a:lumMod val="75000"/>
                  </a:schemeClr>
                </a:solidFill>
                <a:latin typeface="Gilroy Light"/>
              </a:rPr>
              <a:t>3. Авторские курсы</a:t>
            </a:r>
            <a:br>
              <a:rPr lang="ru-RU" sz="2000" b="1" dirty="0" smtClean="0">
                <a:solidFill>
                  <a:schemeClr val="accent1">
                    <a:lumMod val="75000"/>
                  </a:schemeClr>
                </a:solidFill>
                <a:latin typeface="Gilroy Light"/>
              </a:rPr>
            </a:br>
            <a:r>
              <a:rPr lang="ru-RU" sz="2000" b="1" dirty="0" smtClean="0">
                <a:solidFill>
                  <a:schemeClr val="accent1">
                    <a:lumMod val="75000"/>
                  </a:schemeClr>
                </a:solidFill>
                <a:latin typeface="Gilroy Light"/>
              </a:rPr>
              <a:t>4. Учи.про – </a:t>
            </a:r>
            <a:r>
              <a:rPr lang="ru-RU" sz="1900" b="1" dirty="0" smtClean="0">
                <a:solidFill>
                  <a:schemeClr val="accent1">
                    <a:lumMod val="75000"/>
                  </a:schemeClr>
                </a:solidFill>
                <a:latin typeface="Gilroy Light"/>
              </a:rPr>
              <a:t>собственная образовательная онлайн площадка</a:t>
            </a:r>
            <a:r>
              <a:rPr lang="ru-RU" sz="2000" b="1" dirty="0" smtClean="0">
                <a:solidFill>
                  <a:schemeClr val="accent1">
                    <a:lumMod val="75000"/>
                  </a:schemeClr>
                </a:solidFill>
                <a:latin typeface="Gilroy Light"/>
                <a:hlinkClick r:id="rId8"/>
              </a:rPr>
              <a:t/>
            </a:r>
            <a:br>
              <a:rPr lang="ru-RU" sz="2000" b="1" dirty="0" smtClean="0">
                <a:solidFill>
                  <a:schemeClr val="accent1">
                    <a:lumMod val="75000"/>
                  </a:schemeClr>
                </a:solidFill>
                <a:latin typeface="Gilroy Light"/>
                <a:hlinkClick r:id="rId8"/>
              </a:rPr>
            </a:br>
            <a:r>
              <a:rPr lang="ru-RU" sz="2000" b="1" dirty="0" smtClean="0">
                <a:solidFill>
                  <a:schemeClr val="accent1">
                    <a:lumMod val="75000"/>
                  </a:schemeClr>
                </a:solidFill>
                <a:latin typeface="Gilroy Light"/>
              </a:rPr>
              <a:t>5. Офис 86 кв.м </a:t>
            </a:r>
            <a:r>
              <a:rPr lang="ru-RU" sz="1800" b="1" spc="-30" dirty="0" smtClean="0">
                <a:solidFill>
                  <a:schemeClr val="accent1">
                    <a:lumMod val="75000"/>
                  </a:schemeClr>
                </a:solidFill>
                <a:latin typeface="Gilroy Light"/>
              </a:rPr>
              <a:t>(в собственности</a:t>
            </a:r>
            <a:r>
              <a:rPr lang="ru-RU" sz="1800" b="1" dirty="0" smtClean="0">
                <a:solidFill>
                  <a:schemeClr val="accent1">
                    <a:lumMod val="75000"/>
                  </a:schemeClr>
                </a:solidFill>
                <a:latin typeface="Gilroy Light"/>
              </a:rPr>
              <a:t>)</a:t>
            </a:r>
            <a:r>
              <a:rPr lang="ru-RU" sz="2000" b="1" dirty="0" smtClean="0">
                <a:solidFill>
                  <a:schemeClr val="accent1">
                    <a:lumMod val="75000"/>
                  </a:schemeClr>
                </a:solidFill>
                <a:latin typeface="Gilroy Light"/>
              </a:rPr>
              <a:t/>
            </a:r>
            <a:br>
              <a:rPr lang="ru-RU" sz="2000" b="1" dirty="0" smtClean="0">
                <a:solidFill>
                  <a:schemeClr val="accent1">
                    <a:lumMod val="75000"/>
                  </a:schemeClr>
                </a:solidFill>
                <a:latin typeface="Gilroy Light"/>
              </a:rPr>
            </a:br>
            <a:r>
              <a:rPr lang="ru-RU" sz="2000" b="1" dirty="0" smtClean="0">
                <a:solidFill>
                  <a:schemeClr val="accent1">
                    <a:lumMod val="75000"/>
                  </a:schemeClr>
                </a:solidFill>
                <a:latin typeface="Gilroy Light"/>
              </a:rPr>
              <a:t>6. Персональные компьютеры, мониторы (6 шт.)</a:t>
            </a:r>
            <a:br>
              <a:rPr lang="ru-RU" sz="2000" b="1" dirty="0" smtClean="0">
                <a:solidFill>
                  <a:schemeClr val="accent1">
                    <a:lumMod val="75000"/>
                  </a:schemeClr>
                </a:solidFill>
                <a:latin typeface="Gilroy Light"/>
              </a:rPr>
            </a:br>
            <a:r>
              <a:rPr lang="ru-RU" sz="2000" b="1" dirty="0" smtClean="0">
                <a:solidFill>
                  <a:schemeClr val="accent1">
                    <a:lumMod val="75000"/>
                  </a:schemeClr>
                </a:solidFill>
                <a:latin typeface="Gilroy Light"/>
              </a:rPr>
              <a:t>7. Офисная техника: столы, стулья, шкафы</a:t>
            </a:r>
            <a:endParaRPr lang="ru-RU" sz="2000" b="1" dirty="0">
              <a:solidFill>
                <a:schemeClr val="accent1">
                  <a:lumMod val="75000"/>
                </a:schemeClr>
              </a:solidFill>
              <a:latin typeface="Gilroy Light"/>
            </a:endParaRPr>
          </a:p>
        </p:txBody>
      </p:sp>
    </p:spTree>
    <p:extLst>
      <p:ext uri="{BB962C8B-B14F-4D97-AF65-F5344CB8AC3E}">
        <p14:creationId xmlns:p14="http://schemas.microsoft.com/office/powerpoint/2010/main" xmlns="" val="3786794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7" name="Прямоугольник 16"/>
          <p:cNvSpPr/>
          <p:nvPr/>
        </p:nvSpPr>
        <p:spPr>
          <a:xfrm>
            <a:off x="254925" y="2907568"/>
            <a:ext cx="11737570" cy="3416320"/>
          </a:xfrm>
          <a:prstGeom prst="rect">
            <a:avLst/>
          </a:prstGeom>
        </p:spPr>
        <p:txBody>
          <a:bodyPr wrap="square">
            <a:spAutoFit/>
          </a:bodyPr>
          <a:lstStyle/>
          <a:p>
            <a:r>
              <a:rPr lang="ru-RU" sz="1800" b="1" dirty="0" smtClean="0">
                <a:solidFill>
                  <a:schemeClr val="accent1">
                    <a:lumMod val="75000"/>
                  </a:schemeClr>
                </a:solidFill>
              </a:rPr>
              <a:t>1. "Координатор общественного движения (руководитель профсоюза)"</a:t>
            </a:r>
            <a:br>
              <a:rPr lang="ru-RU" sz="1800" b="1" dirty="0" smtClean="0">
                <a:solidFill>
                  <a:schemeClr val="accent1">
                    <a:lumMod val="75000"/>
                  </a:schemeClr>
                </a:solidFill>
              </a:rPr>
            </a:br>
            <a:r>
              <a:rPr lang="ru-RU" sz="1800" b="1" dirty="0" smtClean="0">
                <a:solidFill>
                  <a:schemeClr val="accent1">
                    <a:lumMod val="75000"/>
                  </a:schemeClr>
                </a:solidFill>
              </a:rPr>
              <a:t>2. "Руководитель поселения семейных родовых поместий (координатор)"</a:t>
            </a:r>
            <a:br>
              <a:rPr lang="ru-RU" sz="1800" b="1" dirty="0" smtClean="0">
                <a:solidFill>
                  <a:schemeClr val="accent1">
                    <a:lumMod val="75000"/>
                  </a:schemeClr>
                </a:solidFill>
              </a:rPr>
            </a:br>
            <a:r>
              <a:rPr lang="ru-RU" sz="1800" b="1" dirty="0" smtClean="0">
                <a:solidFill>
                  <a:schemeClr val="accent1">
                    <a:lumMod val="75000"/>
                  </a:schemeClr>
                </a:solidFill>
              </a:rPr>
              <a:t>3. "Проектный менеджер поселения семейных родовых поместий"</a:t>
            </a:r>
            <a:br>
              <a:rPr lang="ru-RU" sz="1800" b="1" dirty="0" smtClean="0">
                <a:solidFill>
                  <a:schemeClr val="accent1">
                    <a:lumMod val="75000"/>
                  </a:schemeClr>
                </a:solidFill>
              </a:rPr>
            </a:br>
            <a:r>
              <a:rPr lang="ru-RU" sz="1800" b="1" dirty="0" smtClean="0">
                <a:solidFill>
                  <a:schemeClr val="accent1">
                    <a:lumMod val="75000"/>
                  </a:schemeClr>
                </a:solidFill>
              </a:rPr>
              <a:t>4. "Депутат муниципального образования"</a:t>
            </a:r>
            <a:br>
              <a:rPr lang="ru-RU" sz="1800" b="1" dirty="0" smtClean="0">
                <a:solidFill>
                  <a:schemeClr val="accent1">
                    <a:lumMod val="75000"/>
                  </a:schemeClr>
                </a:solidFill>
              </a:rPr>
            </a:br>
            <a:r>
              <a:rPr lang="ru-RU" sz="1800" b="1" dirty="0" smtClean="0">
                <a:solidFill>
                  <a:schemeClr val="accent1">
                    <a:lumMod val="75000"/>
                  </a:schemeClr>
                </a:solidFill>
              </a:rPr>
              <a:t>5. "Специалист (организатор) по взаимодействию и развитию поселения родовых поместий"</a:t>
            </a:r>
            <a:br>
              <a:rPr lang="ru-RU" sz="1800" b="1" dirty="0" smtClean="0">
                <a:solidFill>
                  <a:schemeClr val="accent1">
                    <a:lumMod val="75000"/>
                  </a:schemeClr>
                </a:solidFill>
              </a:rPr>
            </a:br>
            <a:r>
              <a:rPr lang="ru-RU" sz="1800" b="1" dirty="0" smtClean="0">
                <a:solidFill>
                  <a:schemeClr val="accent1">
                    <a:lumMod val="75000"/>
                  </a:schemeClr>
                </a:solidFill>
              </a:rPr>
              <a:t>6. "Специалист (менеджер) по взаимодействию и развитию поселения родовых поместий"</a:t>
            </a:r>
            <a:br>
              <a:rPr lang="ru-RU" sz="1800" b="1" dirty="0" smtClean="0">
                <a:solidFill>
                  <a:schemeClr val="accent1">
                    <a:lumMod val="75000"/>
                  </a:schemeClr>
                </a:solidFill>
              </a:rPr>
            </a:br>
            <a:r>
              <a:rPr lang="ru-RU" sz="1800" b="1" dirty="0" smtClean="0">
                <a:solidFill>
                  <a:schemeClr val="accent1">
                    <a:lumMod val="75000"/>
                  </a:schemeClr>
                </a:solidFill>
              </a:rPr>
              <a:t>7. "Депутат муниципального образования"</a:t>
            </a:r>
            <a:br>
              <a:rPr lang="ru-RU" sz="1800" b="1" dirty="0" smtClean="0">
                <a:solidFill>
                  <a:schemeClr val="accent1">
                    <a:lumMod val="75000"/>
                  </a:schemeClr>
                </a:solidFill>
              </a:rPr>
            </a:br>
            <a:r>
              <a:rPr lang="ru-RU" sz="1800" b="1" dirty="0" smtClean="0">
                <a:solidFill>
                  <a:schemeClr val="accent1">
                    <a:lumMod val="75000"/>
                  </a:schemeClr>
                </a:solidFill>
              </a:rPr>
              <a:t>8. "Управляющий коллективного сельскохозяйственного предприятия (КСП)"</a:t>
            </a:r>
            <a:br>
              <a:rPr lang="ru-RU" sz="1800" b="1" dirty="0" smtClean="0">
                <a:solidFill>
                  <a:schemeClr val="accent1">
                    <a:lumMod val="75000"/>
                  </a:schemeClr>
                </a:solidFill>
              </a:rPr>
            </a:br>
            <a:r>
              <a:rPr lang="ru-RU" sz="1800" b="1" dirty="0" smtClean="0">
                <a:solidFill>
                  <a:schemeClr val="accent1">
                    <a:lumMod val="75000"/>
                  </a:schemeClr>
                </a:solidFill>
              </a:rPr>
              <a:t>9. "Председатель ТСН (садового товарищества и др. форм объединений на землях с/</a:t>
            </a:r>
            <a:r>
              <a:rPr lang="ru-RU" sz="1800" b="1" dirty="0" err="1" smtClean="0">
                <a:solidFill>
                  <a:schemeClr val="accent1">
                    <a:lumMod val="75000"/>
                  </a:schemeClr>
                </a:solidFill>
              </a:rPr>
              <a:t>х</a:t>
            </a:r>
            <a:r>
              <a:rPr lang="ru-RU" sz="1800" b="1" dirty="0" smtClean="0">
                <a:solidFill>
                  <a:schemeClr val="accent1">
                    <a:lumMod val="75000"/>
                  </a:schemeClr>
                </a:solidFill>
              </a:rPr>
              <a:t> назначения)"</a:t>
            </a:r>
            <a:br>
              <a:rPr lang="ru-RU" sz="1800" b="1" dirty="0" smtClean="0">
                <a:solidFill>
                  <a:schemeClr val="accent1">
                    <a:lumMod val="75000"/>
                  </a:schemeClr>
                </a:solidFill>
              </a:rPr>
            </a:br>
            <a:r>
              <a:rPr lang="ru-RU" sz="1800" b="1" dirty="0" smtClean="0">
                <a:solidFill>
                  <a:schemeClr val="accent1">
                    <a:lumMod val="75000"/>
                  </a:schemeClr>
                </a:solidFill>
              </a:rPr>
              <a:t>10. "Антикризисный управляющий садоводства"</a:t>
            </a:r>
            <a:br>
              <a:rPr lang="ru-RU" sz="1800" b="1" dirty="0" smtClean="0">
                <a:solidFill>
                  <a:schemeClr val="accent1">
                    <a:lumMod val="75000"/>
                  </a:schemeClr>
                </a:solidFill>
              </a:rPr>
            </a:br>
            <a:r>
              <a:rPr lang="ru-RU" sz="1800" b="1" dirty="0" smtClean="0">
                <a:solidFill>
                  <a:schemeClr val="accent1">
                    <a:lumMod val="75000"/>
                  </a:schemeClr>
                </a:solidFill>
              </a:rPr>
              <a:t>11. "Директор управляющей компании"</a:t>
            </a:r>
            <a:br>
              <a:rPr lang="ru-RU" sz="1800" b="1" dirty="0" smtClean="0">
                <a:solidFill>
                  <a:schemeClr val="accent1">
                    <a:lumMod val="75000"/>
                  </a:schemeClr>
                </a:solidFill>
              </a:rPr>
            </a:br>
            <a:r>
              <a:rPr lang="ru-RU" sz="1800" b="1" dirty="0" smtClean="0">
                <a:solidFill>
                  <a:schemeClr val="accent1">
                    <a:lumMod val="75000"/>
                  </a:schemeClr>
                </a:solidFill>
              </a:rPr>
              <a:t>12. "Антикризисный директор"</a:t>
            </a:r>
            <a:endParaRPr lang="ru-RU" sz="1800" b="1" dirty="0">
              <a:solidFill>
                <a:schemeClr val="accent1">
                  <a:lumMod val="75000"/>
                </a:schemeClr>
              </a:solidFill>
            </a:endParaRPr>
          </a:p>
        </p:txBody>
      </p:sp>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62466" name="Слайд think-cell" r:id="rId4" imgW="360" imgH="360" progId="">
              <p:embed/>
            </p:oleObj>
          </a:graphicData>
        </a:graphic>
      </p:graphicFrame>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Инфраструктура, источники финансирования, наличие команды и т. д.</a:t>
            </a: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62468" name="Picture 4" descr="https://ideas.roscongress.org/attachments/6/resized_for_show_56/1d7899-9d7e-457f-a29d-f82b7efded21/%D0%9C%D0%B5%D0%BD%D0%B5%D0%B4%D0%B6%D0%B5%D1%80_%D0%BF%D0%BE%D1%81%D0%B5%D0%BB%D0%B5%D0%BD%D0%B8%D1%8F_%D1%80%D0%BE%D0%B4%D0%BE%D0%B2%D1%8B%D1%85_%D0%BF%D0%BE%D0%BC%D0%B5%D1%81%D1%82%D0%B8%D0%B9_%D0%90%D0%A1%D0%A1%D0%A0%D0%9F_8-904-63-75740.jpg"/>
          <p:cNvPicPr>
            <a:picLocks noChangeAspect="1" noChangeArrowheads="1"/>
          </p:cNvPicPr>
          <p:nvPr/>
        </p:nvPicPr>
        <p:blipFill>
          <a:blip r:embed="rId5"/>
          <a:srcRect/>
          <a:stretch>
            <a:fillRect/>
          </a:stretch>
        </p:blipFill>
        <p:spPr bwMode="auto">
          <a:xfrm>
            <a:off x="0" y="0"/>
            <a:ext cx="12192000" cy="2783869"/>
          </a:xfrm>
          <a:prstGeom prst="rect">
            <a:avLst/>
          </a:prstGeom>
          <a:noFill/>
        </p:spPr>
      </p:pic>
      <p:sp>
        <p:nvSpPr>
          <p:cNvPr id="14" name="Google Shape;138;p8"/>
          <p:cNvSpPr txBox="1">
            <a:spLocks/>
          </p:cNvSpPr>
          <p:nvPr/>
        </p:nvSpPr>
        <p:spPr>
          <a:xfrm>
            <a:off x="8004516" y="98477"/>
            <a:ext cx="4187483" cy="1026942"/>
          </a:xfrm>
          <a:prstGeom prst="rect">
            <a:avLst/>
          </a:prstGeom>
          <a:noFill/>
          <a:ln>
            <a:noFill/>
          </a:ln>
        </p:spPr>
        <p:txBody>
          <a:bodyPr spcFirstLastPara="1" wrap="square" lIns="91425" tIns="45700" rIns="91425" bIns="45700" anchor="b" anchorCtr="0">
            <a:noAutofit/>
          </a:bodyPr>
          <a:lstStyle/>
          <a:p>
            <a:pPr marL="0" marR="0" lvl="0" indent="0" defTabSz="1161825" rtl="0" eaLnBrk="1" fontAlgn="auto" latinLnBrk="0" hangingPunct="0">
              <a:lnSpc>
                <a:spcPct val="100000"/>
              </a:lnSpc>
              <a:spcBef>
                <a:spcPts val="0"/>
              </a:spcBef>
              <a:spcAft>
                <a:spcPts val="0"/>
              </a:spcAft>
              <a:buClrTx/>
              <a:buSzTx/>
              <a:buFont typeface="Arial"/>
              <a:buNone/>
              <a:tabLst/>
              <a:defRPr/>
            </a:pPr>
            <a:r>
              <a:rPr kumimoji="0" lang="ru-RU" sz="3200" b="1" i="0" u="none" strike="noStrike" kern="0" cap="all" spc="0" normalizeH="0" baseline="0" noProof="0" dirty="0" smtClean="0">
                <a:ln>
                  <a:noFill/>
                </a:ln>
                <a:solidFill>
                  <a:schemeClr val="bg1"/>
                </a:solidFill>
                <a:effectLst/>
                <a:uLnTx/>
                <a:uFillTx/>
                <a:latin typeface="Gilroy Light"/>
                <a:ea typeface="Gilroy Light"/>
                <a:cs typeface="Gilroy Light"/>
                <a:sym typeface="Arial"/>
              </a:rPr>
              <a:t>Ресурсное </a:t>
            </a:r>
            <a:br>
              <a:rPr kumimoji="0" lang="ru-RU" sz="3200" b="1" i="0" u="none" strike="noStrike" kern="0" cap="all" spc="0" normalizeH="0" baseline="0" noProof="0" dirty="0" smtClean="0">
                <a:ln>
                  <a:noFill/>
                </a:ln>
                <a:solidFill>
                  <a:schemeClr val="bg1"/>
                </a:solidFill>
                <a:effectLst/>
                <a:uLnTx/>
                <a:uFillTx/>
                <a:latin typeface="Gilroy Light"/>
                <a:ea typeface="Gilroy Light"/>
                <a:cs typeface="Gilroy Light"/>
                <a:sym typeface="Arial"/>
              </a:rPr>
            </a:br>
            <a:r>
              <a:rPr kumimoji="0" lang="ru-RU" sz="3200" b="1" i="0" u="none" strike="noStrike" kern="0" cap="all" spc="0" normalizeH="0" baseline="0" noProof="0" dirty="0" smtClean="0">
                <a:ln>
                  <a:noFill/>
                </a:ln>
                <a:solidFill>
                  <a:schemeClr val="bg1"/>
                </a:solidFill>
                <a:effectLst/>
                <a:uLnTx/>
                <a:uFillTx/>
                <a:latin typeface="Gilroy Light"/>
                <a:ea typeface="Gilroy Light"/>
                <a:cs typeface="Gilroy Light"/>
                <a:sym typeface="Arial"/>
              </a:rPr>
              <a:t>обеспечение</a:t>
            </a:r>
            <a:endParaRPr kumimoji="0" lang="ru-RU" sz="3200" b="1" i="0" u="none" strike="noStrike" kern="0" cap="all" spc="0" normalizeH="0" baseline="0" noProof="0" dirty="0">
              <a:ln>
                <a:noFill/>
              </a:ln>
              <a:solidFill>
                <a:schemeClr val="bg1"/>
              </a:solidFill>
              <a:effectLst/>
              <a:uLnTx/>
              <a:uFillTx/>
              <a:latin typeface="Gilroy Light"/>
              <a:ea typeface="Gilroy Light"/>
              <a:cs typeface="Gilroy Light"/>
              <a:sym typeface="Arial"/>
            </a:endParaRPr>
          </a:p>
        </p:txBody>
      </p:sp>
      <p:pic>
        <p:nvPicPr>
          <p:cNvPr id="16" name="Изображение" descr="Изображение"/>
          <p:cNvPicPr>
            <a:picLocks noChangeAspect="1"/>
          </p:cNvPicPr>
          <p:nvPr/>
        </p:nvPicPr>
        <p:blipFill>
          <a:blip r:embed="rId6"/>
          <a:stretch>
            <a:fillRect/>
          </a:stretch>
        </p:blipFill>
        <p:spPr>
          <a:xfrm>
            <a:off x="9991897" y="5547015"/>
            <a:ext cx="1880727" cy="717146"/>
          </a:xfrm>
          <a:prstGeom prst="rect">
            <a:avLst/>
          </a:prstGeom>
          <a:ln w="12700">
            <a:miter lim="400000"/>
          </a:ln>
        </p:spPr>
      </p:pic>
      <p:sp>
        <p:nvSpPr>
          <p:cNvPr id="18" name="Прямоугольник 17"/>
          <p:cNvSpPr/>
          <p:nvPr/>
        </p:nvSpPr>
        <p:spPr>
          <a:xfrm>
            <a:off x="0" y="955193"/>
            <a:ext cx="4110325" cy="1815882"/>
          </a:xfrm>
          <a:prstGeom prst="rect">
            <a:avLst/>
          </a:prstGeom>
        </p:spPr>
        <p:txBody>
          <a:bodyPr wrap="square">
            <a:spAutoFit/>
          </a:bodyPr>
          <a:lstStyle/>
          <a:p>
            <a:r>
              <a:rPr lang="ru-RU" sz="2800" b="1" dirty="0" smtClean="0">
                <a:solidFill>
                  <a:schemeClr val="bg1"/>
                </a:solidFill>
              </a:rPr>
              <a:t>наши </a:t>
            </a:r>
          </a:p>
          <a:p>
            <a:r>
              <a:rPr lang="ru-RU" sz="2800" b="1" dirty="0" smtClean="0">
                <a:solidFill>
                  <a:schemeClr val="bg1"/>
                </a:solidFill>
              </a:rPr>
              <a:t>АВТОРСКИЕ СПЕЦИАЛЬНЫЕ КУРСЫ:</a:t>
            </a:r>
            <a:endParaRPr lang="ru-RU" sz="2800" b="1" dirty="0">
              <a:solidFill>
                <a:schemeClr val="bg1"/>
              </a:solidFill>
            </a:endParaRPr>
          </a:p>
        </p:txBody>
      </p:sp>
      <p:pic>
        <p:nvPicPr>
          <p:cNvPr id="13" name="Изображение" descr="Изображение"/>
          <p:cNvPicPr>
            <a:picLocks noChangeAspect="1"/>
          </p:cNvPicPr>
          <p:nvPr/>
        </p:nvPicPr>
        <p:blipFill>
          <a:blip r:embed="rId7"/>
          <a:stretch>
            <a:fillRect/>
          </a:stretch>
        </p:blipFill>
        <p:spPr>
          <a:xfrm>
            <a:off x="5933602" y="6258998"/>
            <a:ext cx="3445106" cy="472390"/>
          </a:xfrm>
          <a:prstGeom prst="rect">
            <a:avLst/>
          </a:prstGeom>
          <a:ln w="12700">
            <a:miter lim="400000"/>
          </a:ln>
        </p:spPr>
      </p:pic>
      <p:sp>
        <p:nvSpPr>
          <p:cNvPr id="15" name="Google Shape;300;p21"/>
          <p:cNvSpPr txBox="1"/>
          <p:nvPr/>
        </p:nvSpPr>
        <p:spPr>
          <a:xfrm>
            <a:off x="9636369" y="6393692"/>
            <a:ext cx="2278967"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3786794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2" name="Прямоугольник 11"/>
          <p:cNvSpPr/>
          <p:nvPr/>
        </p:nvSpPr>
        <p:spPr>
          <a:xfrm>
            <a:off x="299258" y="2831410"/>
            <a:ext cx="11892742" cy="3693319"/>
          </a:xfrm>
          <a:prstGeom prst="rect">
            <a:avLst/>
          </a:prstGeom>
        </p:spPr>
        <p:txBody>
          <a:bodyPr wrap="square">
            <a:spAutoFit/>
          </a:bodyPr>
          <a:lstStyle/>
          <a:p>
            <a:r>
              <a:rPr lang="ru-RU" sz="1800" b="1" dirty="0" smtClean="0">
                <a:solidFill>
                  <a:schemeClr val="accent1">
                    <a:lumMod val="75000"/>
                  </a:schemeClr>
                </a:solidFill>
              </a:rPr>
              <a:t>1. "Руководитель профсоюзной организации"</a:t>
            </a:r>
            <a:br>
              <a:rPr lang="ru-RU" sz="1800" b="1" dirty="0" smtClean="0">
                <a:solidFill>
                  <a:schemeClr val="accent1">
                    <a:lumMod val="75000"/>
                  </a:schemeClr>
                </a:solidFill>
              </a:rPr>
            </a:br>
            <a:r>
              <a:rPr lang="ru-RU" sz="1800" b="1" dirty="0" smtClean="0">
                <a:solidFill>
                  <a:schemeClr val="accent1">
                    <a:lumMod val="75000"/>
                  </a:schemeClr>
                </a:solidFill>
              </a:rPr>
              <a:t>2. "Руководитель товарищества собственников недвижимости" (СНТ, ПРП, другие формы объединений собственников земельных участков различного назначения)</a:t>
            </a:r>
            <a:br>
              <a:rPr lang="ru-RU" sz="1800" b="1" dirty="0" smtClean="0">
                <a:solidFill>
                  <a:schemeClr val="accent1">
                    <a:lumMod val="75000"/>
                  </a:schemeClr>
                </a:solidFill>
              </a:rPr>
            </a:br>
            <a:r>
              <a:rPr lang="ru-RU" sz="1800" b="1" dirty="0" smtClean="0">
                <a:solidFill>
                  <a:schemeClr val="accent1">
                    <a:lumMod val="75000"/>
                  </a:schemeClr>
                </a:solidFill>
              </a:rPr>
              <a:t>3. "Руководитель сельскохозяйственного предприятия, кооператива" (фермерские хозяйства, КСП, потребительские кооперативы);</a:t>
            </a:r>
            <a:br>
              <a:rPr lang="ru-RU" sz="1800" b="1" dirty="0" smtClean="0">
                <a:solidFill>
                  <a:schemeClr val="accent1">
                    <a:lumMod val="75000"/>
                  </a:schemeClr>
                </a:solidFill>
              </a:rPr>
            </a:br>
            <a:r>
              <a:rPr lang="ru-RU" sz="1800" b="1" dirty="0" smtClean="0">
                <a:solidFill>
                  <a:schemeClr val="accent1">
                    <a:lumMod val="75000"/>
                  </a:schemeClr>
                </a:solidFill>
              </a:rPr>
              <a:t>4. "Школа председателя (ТОС)  территориального общественного самоуправления"</a:t>
            </a:r>
            <a:br>
              <a:rPr lang="ru-RU" sz="1800" b="1" dirty="0" smtClean="0">
                <a:solidFill>
                  <a:schemeClr val="accent1">
                    <a:lumMod val="75000"/>
                  </a:schemeClr>
                </a:solidFill>
              </a:rPr>
            </a:br>
            <a:r>
              <a:rPr lang="ru-RU" sz="1800" b="1" dirty="0" smtClean="0">
                <a:solidFill>
                  <a:schemeClr val="accent1">
                    <a:lumMod val="75000"/>
                  </a:schemeClr>
                </a:solidFill>
              </a:rPr>
              <a:t>5. "Курс повышения квалификации депутата муниципального образования"</a:t>
            </a:r>
            <a:br>
              <a:rPr lang="ru-RU" sz="1800" b="1" dirty="0" smtClean="0">
                <a:solidFill>
                  <a:schemeClr val="accent1">
                    <a:lumMod val="75000"/>
                  </a:schemeClr>
                </a:solidFill>
              </a:rPr>
            </a:br>
            <a:r>
              <a:rPr lang="ru-RU" sz="1800" b="1" dirty="0" smtClean="0">
                <a:solidFill>
                  <a:schemeClr val="accent1">
                    <a:lumMod val="75000"/>
                  </a:schemeClr>
                </a:solidFill>
              </a:rPr>
              <a:t>6. "Курс повышения квалификации служащего муниципального образования по вопросам развития территории"</a:t>
            </a:r>
            <a:br>
              <a:rPr lang="ru-RU" sz="1800" b="1" dirty="0" smtClean="0">
                <a:solidFill>
                  <a:schemeClr val="accent1">
                    <a:lumMod val="75000"/>
                  </a:schemeClr>
                </a:solidFill>
              </a:rPr>
            </a:br>
            <a:r>
              <a:rPr lang="ru-RU" sz="1800" b="1" dirty="0" smtClean="0">
                <a:solidFill>
                  <a:schemeClr val="accent1">
                    <a:lumMod val="75000"/>
                  </a:schemeClr>
                </a:solidFill>
              </a:rPr>
              <a:t>7. "Курс повышения квалификации служащего муниципального образования по вопросам планирования бюджетных средств"</a:t>
            </a:r>
            <a:br>
              <a:rPr lang="ru-RU" sz="1800" b="1" dirty="0" smtClean="0">
                <a:solidFill>
                  <a:schemeClr val="accent1">
                    <a:lumMod val="75000"/>
                  </a:schemeClr>
                </a:solidFill>
              </a:rPr>
            </a:br>
            <a:r>
              <a:rPr lang="ru-RU" sz="1800" b="1" dirty="0" smtClean="0">
                <a:solidFill>
                  <a:schemeClr val="accent1">
                    <a:lumMod val="75000"/>
                  </a:schemeClr>
                </a:solidFill>
              </a:rPr>
              <a:t>8. "Курс повышения квалификации служащего муниципального образования </a:t>
            </a:r>
          </a:p>
          <a:p>
            <a:r>
              <a:rPr lang="ru-RU" sz="1800" b="1" dirty="0" smtClean="0">
                <a:solidFill>
                  <a:schemeClr val="accent1">
                    <a:lumMod val="75000"/>
                  </a:schemeClr>
                </a:solidFill>
              </a:rPr>
              <a:t>по вопросам государственного управления"</a:t>
            </a:r>
            <a:endParaRPr lang="ru-RU" sz="1800" b="1" dirty="0">
              <a:solidFill>
                <a:schemeClr val="accent1">
                  <a:lumMod val="75000"/>
                </a:schemeClr>
              </a:solidFill>
            </a:endParaRPr>
          </a:p>
        </p:txBody>
      </p:sp>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67586" name="Слайд think-cell" r:id="rId4" imgW="360" imgH="360" progId="">
              <p:embed/>
            </p:oleObj>
          </a:graphicData>
        </a:graphic>
      </p:graphicFrame>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Инфраструктура, источники финансирования, наличие команды и т. д.</a:t>
            </a:r>
          </a:p>
        </p:txBody>
      </p:sp>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62468" name="Picture 4" descr="https://ideas.roscongress.org/attachments/6/resized_for_show_56/1d7899-9d7e-457f-a29d-f82b7efded21/%D0%9C%D0%B5%D0%BD%D0%B5%D0%B4%D0%B6%D0%B5%D1%80_%D0%BF%D0%BE%D1%81%D0%B5%D0%BB%D0%B5%D0%BD%D0%B8%D1%8F_%D1%80%D0%BE%D0%B4%D0%BE%D0%B2%D1%8B%D1%85_%D0%BF%D0%BE%D0%BC%D0%B5%D1%81%D1%82%D0%B8%D0%B9_%D0%90%D0%A1%D0%A1%D0%A0%D0%9F_8-904-63-75740.jpg"/>
          <p:cNvPicPr>
            <a:picLocks noChangeAspect="1" noChangeArrowheads="1"/>
          </p:cNvPicPr>
          <p:nvPr/>
        </p:nvPicPr>
        <p:blipFill>
          <a:blip r:embed="rId5"/>
          <a:srcRect/>
          <a:stretch>
            <a:fillRect/>
          </a:stretch>
        </p:blipFill>
        <p:spPr bwMode="auto">
          <a:xfrm>
            <a:off x="0" y="0"/>
            <a:ext cx="12192000" cy="2783869"/>
          </a:xfrm>
          <a:prstGeom prst="rect">
            <a:avLst/>
          </a:prstGeom>
          <a:noFill/>
        </p:spPr>
      </p:pic>
      <p:sp>
        <p:nvSpPr>
          <p:cNvPr id="14" name="Google Shape;138;p8"/>
          <p:cNvSpPr txBox="1">
            <a:spLocks/>
          </p:cNvSpPr>
          <p:nvPr/>
        </p:nvSpPr>
        <p:spPr>
          <a:xfrm>
            <a:off x="7240173" y="1223889"/>
            <a:ext cx="4951827" cy="1549937"/>
          </a:xfrm>
          <a:prstGeom prst="rect">
            <a:avLst/>
          </a:prstGeom>
          <a:noFill/>
          <a:ln>
            <a:noFill/>
          </a:ln>
        </p:spPr>
        <p:txBody>
          <a:bodyPr spcFirstLastPara="1" wrap="square" lIns="91425" tIns="45700" rIns="91425" bIns="45700" anchor="b" anchorCtr="0">
            <a:noAutofit/>
          </a:bodyPr>
          <a:lstStyle/>
          <a:p>
            <a:pPr algn="r"/>
            <a:r>
              <a:rPr lang="ru-RU" sz="3200" b="1" dirty="0" smtClean="0">
                <a:solidFill>
                  <a:schemeClr val="bg1"/>
                </a:solidFill>
              </a:rPr>
              <a:t>ПРОГРАММЫ</a:t>
            </a:r>
          </a:p>
          <a:p>
            <a:pPr algn="r"/>
            <a:r>
              <a:rPr lang="ru-RU" sz="3200" b="1" dirty="0" smtClean="0">
                <a:solidFill>
                  <a:schemeClr val="bg1"/>
                </a:solidFill>
              </a:rPr>
              <a:t>ДОПОЛНИТЕЛЬНОГО ОБРАЗОВАНИЯ</a:t>
            </a:r>
            <a:endParaRPr lang="ru-RU" sz="3600" b="1" dirty="0">
              <a:solidFill>
                <a:schemeClr val="bg1"/>
              </a:solidFill>
            </a:endParaRPr>
          </a:p>
        </p:txBody>
      </p:sp>
      <p:sp>
        <p:nvSpPr>
          <p:cNvPr id="18" name="Прямоугольник 17"/>
          <p:cNvSpPr/>
          <p:nvPr/>
        </p:nvSpPr>
        <p:spPr>
          <a:xfrm>
            <a:off x="28132" y="1225035"/>
            <a:ext cx="3940233" cy="1569660"/>
          </a:xfrm>
          <a:prstGeom prst="rect">
            <a:avLst/>
          </a:prstGeom>
        </p:spPr>
        <p:txBody>
          <a:bodyPr wrap="square">
            <a:spAutoFit/>
          </a:bodyPr>
          <a:lstStyle/>
          <a:p>
            <a:r>
              <a:rPr lang="ru-RU" sz="3200" b="1" dirty="0" smtClean="0">
                <a:solidFill>
                  <a:schemeClr val="bg1"/>
                </a:solidFill>
              </a:rPr>
              <a:t>КУРСЫ ПОВЫШЕНИЯ КВАЛИФИКАЦИИ </a:t>
            </a:r>
          </a:p>
        </p:txBody>
      </p:sp>
      <p:pic>
        <p:nvPicPr>
          <p:cNvPr id="10" name="Изображение" descr="Изображение"/>
          <p:cNvPicPr>
            <a:picLocks noChangeAspect="1"/>
          </p:cNvPicPr>
          <p:nvPr/>
        </p:nvPicPr>
        <p:blipFill>
          <a:blip r:embed="rId6"/>
          <a:stretch>
            <a:fillRect/>
          </a:stretch>
        </p:blipFill>
        <p:spPr>
          <a:xfrm>
            <a:off x="9991897" y="5547015"/>
            <a:ext cx="1880727" cy="717146"/>
          </a:xfrm>
          <a:prstGeom prst="rect">
            <a:avLst/>
          </a:prstGeom>
          <a:ln w="12700">
            <a:miter lim="400000"/>
          </a:ln>
        </p:spPr>
      </p:pic>
      <p:pic>
        <p:nvPicPr>
          <p:cNvPr id="13" name="Изображение" descr="Изображение"/>
          <p:cNvPicPr>
            <a:picLocks noChangeAspect="1"/>
          </p:cNvPicPr>
          <p:nvPr/>
        </p:nvPicPr>
        <p:blipFill>
          <a:blip r:embed="rId7"/>
          <a:stretch>
            <a:fillRect/>
          </a:stretch>
        </p:blipFill>
        <p:spPr>
          <a:xfrm>
            <a:off x="5933602" y="6258998"/>
            <a:ext cx="3445106" cy="472390"/>
          </a:xfrm>
          <a:prstGeom prst="rect">
            <a:avLst/>
          </a:prstGeom>
          <a:ln w="12700">
            <a:miter lim="400000"/>
          </a:ln>
        </p:spPr>
      </p:pic>
      <p:sp>
        <p:nvSpPr>
          <p:cNvPr id="17" name="Google Shape;300;p21"/>
          <p:cNvSpPr txBox="1"/>
          <p:nvPr/>
        </p:nvSpPr>
        <p:spPr>
          <a:xfrm>
            <a:off x="9636369" y="6393692"/>
            <a:ext cx="2278967"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3786794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61442"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Ресурсное обеспечение</a:t>
            </a:r>
            <a:endParaRPr sz="4800" cap="all" dirty="0">
              <a:solidFill>
                <a:srgbClr val="33A1D8"/>
              </a:solidFill>
              <a:latin typeface="Impact" pitchFamily="34" charset="0"/>
              <a:ea typeface="Gilroy Light"/>
              <a:cs typeface="Gilroy Light"/>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Инфраструктура, источники финансирования, наличие команды и т. д.</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4" name="Прямоугольник 13"/>
          <p:cNvSpPr/>
          <p:nvPr/>
        </p:nvSpPr>
        <p:spPr>
          <a:xfrm>
            <a:off x="249382" y="1531780"/>
            <a:ext cx="11355185" cy="4616648"/>
          </a:xfrm>
          <a:prstGeom prst="rect">
            <a:avLst/>
          </a:prstGeom>
        </p:spPr>
        <p:txBody>
          <a:bodyPr wrap="square">
            <a:spAutoFit/>
          </a:bodyPr>
          <a:lstStyle/>
          <a:p>
            <a:r>
              <a:rPr lang="ru-RU" dirty="0" smtClean="0"/>
              <a:t>Файлы (материалы идеи)</a:t>
            </a:r>
          </a:p>
          <a:p>
            <a:r>
              <a:rPr lang="ru-RU" dirty="0" smtClean="0">
                <a:hlinkClick r:id="rId7"/>
              </a:rPr>
              <a:t>Инвестиционная_привлекательность_регионов_и_муниципалитетов_автор.обуч.курс_Харченко.docx</a:t>
            </a:r>
            <a:endParaRPr lang="ru-RU" dirty="0" smtClean="0"/>
          </a:p>
          <a:p>
            <a:r>
              <a:rPr lang="ru-RU" dirty="0" smtClean="0">
                <a:hlinkClick r:id="rId8"/>
              </a:rPr>
              <a:t>Карта_развития_муниципального_района_Авторский_курс_повышения_квалификации_К.В.Харченко.docx</a:t>
            </a:r>
            <a:endParaRPr lang="ru-RU" dirty="0" smtClean="0"/>
          </a:p>
          <a:p>
            <a:r>
              <a:rPr lang="ru-RU" dirty="0" smtClean="0">
                <a:hlinkClick r:id="rId9"/>
              </a:rPr>
              <a:t>Кооператору_Авторский_курс_повышения_квалификации_И.В.Щипицына.docx</a:t>
            </a:r>
            <a:endParaRPr lang="ru-RU" dirty="0" smtClean="0"/>
          </a:p>
          <a:p>
            <a:r>
              <a:rPr lang="ru-RU" dirty="0" smtClean="0">
                <a:hlinkClick r:id="rId10"/>
              </a:rPr>
              <a:t>Проектирование_молодежной_политики_Авторский_курс_повышения_квалификации_К.В.Харченко.docx</a:t>
            </a:r>
            <a:endParaRPr lang="ru-RU" dirty="0" smtClean="0"/>
          </a:p>
          <a:p>
            <a:r>
              <a:rPr lang="ru-RU" dirty="0" smtClean="0">
                <a:hlinkClick r:id="rId11"/>
              </a:rPr>
              <a:t>Разработка_антикризисной_карты_развития_муниципального_района_автор.обуч.курс_Харченко.docx</a:t>
            </a:r>
            <a:endParaRPr lang="ru-RU" dirty="0" smtClean="0"/>
          </a:p>
          <a:p>
            <a:r>
              <a:rPr lang="ru-RU" dirty="0" smtClean="0">
                <a:hlinkClick r:id="rId12"/>
              </a:rPr>
              <a:t>Сельская_кооперация_Авторский_курс_повышения_квалификации_К.В.Харченко.docx</a:t>
            </a:r>
            <a:endParaRPr lang="ru-RU" dirty="0" smtClean="0"/>
          </a:p>
          <a:p>
            <a:r>
              <a:rPr lang="ru-RU" dirty="0" smtClean="0">
                <a:hlinkClick r:id="rId13"/>
              </a:rPr>
              <a:t>Комплексное_развитие_сельских_территорий.docx</a:t>
            </a:r>
            <a:r>
              <a:rPr lang="ru-RU" dirty="0" smtClean="0">
                <a:hlinkClick r:id="rId14"/>
              </a:rPr>
              <a:t>Устойчивость_предпринимательской_деятельности.docx</a:t>
            </a:r>
            <a:endParaRPr lang="ru-RU" dirty="0" smtClean="0"/>
          </a:p>
          <a:p>
            <a:r>
              <a:rPr lang="ru-RU" dirty="0" smtClean="0">
                <a:hlinkClick r:id="rId15"/>
              </a:rPr>
              <a:t>Академия_создателей_семейных_родовых_поместий_8-904-637-57-40_www.gektar78.ru.jpg</a:t>
            </a:r>
            <a:r>
              <a:rPr lang="ru-RU" dirty="0" smtClean="0">
                <a:hlinkClick r:id="rId16"/>
              </a:rPr>
              <a:t>Учебные_планы_Развитие_бизнеса_для_СРП_преподаватель__спикер_Хлуденцов_Игорь_Москва.docx</a:t>
            </a:r>
            <a:endParaRPr lang="ru-RU" dirty="0" smtClean="0"/>
          </a:p>
          <a:p>
            <a:r>
              <a:rPr lang="ru-RU" dirty="0" smtClean="0">
                <a:hlinkClick r:id="rId17"/>
              </a:rPr>
              <a:t>Финансово-Экономическое_Обоснование_автор_Максим_Гончаренко_Программа_Семейное_родовое_поместье.pdf</a:t>
            </a:r>
            <a:endParaRPr lang="ru-RU" dirty="0" smtClean="0"/>
          </a:p>
          <a:p>
            <a:r>
              <a:rPr lang="ru-RU" dirty="0" smtClean="0">
                <a:hlinkClick r:id="rId18"/>
              </a:rPr>
              <a:t>Учебный_курс_профессор_Тарбаева_В.М.__Комплексное_развитие_сельских_территорий.docx</a:t>
            </a:r>
            <a:endParaRPr lang="ru-RU" dirty="0" smtClean="0"/>
          </a:p>
          <a:p>
            <a:r>
              <a:rPr lang="ru-RU" dirty="0" smtClean="0">
                <a:hlinkClick r:id="rId19"/>
              </a:rPr>
              <a:t>Учебный_курс_ориентированный_на_подготовку_руководящего_состава_НКО_автор_М.В.Горемыкин_АССРП_8-904-637-57-40.docx</a:t>
            </a:r>
            <a:endParaRPr lang="ru-RU" dirty="0" smtClean="0"/>
          </a:p>
          <a:p>
            <a:r>
              <a:rPr lang="ru-RU" dirty="0" smtClean="0">
                <a:hlinkClick r:id="rId20"/>
              </a:rPr>
              <a:t>Программы_дополнительного_образования_для_ТОС_и_НКО_11_авторских__курсов_Д.В.Полудёнова_и_С.А.Васильева_АССРП_8-904-637-57-40.docx</a:t>
            </a:r>
            <a:endParaRPr lang="ru-RU" dirty="0" smtClean="0"/>
          </a:p>
          <a:p>
            <a:r>
              <a:rPr lang="ru-RU" dirty="0" smtClean="0">
                <a:hlinkClick r:id="rId21"/>
              </a:rPr>
              <a:t>Правовые_и_организационно-экономические_основы_создания_и_функционирования_КФХ_профессор_О.П.Чекмарёв_АССРП_8-904-637-57-40.pdf</a:t>
            </a:r>
            <a:endParaRPr lang="ru-RU" dirty="0" smtClean="0"/>
          </a:p>
          <a:p>
            <a:r>
              <a:rPr lang="ru-RU" dirty="0" smtClean="0">
                <a:hlinkClick r:id="rId22"/>
              </a:rPr>
              <a:t>Основы_создания_и_функц-я_с.-х._потреб.кооперативов_профессор_О.П.Чекмарёв_АССРП_8-904-637-57-40.pdf</a:t>
            </a:r>
            <a:endParaRPr lang="ru-RU" dirty="0" smtClean="0"/>
          </a:p>
          <a:p>
            <a:r>
              <a:rPr lang="ru-RU" dirty="0" smtClean="0">
                <a:hlinkClick r:id="rId23"/>
              </a:rPr>
              <a:t>3_семинара_для_предпринимателей__управленцев__лидеров_команд__инновационный_менеджмент_М.Ф.Гербер_АССРП.docx</a:t>
            </a:r>
            <a:endParaRPr lang="ru-RU" dirty="0" smtClean="0"/>
          </a:p>
          <a:p>
            <a:r>
              <a:rPr lang="ru-RU" dirty="0" smtClean="0">
                <a:hlinkClick r:id="rId24"/>
              </a:rPr>
              <a:t>ОП_Родолад_-__для_Академии_-_Осипова.doc</a:t>
            </a:r>
            <a:endParaRPr lang="ru-RU" dirty="0" smtClean="0"/>
          </a:p>
          <a:p>
            <a:r>
              <a:rPr lang="ru-RU" dirty="0" smtClean="0">
                <a:hlinkClick r:id="rId25"/>
              </a:rPr>
              <a:t>Авторский_видеокурс_ОБЕРЕЖНАЯ_ОДЕЖДА_разработан_Надеждой_Кудиновой.docx</a:t>
            </a:r>
            <a:endParaRPr lang="ru-RU" dirty="0"/>
          </a:p>
        </p:txBody>
      </p:sp>
      <p:sp>
        <p:nvSpPr>
          <p:cNvPr id="12"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3786794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29699"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РИСКИ</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gn="l" rtl="0">
              <a:lnSpc>
                <a:spcPct val="115000"/>
              </a:lnSpc>
              <a:spcBef>
                <a:spcPts val="0"/>
              </a:spcBef>
              <a:spcAft>
                <a:spcPts val="0"/>
              </a:spcAft>
              <a:buClr>
                <a:srgbClr val="000000"/>
              </a:buClr>
              <a:buSzPts val="2200"/>
              <a:buNone/>
            </a:pPr>
            <a:endParaRPr sz="2000" dirty="0">
              <a:solidFill>
                <a:srgbClr val="434343"/>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dirty="0">
                <a:latin typeface="Gilroy Light"/>
                <a:ea typeface="Gilroy Light"/>
                <a:cs typeface="Gilroy Light"/>
                <a:sym typeface="Gilroy Light"/>
              </a:rPr>
              <a:t>Перечень ключевых рисков для реализации проекта</a:t>
            </a:r>
          </a:p>
        </p:txBody>
      </p:sp>
      <p:pic>
        <p:nvPicPr>
          <p:cNvPr id="8" name="Изображение" descr="Изображение"/>
          <p:cNvPicPr>
            <a:picLocks noChangeAspect="1"/>
          </p:cNvPicPr>
          <p:nvPr/>
        </p:nvPicPr>
        <p:blipFill>
          <a:blip r:embed="rId5"/>
          <a:stretch>
            <a:fillRect/>
          </a:stretch>
        </p:blipFill>
        <p:spPr>
          <a:xfrm>
            <a:off x="9809776" y="424656"/>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graphicFrame>
        <p:nvGraphicFramePr>
          <p:cNvPr id="12" name="Таблица 11">
            <a:extLst>
              <a:ext uri="{FF2B5EF4-FFF2-40B4-BE49-F238E27FC236}">
                <a16:creationId xmlns:a16="http://schemas.microsoft.com/office/drawing/2014/main" xmlns="" id="{9F9D3DED-6EF4-B558-2508-4D8022B2CD69}"/>
              </a:ext>
            </a:extLst>
          </p:cNvPr>
          <p:cNvGraphicFramePr>
            <a:graphicFrameLocks noGrp="1"/>
          </p:cNvGraphicFramePr>
          <p:nvPr>
            <p:extLst>
              <p:ext uri="{D42A27DB-BD31-4B8C-83A1-F6EECF244321}">
                <p14:modId xmlns:p14="http://schemas.microsoft.com/office/powerpoint/2010/main" xmlns="" val="1191531212"/>
              </p:ext>
            </p:extLst>
          </p:nvPr>
        </p:nvGraphicFramePr>
        <p:xfrm>
          <a:off x="346234" y="1608563"/>
          <a:ext cx="11520000" cy="4267200"/>
        </p:xfrm>
        <a:graphic>
          <a:graphicData uri="http://schemas.openxmlformats.org/drawingml/2006/table">
            <a:tbl>
              <a:tblPr firstRow="1" bandRow="1">
                <a:tableStyleId>{5FD0F851-EC5A-4D38-B0AD-8093EC10F338}</a:tableStyleId>
              </a:tblPr>
              <a:tblGrid>
                <a:gridCol w="590996">
                  <a:extLst>
                    <a:ext uri="{9D8B030D-6E8A-4147-A177-3AD203B41FA5}">
                      <a16:colId xmlns:a16="http://schemas.microsoft.com/office/drawing/2014/main" xmlns="" val="20000"/>
                    </a:ext>
                  </a:extLst>
                </a:gridCol>
                <a:gridCol w="2818847">
                  <a:extLst>
                    <a:ext uri="{9D8B030D-6E8A-4147-A177-3AD203B41FA5}">
                      <a16:colId xmlns:a16="http://schemas.microsoft.com/office/drawing/2014/main" xmlns="" val="20001"/>
                    </a:ext>
                  </a:extLst>
                </a:gridCol>
                <a:gridCol w="1575581">
                  <a:extLst>
                    <a:ext uri="{9D8B030D-6E8A-4147-A177-3AD203B41FA5}">
                      <a16:colId xmlns:a16="http://schemas.microsoft.com/office/drawing/2014/main" xmlns="" val="20002"/>
                    </a:ext>
                  </a:extLst>
                </a:gridCol>
                <a:gridCol w="1702191">
                  <a:extLst>
                    <a:ext uri="{9D8B030D-6E8A-4147-A177-3AD203B41FA5}">
                      <a16:colId xmlns:a16="http://schemas.microsoft.com/office/drawing/2014/main" xmlns="" val="20003"/>
                    </a:ext>
                  </a:extLst>
                </a:gridCol>
                <a:gridCol w="4832385">
                  <a:extLst>
                    <a:ext uri="{9D8B030D-6E8A-4147-A177-3AD203B41FA5}">
                      <a16:colId xmlns:a16="http://schemas.microsoft.com/office/drawing/2014/main" xmlns="" val="20004"/>
                    </a:ext>
                  </a:extLst>
                </a:gridCol>
              </a:tblGrid>
              <a:tr h="488032">
                <a:tc>
                  <a:txBody>
                    <a:bodyPr/>
                    <a:lstStyle/>
                    <a:p>
                      <a:pPr marL="0" marR="0" lvl="0" indent="0" algn="ctr" rtl="0">
                        <a:lnSpc>
                          <a:spcPct val="100000"/>
                        </a:lnSpc>
                        <a:spcBef>
                          <a:spcPts val="0"/>
                        </a:spcBef>
                        <a:spcAft>
                          <a:spcPts val="0"/>
                        </a:spcAft>
                        <a:buClr>
                          <a:srgbClr val="000000"/>
                        </a:buClr>
                        <a:buSzPts val="6000"/>
                        <a:buFont typeface="Arial"/>
                        <a:buNone/>
                      </a:pPr>
                      <a:r>
                        <a:rPr lang="ru-RU" sz="1400" b="1" i="0" u="none" strike="noStrike" cap="none" dirty="0">
                          <a:solidFill>
                            <a:srgbClr val="000000"/>
                          </a:solidFill>
                          <a:latin typeface="Gilroy Light"/>
                          <a:ea typeface="Gilroy Light"/>
                          <a:cs typeface="Gilroy Light"/>
                          <a:sym typeface="Arial"/>
                        </a:rPr>
                        <a:t>№</a:t>
                      </a:r>
                    </a:p>
                  </a:txBody>
                  <a:tcPr anchor="ctr">
                    <a:lnR w="12700" cap="flat" cmpd="sng" algn="ctr">
                      <a:solidFill>
                        <a:srgbClr val="00B0F0"/>
                      </a:solidFill>
                      <a:prstDash val="solid"/>
                      <a:round/>
                      <a:headEnd type="none" w="med" len="med"/>
                      <a:tailEnd type="none" w="med" len="med"/>
                    </a:lnR>
                    <a:lnB w="12700" cap="flat" cmpd="sng" algn="ctr">
                      <a:solidFill>
                        <a:srgbClr val="00B0F0"/>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6000"/>
                        <a:buFont typeface="Arial"/>
                        <a:buNone/>
                      </a:pPr>
                      <a:r>
                        <a:rPr lang="ru-RU" sz="1400" b="1" i="0" u="none" strike="noStrike" cap="none" dirty="0" smtClean="0">
                          <a:solidFill>
                            <a:srgbClr val="000000"/>
                          </a:solidFill>
                          <a:latin typeface="Gilroy Light"/>
                          <a:ea typeface="Gilroy Light"/>
                          <a:cs typeface="Gilroy Light"/>
                          <a:sym typeface="Arial"/>
                        </a:rPr>
                        <a:t>НАЗВАНИЕ</a:t>
                      </a:r>
                      <a:endParaRPr lang="ru-RU" sz="1400" b="1" i="0" u="none" strike="noStrike" cap="none" dirty="0">
                        <a:solidFill>
                          <a:srgbClr val="000000"/>
                        </a:solidFill>
                        <a:latin typeface="Gilroy Light"/>
                        <a:ea typeface="Gilroy Light"/>
                        <a:cs typeface="Gilroy Light"/>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B w="12700" cap="flat" cmpd="sng" algn="ctr">
                      <a:solidFill>
                        <a:srgbClr val="00B0F0"/>
                      </a:solidFill>
                      <a:prstDash val="solid"/>
                      <a:round/>
                      <a:headEnd type="none" w="med" len="med"/>
                      <a:tailEnd type="none" w="med" len="med"/>
                    </a:lnB>
                  </a:tcPr>
                </a:tc>
                <a:tc>
                  <a:txBody>
                    <a:bodyPr/>
                    <a:lstStyle/>
                    <a:p>
                      <a:pPr marR="0" algn="ctr" rtl="0">
                        <a:lnSpc>
                          <a:spcPct val="100000"/>
                        </a:lnSpc>
                        <a:spcBef>
                          <a:spcPts val="0"/>
                        </a:spcBef>
                        <a:spcAft>
                          <a:spcPts val="0"/>
                        </a:spcAft>
                        <a:buClr>
                          <a:srgbClr val="000000"/>
                        </a:buClr>
                        <a:buFont typeface="Arial"/>
                      </a:pPr>
                      <a:r>
                        <a:rPr lang="ru-RU" sz="1400" b="1" i="0" u="none" strike="noStrike" cap="none" dirty="0" smtClean="0">
                          <a:solidFill>
                            <a:srgbClr val="000000"/>
                          </a:solidFill>
                          <a:latin typeface="Gilroy Light"/>
                          <a:ea typeface="Gilroy Light"/>
                          <a:cs typeface="Gilroy Light"/>
                          <a:sym typeface="Arial"/>
                        </a:rPr>
                        <a:t>УРОВЕНЬ (</a:t>
                      </a:r>
                      <a:r>
                        <a:rPr lang="ru-RU" sz="1400" b="1" i="0" u="none" strike="noStrike" cap="none" dirty="0">
                          <a:solidFill>
                            <a:srgbClr val="000000"/>
                          </a:solidFill>
                          <a:latin typeface="Gilroy Light"/>
                          <a:ea typeface="Gilroy Light"/>
                          <a:cs typeface="Gilroy Light"/>
                          <a:sym typeface="Arial"/>
                        </a:rPr>
                        <a:t>низкий/высокий/средний)  </a:t>
                      </a: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B w="12700" cap="flat" cmpd="sng" algn="ctr">
                      <a:solidFill>
                        <a:srgbClr val="00B0F0"/>
                      </a:solidFill>
                      <a:prstDash val="solid"/>
                      <a:round/>
                      <a:headEnd type="none" w="med" len="med"/>
                      <a:tailEnd type="none" w="med" len="med"/>
                    </a:lnB>
                  </a:tcPr>
                </a:tc>
                <a:tc>
                  <a:txBody>
                    <a:bodyPr/>
                    <a:lstStyle/>
                    <a:p>
                      <a:pPr marR="0" algn="ctr" rtl="0">
                        <a:lnSpc>
                          <a:spcPct val="100000"/>
                        </a:lnSpc>
                        <a:spcBef>
                          <a:spcPts val="0"/>
                        </a:spcBef>
                        <a:spcAft>
                          <a:spcPts val="0"/>
                        </a:spcAft>
                        <a:buClr>
                          <a:srgbClr val="000000"/>
                        </a:buClr>
                        <a:buFont typeface="Arial"/>
                      </a:pPr>
                      <a:r>
                        <a:rPr lang="ru-RU" sz="1400" b="1" i="0" u="none" strike="noStrike" cap="none" dirty="0" smtClean="0">
                          <a:solidFill>
                            <a:srgbClr val="000000"/>
                          </a:solidFill>
                          <a:latin typeface="Gilroy Light"/>
                          <a:ea typeface="Gilroy Light"/>
                          <a:cs typeface="Gilroy Light"/>
                          <a:sym typeface="Arial"/>
                        </a:rPr>
                        <a:t>ТИП РИСКА (</a:t>
                      </a:r>
                      <a:r>
                        <a:rPr lang="ru-RU" sz="1400" b="1" i="0" u="none" strike="noStrike" cap="none" dirty="0">
                          <a:solidFill>
                            <a:srgbClr val="000000"/>
                          </a:solidFill>
                          <a:latin typeface="Gilroy Light"/>
                          <a:ea typeface="Gilroy Light"/>
                          <a:cs typeface="Gilroy Light"/>
                          <a:sym typeface="Arial"/>
                        </a:rPr>
                        <a:t>внутренний/ внешний)</a:t>
                      </a: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B w="12700" cap="flat" cmpd="sng" algn="ctr">
                      <a:solidFill>
                        <a:srgbClr val="00B0F0"/>
                      </a:solidFill>
                      <a:prstDash val="solid"/>
                      <a:round/>
                      <a:headEnd type="none" w="med" len="med"/>
                      <a:tailEnd type="none" w="med" len="med"/>
                    </a:lnB>
                  </a:tcPr>
                </a:tc>
                <a:tc>
                  <a:txBody>
                    <a:bodyPr/>
                    <a:lstStyle/>
                    <a:p>
                      <a:pPr marR="0" algn="ctr" rtl="0">
                        <a:lnSpc>
                          <a:spcPct val="100000"/>
                        </a:lnSpc>
                        <a:spcBef>
                          <a:spcPts val="0"/>
                        </a:spcBef>
                        <a:spcAft>
                          <a:spcPts val="0"/>
                        </a:spcAft>
                        <a:buClr>
                          <a:srgbClr val="000000"/>
                        </a:buClr>
                        <a:buFont typeface="Arial"/>
                      </a:pPr>
                      <a:r>
                        <a:rPr lang="ru-RU" sz="1400" b="1" i="0" u="none" strike="noStrike" cap="none" dirty="0" smtClean="0">
                          <a:solidFill>
                            <a:srgbClr val="000000"/>
                          </a:solidFill>
                          <a:latin typeface="Gilroy Light"/>
                          <a:ea typeface="Gilroy Light"/>
                          <a:cs typeface="Gilroy Light"/>
                          <a:sym typeface="Arial"/>
                        </a:rPr>
                        <a:t>ДЕЙСТВИЯ ПО ПРЕДОТВРАЩЕНИЮ РИСКОВ </a:t>
                      </a:r>
                      <a:endParaRPr lang="ru-RU" sz="1400" b="1" i="0" u="none" strike="noStrike" cap="none" dirty="0">
                        <a:solidFill>
                          <a:srgbClr val="000000"/>
                        </a:solidFill>
                        <a:latin typeface="Gilroy Light"/>
                        <a:ea typeface="Gilroy Light"/>
                        <a:cs typeface="Gilroy Light"/>
                        <a:sym typeface="Arial"/>
                      </a:endParaRPr>
                    </a:p>
                  </a:txBody>
                  <a:tcPr anchor="ctr">
                    <a:lnL w="12700" cap="flat" cmpd="sng" algn="ctr">
                      <a:solidFill>
                        <a:srgbClr val="00B0F0"/>
                      </a:solidFill>
                      <a:prstDash val="solid"/>
                      <a:round/>
                      <a:headEnd type="none" w="med" len="med"/>
                      <a:tailEnd type="none" w="med" len="med"/>
                    </a:lnL>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xmlns="" val="10000"/>
                  </a:ext>
                </a:extLst>
              </a:tr>
              <a:tr h="488032">
                <a:tc>
                  <a:txBody>
                    <a:bodyPr/>
                    <a:lstStyle/>
                    <a:p>
                      <a:r>
                        <a:rPr lang="ru-RU" sz="1600" b="1" i="0" u="none" strike="noStrike" cap="none" dirty="0" smtClean="0">
                          <a:solidFill>
                            <a:schemeClr val="accent1">
                              <a:lumMod val="75000"/>
                            </a:schemeClr>
                          </a:solidFill>
                          <a:latin typeface="+mn-lt"/>
                          <a:ea typeface="+mn-ea"/>
                          <a:cs typeface="+mn-cs"/>
                          <a:sym typeface="Arial"/>
                        </a:rPr>
                        <a:t>1. </a:t>
                      </a:r>
                      <a:endParaRPr lang="ru-RU" sz="1600" b="1" i="0" u="none" strike="noStrike" cap="none" dirty="0">
                        <a:solidFill>
                          <a:schemeClr val="accent1">
                            <a:lumMod val="75000"/>
                          </a:schemeClr>
                        </a:solidFill>
                        <a:latin typeface="+mn-lt"/>
                        <a:ea typeface="+mn-ea"/>
                        <a:cs typeface="+mn-cs"/>
                        <a:sym typeface="Arial"/>
                      </a:endParaRPr>
                    </a:p>
                  </a:txBody>
                  <a:tcPr anchor="ctr">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tcPr>
                </a:tc>
                <a:tc>
                  <a:txBody>
                    <a:bodyPr/>
                    <a:lstStyle/>
                    <a:p>
                      <a:r>
                        <a:rPr lang="ru-RU" sz="1600" b="1" i="0" u="none" strike="noStrike" cap="none" dirty="0" smtClean="0">
                          <a:solidFill>
                            <a:schemeClr val="accent1">
                              <a:lumMod val="75000"/>
                            </a:schemeClr>
                          </a:solidFill>
                          <a:latin typeface="+mn-lt"/>
                          <a:ea typeface="+mn-ea"/>
                          <a:cs typeface="+mn-cs"/>
                          <a:sym typeface="Arial"/>
                        </a:rPr>
                        <a:t>Недостаточное финансирование</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Средний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Внешний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tcPr>
                </a:tc>
                <a:tc>
                  <a:txBody>
                    <a:bodyPr/>
                    <a:lstStyle/>
                    <a:p>
                      <a:r>
                        <a:rPr lang="ru-RU" sz="1600" b="1" i="0" u="none" strike="noStrike" cap="none" dirty="0" smtClean="0">
                          <a:solidFill>
                            <a:schemeClr val="accent1">
                              <a:lumMod val="75000"/>
                            </a:schemeClr>
                          </a:solidFill>
                          <a:latin typeface="+mn-lt"/>
                          <a:ea typeface="+mn-ea"/>
                          <a:cs typeface="+mn-cs"/>
                          <a:sym typeface="Arial"/>
                        </a:rPr>
                        <a:t>Составление договоров о финансировании</a:t>
                      </a:r>
                    </a:p>
                    <a:p>
                      <a:r>
                        <a:rPr lang="ru-RU" sz="1600" b="1" i="0" u="none" strike="noStrike" cap="none" dirty="0" smtClean="0">
                          <a:solidFill>
                            <a:schemeClr val="accent1">
                              <a:lumMod val="75000"/>
                            </a:schemeClr>
                          </a:solidFill>
                          <a:latin typeface="+mn-lt"/>
                          <a:ea typeface="+mn-ea"/>
                          <a:cs typeface="+mn-cs"/>
                          <a:sym typeface="Arial"/>
                        </a:rPr>
                        <a:t>со стейкхолдерами на старте проекта</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T w="12700" cap="flat" cmpd="sng" algn="ctr">
                      <a:solidFill>
                        <a:srgbClr val="00B0F0"/>
                      </a:solidFill>
                      <a:prstDash val="solid"/>
                      <a:round/>
                      <a:headEnd type="none" w="med" len="med"/>
                      <a:tailEnd type="none" w="med" len="med"/>
                    </a:lnT>
                  </a:tcPr>
                </a:tc>
                <a:extLst>
                  <a:ext uri="{0D108BD9-81ED-4DB2-BD59-A6C34878D82A}">
                    <a16:rowId xmlns:a16="http://schemas.microsoft.com/office/drawing/2014/main" xmlns="" val="10001"/>
                  </a:ext>
                </a:extLst>
              </a:tr>
              <a:tr h="488032">
                <a:tc>
                  <a:txBody>
                    <a:bodyPr/>
                    <a:lstStyle/>
                    <a:p>
                      <a:r>
                        <a:rPr lang="ru-RU" sz="1600" b="1" i="0" u="none" strike="noStrike" cap="none" dirty="0" smtClean="0">
                          <a:solidFill>
                            <a:schemeClr val="accent1">
                              <a:lumMod val="75000"/>
                            </a:schemeClr>
                          </a:solidFill>
                          <a:latin typeface="+mn-lt"/>
                          <a:ea typeface="+mn-ea"/>
                          <a:cs typeface="+mn-cs"/>
                          <a:sym typeface="Arial"/>
                        </a:rPr>
                        <a:t>2. </a:t>
                      </a:r>
                      <a:endParaRPr lang="ru-RU" sz="1600" b="1" i="0" u="none" strike="noStrike" cap="none" dirty="0">
                        <a:solidFill>
                          <a:schemeClr val="accent1">
                            <a:lumMod val="75000"/>
                          </a:schemeClr>
                        </a:solidFill>
                        <a:latin typeface="+mn-lt"/>
                        <a:ea typeface="+mn-ea"/>
                        <a:cs typeface="+mn-cs"/>
                        <a:sym typeface="Arial"/>
                      </a:endParaRPr>
                    </a:p>
                  </a:txBody>
                  <a:tcPr anchor="ctr">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Небольшой поток обучающихся к началу</a:t>
                      </a:r>
                      <a:r>
                        <a:rPr lang="ru-RU" sz="1600" b="1" i="0" u="none" strike="noStrike" cap="none" baseline="0" dirty="0" smtClean="0">
                          <a:solidFill>
                            <a:schemeClr val="accent1">
                              <a:lumMod val="75000"/>
                            </a:schemeClr>
                          </a:solidFill>
                          <a:latin typeface="+mn-lt"/>
                          <a:ea typeface="+mn-ea"/>
                          <a:cs typeface="+mn-cs"/>
                          <a:sym typeface="Arial"/>
                        </a:rPr>
                        <a:t> обучения</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Средний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Внутренний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Достаточное количество</a:t>
                      </a:r>
                      <a:r>
                        <a:rPr lang="ru-RU" sz="1600" b="1" i="0" u="none" strike="noStrike" cap="none" baseline="0" dirty="0" smtClean="0">
                          <a:solidFill>
                            <a:schemeClr val="accent1">
                              <a:lumMod val="75000"/>
                            </a:schemeClr>
                          </a:solidFill>
                          <a:latin typeface="+mn-lt"/>
                          <a:ea typeface="+mn-ea"/>
                          <a:cs typeface="+mn-cs"/>
                          <a:sym typeface="Arial"/>
                        </a:rPr>
                        <a:t> средств и времени</a:t>
                      </a:r>
                    </a:p>
                    <a:p>
                      <a:r>
                        <a:rPr lang="ru-RU" sz="1600" b="1" i="0" u="none" strike="noStrike" cap="none" baseline="0" dirty="0" smtClean="0">
                          <a:solidFill>
                            <a:schemeClr val="accent1">
                              <a:lumMod val="75000"/>
                            </a:schemeClr>
                          </a:solidFill>
                          <a:latin typeface="+mn-lt"/>
                          <a:ea typeface="+mn-ea"/>
                          <a:cs typeface="+mn-cs"/>
                          <a:sym typeface="Arial"/>
                        </a:rPr>
                        <a:t>на рекламу и набор групп</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tcPr>
                </a:tc>
                <a:extLst>
                  <a:ext uri="{0D108BD9-81ED-4DB2-BD59-A6C34878D82A}">
                    <a16:rowId xmlns:a16="http://schemas.microsoft.com/office/drawing/2014/main" xmlns="" val="10002"/>
                  </a:ext>
                </a:extLst>
              </a:tr>
              <a:tr h="488032">
                <a:tc>
                  <a:txBody>
                    <a:bodyPr/>
                    <a:lstStyle/>
                    <a:p>
                      <a:r>
                        <a:rPr lang="ru-RU" sz="1600" b="1" i="0" u="none" strike="noStrike" cap="none" dirty="0" smtClean="0">
                          <a:solidFill>
                            <a:schemeClr val="accent1">
                              <a:lumMod val="75000"/>
                            </a:schemeClr>
                          </a:solidFill>
                          <a:latin typeface="+mn-lt"/>
                          <a:ea typeface="+mn-ea"/>
                          <a:cs typeface="+mn-cs"/>
                          <a:sym typeface="Arial"/>
                        </a:rPr>
                        <a:t>3. </a:t>
                      </a:r>
                      <a:endParaRPr lang="ru-RU" sz="1600" b="1" i="0" u="none" strike="noStrike" cap="none" dirty="0">
                        <a:solidFill>
                          <a:schemeClr val="accent1">
                            <a:lumMod val="75000"/>
                          </a:schemeClr>
                        </a:solidFill>
                        <a:latin typeface="+mn-lt"/>
                        <a:ea typeface="+mn-ea"/>
                        <a:cs typeface="+mn-cs"/>
                        <a:sym typeface="Arial"/>
                      </a:endParaRPr>
                    </a:p>
                  </a:txBody>
                  <a:tcPr anchor="ctr">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Слабые навыки обучающихся для</a:t>
                      </a:r>
                      <a:r>
                        <a:rPr lang="ru-RU" sz="1600" b="1" i="0" u="none" strike="noStrike" cap="none" baseline="0" dirty="0" smtClean="0">
                          <a:solidFill>
                            <a:schemeClr val="accent1">
                              <a:lumMod val="75000"/>
                            </a:schemeClr>
                          </a:solidFill>
                          <a:latin typeface="+mn-lt"/>
                          <a:ea typeface="+mn-ea"/>
                          <a:cs typeface="+mn-cs"/>
                          <a:sym typeface="Arial"/>
                        </a:rPr>
                        <a:t> онлайн обучения</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Низкий </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Внешний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Тестирование до начала обучения, дополнительное консультирование </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tcPr>
                </a:tc>
                <a:extLst>
                  <a:ext uri="{0D108BD9-81ED-4DB2-BD59-A6C34878D82A}">
                    <a16:rowId xmlns:a16="http://schemas.microsoft.com/office/drawing/2014/main" xmlns="" val="10003"/>
                  </a:ext>
                </a:extLst>
              </a:tr>
              <a:tr h="542807">
                <a:tc>
                  <a:txBody>
                    <a:bodyPr/>
                    <a:lstStyle/>
                    <a:p>
                      <a:r>
                        <a:rPr lang="ru-RU" sz="1600" b="1" i="0" u="none" strike="noStrike" cap="none" dirty="0" smtClean="0">
                          <a:solidFill>
                            <a:schemeClr val="accent1">
                              <a:lumMod val="75000"/>
                            </a:schemeClr>
                          </a:solidFill>
                          <a:latin typeface="+mn-lt"/>
                          <a:ea typeface="+mn-ea"/>
                          <a:cs typeface="+mn-cs"/>
                          <a:sym typeface="Arial"/>
                        </a:rPr>
                        <a:t>4.</a:t>
                      </a:r>
                      <a:endParaRPr lang="ru-RU" sz="1600" b="1" i="0" u="none" strike="noStrike" cap="none" dirty="0">
                        <a:solidFill>
                          <a:schemeClr val="accent1">
                            <a:lumMod val="75000"/>
                          </a:schemeClr>
                        </a:solidFill>
                        <a:latin typeface="+mn-lt"/>
                        <a:ea typeface="+mn-ea"/>
                        <a:cs typeface="+mn-cs"/>
                        <a:sym typeface="Arial"/>
                      </a:endParaRPr>
                    </a:p>
                  </a:txBody>
                  <a:tcPr anchor="ctr">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Недостаточна востребованность полученного в Академии образования и документов</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Низкий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pPr algn="ctr"/>
                      <a:r>
                        <a:rPr lang="ru-RU" sz="1600" b="1" i="0" u="none" strike="noStrike" cap="none" dirty="0" smtClean="0">
                          <a:solidFill>
                            <a:schemeClr val="accent1">
                              <a:lumMod val="75000"/>
                            </a:schemeClr>
                          </a:solidFill>
                          <a:latin typeface="+mn-lt"/>
                          <a:ea typeface="+mn-ea"/>
                          <a:cs typeface="+mn-cs"/>
                          <a:sym typeface="Arial"/>
                        </a:rPr>
                        <a:t>Внешний</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tcPr>
                </a:tc>
                <a:tc>
                  <a:txBody>
                    <a:bodyPr/>
                    <a:lstStyle/>
                    <a:p>
                      <a:r>
                        <a:rPr lang="ru-RU" sz="1600" b="1" i="0" u="none" strike="noStrike" cap="none" dirty="0" smtClean="0">
                          <a:solidFill>
                            <a:schemeClr val="accent1">
                              <a:lumMod val="75000"/>
                            </a:schemeClr>
                          </a:solidFill>
                          <a:latin typeface="+mn-lt"/>
                          <a:ea typeface="+mn-ea"/>
                          <a:cs typeface="+mn-cs"/>
                          <a:sym typeface="Arial"/>
                        </a:rPr>
                        <a:t>Предварительная проработка и составление перечня конкретных</a:t>
                      </a:r>
                      <a:r>
                        <a:rPr lang="ru-RU" sz="1600" b="1" i="0" u="none" strike="noStrike" cap="none" baseline="0" dirty="0" smtClean="0">
                          <a:solidFill>
                            <a:schemeClr val="accent1">
                              <a:lumMod val="75000"/>
                            </a:schemeClr>
                          </a:solidFill>
                          <a:latin typeface="+mn-lt"/>
                          <a:ea typeface="+mn-ea"/>
                          <a:cs typeface="+mn-cs"/>
                          <a:sym typeface="Arial"/>
                        </a:rPr>
                        <a:t> площадок в регионах, готовых принять специалистов Академии. Целевое обучение по договорам</a:t>
                      </a:r>
                      <a:endParaRPr lang="ru-RU" sz="1600" b="1" i="0" u="none" strike="noStrike" cap="none" dirty="0">
                        <a:solidFill>
                          <a:schemeClr val="accent1">
                            <a:lumMod val="75000"/>
                          </a:schemeClr>
                        </a:solidFill>
                        <a:latin typeface="+mn-lt"/>
                        <a:ea typeface="+mn-ea"/>
                        <a:cs typeface="+mn-cs"/>
                        <a:sym typeface="Arial"/>
                      </a:endParaRPr>
                    </a:p>
                  </a:txBody>
                  <a:tcPr anchor="ctr">
                    <a:lnL w="12700" cap="flat" cmpd="sng" algn="ctr">
                      <a:solidFill>
                        <a:srgbClr val="00B0F0"/>
                      </a:solidFill>
                      <a:prstDash val="solid"/>
                      <a:round/>
                      <a:headEnd type="none" w="med" len="med"/>
                      <a:tailEnd type="none" w="med" len="med"/>
                    </a:lnL>
                  </a:tcPr>
                </a:tc>
                <a:extLst>
                  <a:ext uri="{0D108BD9-81ED-4DB2-BD59-A6C34878D82A}">
                    <a16:rowId xmlns:a16="http://schemas.microsoft.com/office/drawing/2014/main" xmlns="" val="10004"/>
                  </a:ext>
                </a:extLst>
              </a:tr>
            </a:tbl>
          </a:graphicData>
        </a:graphic>
      </p:graphicFrame>
      <p:sp>
        <p:nvSpPr>
          <p:cNvPr id="13"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extLst>
      <p:ext uri="{BB962C8B-B14F-4D97-AF65-F5344CB8AC3E}">
        <p14:creationId xmlns:p14="http://schemas.microsoft.com/office/powerpoint/2010/main" xmlns="" val="4095420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ideas.roscongress.org/attachments/6/resized_for_show_33/938137-e2ff-40cb-9cf9-458d52631cb3/%D0%9F%D1%80%D0%B0%D0%B2%D0%B8%D0%BB%D0%B0_%D0%BE%D0%BD%D0%BB%D0%B0%D0%B9%D0%BD-%D0%BE%D0%B1%D1%83%D1%87%D0%B5%D0%BD%D0%B8%D1%8F_%D0%B2_%D0%90%D0%BA%D0%B0%D0%B4%D0%B5%D0%BC%D0%B8%D0%B8_%D1%81%D0%BE%D0%B7%D0%B4%D0%B0%D1%82%D0%B5%D0%BB%D1%8F_%D1%81%D0%B5%D0%BC%D0%B5%D0%B9%D0%BD%D0%BE%D0%B3%D0%BE_%D1%80%D0%BE%D0%B4%D0%BE%D0%B2%D0%BE%D0%B3%D0%BE_%D0%BF%D0%BE%D0%BC%D0%B5%D1%81%D1%82%D1%8C%D1%8F_8-904-6375740.jpg"/>
          <p:cNvPicPr>
            <a:picLocks noChangeAspect="1" noChangeArrowheads="1"/>
          </p:cNvPicPr>
          <p:nvPr/>
        </p:nvPicPr>
        <p:blipFill>
          <a:blip r:embed="rId2"/>
          <a:srcRect/>
          <a:stretch>
            <a:fillRect/>
          </a:stretch>
        </p:blipFill>
        <p:spPr bwMode="auto">
          <a:xfrm>
            <a:off x="0" y="0"/>
            <a:ext cx="12192000" cy="3602682"/>
          </a:xfrm>
          <a:prstGeom prst="rect">
            <a:avLst/>
          </a:prstGeom>
          <a:noFill/>
        </p:spPr>
      </p:pic>
      <p:sp>
        <p:nvSpPr>
          <p:cNvPr id="5" name="Прямоугольник 4"/>
          <p:cNvSpPr/>
          <p:nvPr/>
        </p:nvSpPr>
        <p:spPr>
          <a:xfrm>
            <a:off x="196948" y="3785968"/>
            <a:ext cx="11732456" cy="2185214"/>
          </a:xfrm>
          <a:prstGeom prst="rect">
            <a:avLst/>
          </a:prstGeom>
        </p:spPr>
        <p:txBody>
          <a:bodyPr wrap="square">
            <a:spAutoFit/>
          </a:bodyPr>
          <a:lstStyle/>
          <a:p>
            <a:r>
              <a:rPr lang="ru-RU" sz="2400" dirty="0" smtClean="0">
                <a:solidFill>
                  <a:srgbClr val="002060"/>
                </a:solidFill>
                <a:latin typeface="Impact" pitchFamily="34" charset="0"/>
              </a:rPr>
              <a:t>Первое,</a:t>
            </a:r>
            <a:r>
              <a:rPr lang="ru-RU" dirty="0" smtClean="0"/>
              <a:t/>
            </a:r>
            <a:br>
              <a:rPr lang="ru-RU" dirty="0" smtClean="0"/>
            </a:br>
            <a:r>
              <a:rPr lang="ru-RU" b="1" dirty="0" smtClean="0">
                <a:solidFill>
                  <a:schemeClr val="accent1">
                    <a:lumMod val="75000"/>
                  </a:schemeClr>
                </a:solidFill>
              </a:rPr>
              <a:t>Наши курсы:</a:t>
            </a:r>
          </a:p>
          <a:p>
            <a:r>
              <a:rPr lang="ru-RU" b="1" dirty="0" smtClean="0">
                <a:solidFill>
                  <a:schemeClr val="accent1">
                    <a:lumMod val="75000"/>
                  </a:schemeClr>
                </a:solidFill>
              </a:rPr>
              <a:t>не обещают развить сложные навыки за короткий срок,</a:t>
            </a:r>
          </a:p>
          <a:p>
            <a:r>
              <a:rPr lang="ru-RU" b="1" dirty="0" smtClean="0">
                <a:solidFill>
                  <a:schemeClr val="accent1">
                    <a:lumMod val="75000"/>
                  </a:schemeClr>
                </a:solidFill>
              </a:rPr>
              <a:t>разработаны по уникальной эффективной авторской методике,</a:t>
            </a:r>
          </a:p>
          <a:p>
            <a:r>
              <a:rPr lang="ru-RU" b="1" dirty="0" smtClean="0">
                <a:solidFill>
                  <a:schemeClr val="accent1">
                    <a:lumMod val="75000"/>
                  </a:schemeClr>
                </a:solidFill>
              </a:rPr>
              <a:t>дадут вам качественное образование, которое решит многие из ваших проблемы,</a:t>
            </a:r>
          </a:p>
          <a:p>
            <a:r>
              <a:rPr lang="ru-RU" b="1" dirty="0" smtClean="0">
                <a:solidFill>
                  <a:schemeClr val="accent1">
                    <a:lumMod val="75000"/>
                  </a:schemeClr>
                </a:solidFill>
              </a:rPr>
              <a:t>содействуют трудоустройству.</a:t>
            </a:r>
          </a:p>
          <a:p>
            <a:r>
              <a:rPr lang="ru-RU" b="1" dirty="0" smtClean="0">
                <a:solidFill>
                  <a:schemeClr val="accent1">
                    <a:lumMod val="75000"/>
                  </a:schemeClr>
                </a:solidFill>
              </a:rPr>
              <a:t>Мы не продаём иллюзию, а предлагаем реальные знания.</a:t>
            </a:r>
            <a:br>
              <a:rPr lang="ru-RU" b="1" dirty="0" smtClean="0">
                <a:solidFill>
                  <a:schemeClr val="accent1">
                    <a:lumMod val="75000"/>
                  </a:schemeClr>
                </a:solidFill>
              </a:rPr>
            </a:br>
            <a:r>
              <a:rPr lang="ru-RU" b="1" dirty="0" smtClean="0">
                <a:solidFill>
                  <a:schemeClr val="accent1">
                    <a:lumMod val="75000"/>
                  </a:schemeClr>
                </a:solidFill>
              </a:rPr>
              <a:t>Обучение, в любом случае, требует усилий и времени. Никаких секретных способов и уникальных методик не существует – маркетинговыми уловками мы не пользуемся! Мы честны с нашими студентами!</a:t>
            </a:r>
            <a:endParaRPr lang="ru-RU" b="1" dirty="0">
              <a:solidFill>
                <a:schemeClr val="accent1">
                  <a:lumMod val="75000"/>
                </a:schemeClr>
              </a:solidFill>
            </a:endParaRPr>
          </a:p>
        </p:txBody>
      </p:sp>
      <p:pic>
        <p:nvPicPr>
          <p:cNvPr id="9" name="Изображение" descr="Изображение"/>
          <p:cNvPicPr>
            <a:picLocks noChangeAspect="1"/>
          </p:cNvPicPr>
          <p:nvPr/>
        </p:nvPicPr>
        <p:blipFill>
          <a:blip r:embed="rId3"/>
          <a:stretch>
            <a:fillRect/>
          </a:stretch>
        </p:blipFill>
        <p:spPr>
          <a:xfrm>
            <a:off x="404999" y="6234681"/>
            <a:ext cx="3445106" cy="472390"/>
          </a:xfrm>
          <a:prstGeom prst="rect">
            <a:avLst/>
          </a:prstGeom>
          <a:ln w="12700">
            <a:miter lim="400000"/>
          </a:ln>
        </p:spPr>
      </p:pic>
      <p:sp>
        <p:nvSpPr>
          <p:cNvPr id="11"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1"/>
          <p:cNvPicPr>
            <a:picLocks noChangeAspect="1" noChangeArrowheads="1"/>
          </p:cNvPicPr>
          <p:nvPr/>
        </p:nvPicPr>
        <p:blipFill>
          <a:blip r:embed="rId2"/>
          <a:srcRect/>
          <a:stretch>
            <a:fillRect/>
          </a:stretch>
        </p:blipFill>
        <p:spPr bwMode="auto">
          <a:xfrm>
            <a:off x="0" y="-40596"/>
            <a:ext cx="12192000" cy="3681852"/>
          </a:xfrm>
          <a:prstGeom prst="rect">
            <a:avLst/>
          </a:prstGeom>
          <a:noFill/>
          <a:ln w="9525">
            <a:noFill/>
            <a:miter lim="800000"/>
            <a:headEnd/>
            <a:tailEnd/>
          </a:ln>
          <a:effectLst/>
        </p:spPr>
      </p:pic>
      <p:sp>
        <p:nvSpPr>
          <p:cNvPr id="6" name="Прямоугольник 5"/>
          <p:cNvSpPr/>
          <p:nvPr/>
        </p:nvSpPr>
        <p:spPr>
          <a:xfrm>
            <a:off x="221670" y="3606407"/>
            <a:ext cx="11970329" cy="2631490"/>
          </a:xfrm>
          <a:prstGeom prst="rect">
            <a:avLst/>
          </a:prstGeom>
        </p:spPr>
        <p:txBody>
          <a:bodyPr wrap="square">
            <a:spAutoFit/>
          </a:bodyPr>
          <a:lstStyle/>
          <a:p>
            <a:r>
              <a:rPr lang="ru-RU" sz="2400" dirty="0" smtClean="0">
                <a:solidFill>
                  <a:srgbClr val="002060"/>
                </a:solidFill>
                <a:latin typeface="Impact" pitchFamily="34" charset="0"/>
              </a:rPr>
              <a:t>Второе,</a:t>
            </a:r>
            <a:r>
              <a:rPr lang="ru-RU" dirty="0" smtClean="0"/>
              <a:t/>
            </a:r>
            <a:br>
              <a:rPr lang="ru-RU" dirty="0" smtClean="0"/>
            </a:br>
            <a:r>
              <a:rPr lang="ru-RU" b="1" dirty="0" smtClean="0">
                <a:solidFill>
                  <a:schemeClr val="accent1">
                    <a:lumMod val="75000"/>
                  </a:schemeClr>
                </a:solidFill>
              </a:rPr>
              <a:t>Наши курсы от проверенных известных ВУЗов и сертифицированных специализированных организаций. Наши студенты могут быть уверены в достоверности и актуальности того, чему их учат. В Академии ССРП профессиональная подача материала, опирающуюся на современные методики обучения.  Дорогие студенты, помните! Создание качественного образовательного продукта требует много времени, инвестиций и экспертизы</a:t>
            </a:r>
            <a:r>
              <a:rPr lang="ru-RU" dirty="0" smtClean="0"/>
              <a:t>.</a:t>
            </a:r>
          </a:p>
          <a:p>
            <a:endParaRPr lang="ru-RU" sz="500" dirty="0" smtClean="0"/>
          </a:p>
          <a:p>
            <a:r>
              <a:rPr lang="ru-RU" sz="2400" dirty="0" smtClean="0">
                <a:solidFill>
                  <a:srgbClr val="002060"/>
                </a:solidFill>
                <a:latin typeface="Impact" pitchFamily="34" charset="0"/>
              </a:rPr>
              <a:t>Третье,</a:t>
            </a:r>
            <a:r>
              <a:rPr lang="ru-RU" dirty="0" smtClean="0"/>
              <a:t/>
            </a:r>
            <a:br>
              <a:rPr lang="ru-RU" dirty="0" smtClean="0"/>
            </a:br>
            <a:r>
              <a:rPr lang="ru-RU" b="1" dirty="0" smtClean="0">
                <a:solidFill>
                  <a:schemeClr val="accent1">
                    <a:lumMod val="75000"/>
                  </a:schemeClr>
                </a:solidFill>
              </a:rPr>
              <a:t>Решение о формате обучения зависит от того, чему вы хотите научиться. Какие-то навыки можно усвоить дистанционно. В первую очередь – всё, что связано с работой на компьютере. В случае с изучением наших курсов, развитием гибких навыков и получением комплексных знаний (вовлекающих разноплановые навыки), педагоги Академии будут комбинировать для Вас разные методы и форматы обучения.</a:t>
            </a:r>
            <a:endParaRPr lang="ru-RU" b="1" dirty="0">
              <a:solidFill>
                <a:schemeClr val="accent1">
                  <a:lumMod val="75000"/>
                </a:schemeClr>
              </a:solidFill>
            </a:endParaRPr>
          </a:p>
        </p:txBody>
      </p:sp>
      <p:pic>
        <p:nvPicPr>
          <p:cNvPr id="4" name="Изображение" descr="Изображение"/>
          <p:cNvPicPr>
            <a:picLocks noChangeAspect="1"/>
          </p:cNvPicPr>
          <p:nvPr/>
        </p:nvPicPr>
        <p:blipFill>
          <a:blip r:embed="rId3"/>
          <a:stretch>
            <a:fillRect/>
          </a:stretch>
        </p:blipFill>
        <p:spPr>
          <a:xfrm>
            <a:off x="404999" y="6178409"/>
            <a:ext cx="3445106" cy="472390"/>
          </a:xfrm>
          <a:prstGeom prst="rect">
            <a:avLst/>
          </a:prstGeom>
          <a:ln w="12700">
            <a:miter lim="400000"/>
          </a:ln>
        </p:spPr>
      </p:pic>
      <p:sp>
        <p:nvSpPr>
          <p:cNvPr id="7"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2880" y="3590396"/>
            <a:ext cx="12009119" cy="2462213"/>
          </a:xfrm>
          <a:prstGeom prst="rect">
            <a:avLst/>
          </a:prstGeom>
        </p:spPr>
        <p:txBody>
          <a:bodyPr wrap="square">
            <a:spAutoFit/>
          </a:bodyPr>
          <a:lstStyle/>
          <a:p>
            <a:r>
              <a:rPr lang="ru-RU" sz="2400" dirty="0" smtClean="0">
                <a:solidFill>
                  <a:srgbClr val="002060"/>
                </a:solidFill>
                <a:latin typeface="Impact" pitchFamily="34" charset="0"/>
              </a:rPr>
              <a:t>Четвёртое,</a:t>
            </a:r>
            <a:r>
              <a:rPr lang="ru-RU" dirty="0" smtClean="0"/>
              <a:t/>
            </a:r>
            <a:br>
              <a:rPr lang="ru-RU" dirty="0" smtClean="0"/>
            </a:br>
            <a:r>
              <a:rPr lang="ru-RU" b="1" dirty="0" smtClean="0">
                <a:solidFill>
                  <a:schemeClr val="accent1">
                    <a:lumMod val="75000"/>
                  </a:schemeClr>
                </a:solidFill>
              </a:rPr>
              <a:t>Если вам нужно освоить навык, который очень важен для работы, но лично Вам не интересен, лучше искать форматы, где Вас будет учить живой человек. Удачным вариантом обучения будут для Вас онлайн-уроки с преподавателем лично или курсы, где предполагается совместная работа с другими учениками. Человеческое взаимодействие способно мотивировать тогда, когда учиться не хочется))</a:t>
            </a:r>
          </a:p>
          <a:p>
            <a:endParaRPr lang="ru-RU" sz="800" dirty="0" smtClean="0"/>
          </a:p>
          <a:p>
            <a:r>
              <a:rPr lang="ru-RU" sz="2400" dirty="0" smtClean="0">
                <a:solidFill>
                  <a:srgbClr val="002060"/>
                </a:solidFill>
                <a:latin typeface="Impact" pitchFamily="34" charset="0"/>
              </a:rPr>
              <a:t>Пятое,</a:t>
            </a:r>
            <a:r>
              <a:rPr lang="ru-RU" dirty="0" smtClean="0"/>
              <a:t/>
            </a:r>
            <a:br>
              <a:rPr lang="ru-RU" dirty="0" smtClean="0"/>
            </a:br>
            <a:r>
              <a:rPr lang="ru-RU" b="1" dirty="0" smtClean="0">
                <a:solidFill>
                  <a:schemeClr val="accent1">
                    <a:lumMod val="75000"/>
                  </a:schemeClr>
                </a:solidFill>
              </a:rPr>
              <a:t>Учитывайте свои личные предпочтения и ищите форматы, которые мотивируют именно Вас. Не стоит через силу зубрить новые термины в мобильном приложении только потому, что это приложение помогло вашему коллеге. Разные люди учатся по-разному. Если какой-то курс не сработал, не делайте поспешных выводов о своих способностях. Попробуйте другие форматы обучения.</a:t>
            </a:r>
            <a:endParaRPr lang="ru-RU" b="1" dirty="0">
              <a:solidFill>
                <a:schemeClr val="accent1">
                  <a:lumMod val="75000"/>
                </a:schemeClr>
              </a:solidFill>
            </a:endParaRPr>
          </a:p>
        </p:txBody>
      </p:sp>
      <p:pic>
        <p:nvPicPr>
          <p:cNvPr id="4" name="Изображение" descr="Изображение"/>
          <p:cNvPicPr>
            <a:picLocks noChangeAspect="1"/>
          </p:cNvPicPr>
          <p:nvPr/>
        </p:nvPicPr>
        <p:blipFill>
          <a:blip r:embed="rId2"/>
          <a:stretch>
            <a:fillRect/>
          </a:stretch>
        </p:blipFill>
        <p:spPr>
          <a:xfrm>
            <a:off x="404999" y="6234681"/>
            <a:ext cx="3445106" cy="472390"/>
          </a:xfrm>
          <a:prstGeom prst="rect">
            <a:avLst/>
          </a:prstGeom>
          <a:ln w="12700">
            <a:miter lim="400000"/>
          </a:ln>
        </p:spPr>
      </p:pic>
      <p:sp>
        <p:nvSpPr>
          <p:cNvPr id="7"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pic>
        <p:nvPicPr>
          <p:cNvPr id="6" name="Рисунок 5" descr="1.jpg"/>
          <p:cNvPicPr>
            <a:picLocks noChangeAspect="1"/>
          </p:cNvPicPr>
          <p:nvPr/>
        </p:nvPicPr>
        <p:blipFill>
          <a:blip r:embed="rId3"/>
          <a:stretch>
            <a:fillRect/>
          </a:stretch>
        </p:blipFill>
        <p:spPr>
          <a:xfrm>
            <a:off x="0" y="0"/>
            <a:ext cx="10062949" cy="3367966"/>
          </a:xfrm>
          <a:prstGeom prst="rect">
            <a:avLst/>
          </a:prstGeom>
        </p:spPr>
      </p:pic>
      <p:sp>
        <p:nvSpPr>
          <p:cNvPr id="8" name="Прямоугольник 7"/>
          <p:cNvSpPr/>
          <p:nvPr/>
        </p:nvSpPr>
        <p:spPr>
          <a:xfrm>
            <a:off x="10203067" y="1003884"/>
            <a:ext cx="1792989" cy="1384995"/>
          </a:xfrm>
          <a:prstGeom prst="rect">
            <a:avLst/>
          </a:prstGeom>
        </p:spPr>
        <p:txBody>
          <a:bodyPr wrap="square">
            <a:spAutoFit/>
          </a:bodyPr>
          <a:lstStyle/>
          <a:p>
            <a:pPr algn="ctr"/>
            <a:r>
              <a:rPr lang="ru-RU" sz="2800" dirty="0" smtClean="0">
                <a:solidFill>
                  <a:srgbClr val="002060"/>
                </a:solidFill>
                <a:latin typeface="Impact" pitchFamily="34" charset="0"/>
              </a:rPr>
              <a:t>В эпоху </a:t>
            </a:r>
            <a:r>
              <a:rPr lang="ru-RU" sz="2800" dirty="0" smtClean="0">
                <a:solidFill>
                  <a:srgbClr val="0070C0"/>
                </a:solidFill>
                <a:latin typeface="Impact" pitchFamily="34" charset="0"/>
              </a:rPr>
              <a:t>life-long learning</a:t>
            </a:r>
            <a:endParaRPr lang="ru-RU" sz="2800" dirty="0">
              <a:solidFill>
                <a:srgbClr val="0070C0"/>
              </a:solidFill>
              <a:latin typeface="Impact"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0"/>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33A1D8"/>
              </a:buClr>
              <a:buSzPts val="4800"/>
              <a:buNone/>
            </a:pPr>
            <a:r>
              <a:rPr lang="ru-RU" sz="4800" cap="none" dirty="0">
                <a:solidFill>
                  <a:srgbClr val="33A1D8"/>
                </a:solidFill>
                <a:latin typeface="Impact" pitchFamily="34" charset="0"/>
                <a:sym typeface="Arial"/>
              </a:rPr>
              <a:t>СТОИМОСТЬ ПРОЕКТА</a:t>
            </a:r>
            <a:endParaRPr sz="4800" cap="none">
              <a:solidFill>
                <a:srgbClr val="33A1D8"/>
              </a:solidFill>
              <a:latin typeface="Impact" pitchFamily="34" charset="0"/>
              <a:sym typeface="Arial"/>
            </a:endParaRPr>
          </a:p>
        </p:txBody>
      </p:sp>
      <p:sp>
        <p:nvSpPr>
          <p:cNvPr id="392" name="Google Shape;392;p30"/>
          <p:cNvSpPr txBox="1">
            <a:spLocks noGrp="1"/>
          </p:cNvSpPr>
          <p:nvPr>
            <p:ph type="body" idx="1"/>
          </p:nvPr>
        </p:nvSpPr>
        <p:spPr>
          <a:xfrm>
            <a:off x="-1" y="1951630"/>
            <a:ext cx="11996383" cy="4144891"/>
          </a:xfrm>
          <a:prstGeom prst="rect">
            <a:avLst/>
          </a:prstGeom>
          <a:noFill/>
          <a:ln>
            <a:noFill/>
          </a:ln>
        </p:spPr>
        <p:txBody>
          <a:bodyPr spcFirstLastPara="1" wrap="square" lIns="91425" tIns="45700" rIns="91425" bIns="45700" anchor="t" anchorCtr="0">
            <a:normAutofit lnSpcReduction="10000"/>
          </a:bodyPr>
          <a:lstStyle/>
          <a:p>
            <a:pPr indent="0">
              <a:lnSpc>
                <a:spcPct val="95000"/>
              </a:lnSpc>
              <a:spcBef>
                <a:spcPts val="0"/>
              </a:spcBef>
              <a:buClr>
                <a:srgbClr val="000000"/>
              </a:buClr>
              <a:buSzPts val="2200"/>
              <a:buNone/>
            </a:pPr>
            <a:r>
              <a:rPr lang="ru-RU" sz="1800" dirty="0" smtClean="0">
                <a:solidFill>
                  <a:srgbClr val="002060"/>
                </a:solidFill>
                <a:sym typeface="Roboto"/>
              </a:rPr>
              <a:t>1. Оплата </a:t>
            </a:r>
            <a:r>
              <a:rPr lang="ru-RU" sz="1800" dirty="0">
                <a:solidFill>
                  <a:srgbClr val="002060"/>
                </a:solidFill>
                <a:sym typeface="Roboto"/>
              </a:rPr>
              <a:t>работы </a:t>
            </a:r>
            <a:r>
              <a:rPr lang="ru-RU" sz="1800" dirty="0" smtClean="0">
                <a:solidFill>
                  <a:srgbClr val="002060"/>
                </a:solidFill>
                <a:sym typeface="Roboto"/>
              </a:rPr>
              <a:t>программистов на усовершенствование нашей обучающей площадки Учи.про в размере </a:t>
            </a:r>
            <a:r>
              <a:rPr lang="ru-RU" sz="1800" b="1" dirty="0" smtClean="0">
                <a:solidFill>
                  <a:srgbClr val="FF0000"/>
                </a:solidFill>
                <a:sym typeface="Roboto"/>
              </a:rPr>
              <a:t>1 млн.рублей.</a:t>
            </a:r>
            <a:endParaRPr lang="ru-RU" sz="1800" b="1" dirty="0">
              <a:solidFill>
                <a:srgbClr val="FF0000"/>
              </a:solidFill>
              <a:sym typeface="Roboto"/>
            </a:endParaRPr>
          </a:p>
          <a:p>
            <a:pPr indent="0">
              <a:lnSpc>
                <a:spcPct val="95000"/>
              </a:lnSpc>
              <a:spcBef>
                <a:spcPts val="0"/>
              </a:spcBef>
              <a:buClr>
                <a:srgbClr val="000000"/>
              </a:buClr>
              <a:buSzPts val="2200"/>
              <a:buNone/>
            </a:pPr>
            <a:r>
              <a:rPr lang="ru-RU" sz="1800" dirty="0" smtClean="0">
                <a:solidFill>
                  <a:srgbClr val="002060"/>
                </a:solidFill>
                <a:sym typeface="Roboto"/>
              </a:rPr>
              <a:t>2</a:t>
            </a:r>
            <a:r>
              <a:rPr lang="ru-RU" sz="1800" dirty="0">
                <a:solidFill>
                  <a:srgbClr val="002060"/>
                </a:solidFill>
                <a:sym typeface="Roboto"/>
              </a:rPr>
              <a:t>. Оплата </a:t>
            </a:r>
            <a:r>
              <a:rPr lang="ru-RU" sz="1800" dirty="0" smtClean="0">
                <a:solidFill>
                  <a:srgbClr val="002060"/>
                </a:solidFill>
                <a:sym typeface="Roboto"/>
              </a:rPr>
              <a:t>экспертов, сотрудников проекта на </a:t>
            </a:r>
            <a:r>
              <a:rPr lang="ru-RU" sz="1800" dirty="0">
                <a:solidFill>
                  <a:srgbClr val="002060"/>
                </a:solidFill>
                <a:sym typeface="Roboto"/>
              </a:rPr>
              <a:t>первые 6-ть месяцев (пока проект не выйдет на самоокупаемость) в размере </a:t>
            </a:r>
            <a:r>
              <a:rPr lang="ru-RU" sz="1800" b="1" dirty="0">
                <a:solidFill>
                  <a:srgbClr val="FF0000"/>
                </a:solidFill>
                <a:sym typeface="Roboto"/>
              </a:rPr>
              <a:t>от 25 000р. до 60 000р. </a:t>
            </a:r>
            <a:endParaRPr sz="1800" b="1" dirty="0">
              <a:solidFill>
                <a:srgbClr val="FF0000"/>
              </a:solidFill>
              <a:sym typeface="Roboto"/>
            </a:endParaRPr>
          </a:p>
          <a:p>
            <a:pPr indent="0">
              <a:lnSpc>
                <a:spcPct val="95000"/>
              </a:lnSpc>
              <a:spcBef>
                <a:spcPts val="0"/>
              </a:spcBef>
              <a:buClr>
                <a:srgbClr val="000000"/>
              </a:buClr>
              <a:buSzPts val="2200"/>
              <a:buNone/>
            </a:pPr>
            <a:r>
              <a:rPr lang="ru-RU" sz="1800" dirty="0">
                <a:solidFill>
                  <a:srgbClr val="002060"/>
                </a:solidFill>
                <a:sym typeface="Roboto"/>
              </a:rPr>
              <a:t>3. Реклама </a:t>
            </a:r>
            <a:r>
              <a:rPr lang="ru-RU" sz="1800" dirty="0" smtClean="0">
                <a:solidFill>
                  <a:srgbClr val="002060"/>
                </a:solidFill>
                <a:sym typeface="Roboto"/>
              </a:rPr>
              <a:t>Академии, </a:t>
            </a:r>
            <a:r>
              <a:rPr lang="ru-RU" sz="1800" dirty="0">
                <a:solidFill>
                  <a:srgbClr val="002060"/>
                </a:solidFill>
                <a:sym typeface="Roboto"/>
              </a:rPr>
              <a:t>продвижение </a:t>
            </a:r>
            <a:r>
              <a:rPr lang="ru-RU" sz="1800" b="1" dirty="0" smtClean="0">
                <a:solidFill>
                  <a:srgbClr val="FF0000"/>
                </a:solidFill>
                <a:sym typeface="Roboto"/>
              </a:rPr>
              <a:t>2,5 млн. р</a:t>
            </a:r>
            <a:r>
              <a:rPr lang="ru-RU" sz="1800" b="1" dirty="0">
                <a:solidFill>
                  <a:srgbClr val="FF0000"/>
                </a:solidFill>
                <a:sym typeface="Roboto"/>
              </a:rPr>
              <a:t>. </a:t>
            </a:r>
            <a:r>
              <a:rPr lang="ru-RU" sz="1800" dirty="0">
                <a:solidFill>
                  <a:srgbClr val="002060"/>
                </a:solidFill>
                <a:sym typeface="Roboto"/>
              </a:rPr>
              <a:t>(оплата председателям правлений СНТ, ДНП, ТСЖ, ПРП и т.д.) при расширении проекта и вывода его на всероссийский уровень</a:t>
            </a:r>
            <a:r>
              <a:rPr lang="ru-RU" sz="1800" dirty="0" smtClean="0">
                <a:solidFill>
                  <a:srgbClr val="002060"/>
                </a:solidFill>
                <a:sym typeface="Roboto"/>
              </a:rPr>
              <a:t>.</a:t>
            </a:r>
            <a:endParaRPr sz="1800" dirty="0">
              <a:solidFill>
                <a:srgbClr val="002060"/>
              </a:solidFill>
              <a:sym typeface="Roboto"/>
            </a:endParaRPr>
          </a:p>
          <a:p>
            <a:pPr indent="0">
              <a:lnSpc>
                <a:spcPct val="95000"/>
              </a:lnSpc>
              <a:spcBef>
                <a:spcPts val="0"/>
              </a:spcBef>
              <a:buClr>
                <a:srgbClr val="000000"/>
              </a:buClr>
              <a:buSzPts val="2200"/>
              <a:buNone/>
            </a:pPr>
            <a:r>
              <a:rPr lang="ru-RU" sz="1800" dirty="0">
                <a:solidFill>
                  <a:srgbClr val="002060"/>
                </a:solidFill>
                <a:sym typeface="Roboto"/>
              </a:rPr>
              <a:t>4. </a:t>
            </a:r>
            <a:r>
              <a:rPr lang="ru-RU" sz="1800" dirty="0">
                <a:solidFill>
                  <a:srgbClr val="002060"/>
                </a:solidFill>
              </a:rPr>
              <a:t>Интернет-реклама, продвижение в социальных сетях (группы СНТ, </a:t>
            </a:r>
            <a:r>
              <a:rPr lang="ru-RU" sz="1800" dirty="0" smtClean="0">
                <a:solidFill>
                  <a:srgbClr val="002060"/>
                </a:solidFill>
              </a:rPr>
              <a:t>ДНП, ПРП, кооперативы </a:t>
            </a:r>
            <a:r>
              <a:rPr lang="ru-RU" sz="1800" dirty="0">
                <a:solidFill>
                  <a:srgbClr val="002060"/>
                </a:solidFill>
              </a:rPr>
              <a:t>и т.д</a:t>
            </a:r>
            <a:r>
              <a:rPr lang="ru-RU" sz="1800" dirty="0" smtClean="0">
                <a:solidFill>
                  <a:srgbClr val="002060"/>
                </a:solidFill>
              </a:rPr>
              <a:t>.)</a:t>
            </a:r>
          </a:p>
          <a:p>
            <a:pPr indent="0">
              <a:lnSpc>
                <a:spcPct val="95000"/>
              </a:lnSpc>
              <a:spcBef>
                <a:spcPts val="0"/>
              </a:spcBef>
              <a:buClr>
                <a:srgbClr val="000000"/>
              </a:buClr>
              <a:buSzPts val="2200"/>
              <a:buNone/>
            </a:pPr>
            <a:r>
              <a:rPr lang="ru-RU" sz="1800" dirty="0" smtClean="0">
                <a:solidFill>
                  <a:srgbClr val="002060"/>
                </a:solidFill>
              </a:rPr>
              <a:t>5. Начисления на заработную плату, налоги.</a:t>
            </a:r>
          </a:p>
          <a:p>
            <a:pPr indent="0">
              <a:lnSpc>
                <a:spcPct val="95000"/>
              </a:lnSpc>
              <a:spcBef>
                <a:spcPts val="0"/>
              </a:spcBef>
              <a:buClr>
                <a:srgbClr val="000000"/>
              </a:buClr>
              <a:buSzPts val="2200"/>
              <a:buNone/>
            </a:pPr>
            <a:r>
              <a:rPr lang="ru-RU" sz="1800" dirty="0" smtClean="0">
                <a:solidFill>
                  <a:srgbClr val="002060"/>
                </a:solidFill>
              </a:rPr>
              <a:t>6. Оплата работ, выполняемые сторонними юридическими лицами – индивидуальными предпринимателями и физическими лицами –  плательщиками налога на профессиональный доход </a:t>
            </a:r>
            <a:r>
              <a:rPr lang="ru-RU" sz="1800" b="1" dirty="0" smtClean="0">
                <a:solidFill>
                  <a:srgbClr val="FF0000"/>
                </a:solidFill>
              </a:rPr>
              <a:t>(10% от запрашиваемой суммы гранта).</a:t>
            </a:r>
          </a:p>
          <a:p>
            <a:pPr indent="0">
              <a:lnSpc>
                <a:spcPct val="95000"/>
              </a:lnSpc>
              <a:spcBef>
                <a:spcPts val="0"/>
              </a:spcBef>
              <a:buClr>
                <a:srgbClr val="000000"/>
              </a:buClr>
              <a:buSzPts val="2200"/>
              <a:buNone/>
            </a:pPr>
            <a:r>
              <a:rPr lang="ru-RU" sz="1800" dirty="0" smtClean="0">
                <a:solidFill>
                  <a:srgbClr val="002060"/>
                </a:solidFill>
              </a:rPr>
              <a:t>7. Прочие общехозяйственные расходы </a:t>
            </a:r>
            <a:r>
              <a:rPr lang="ru-RU" sz="1800" dirty="0" smtClean="0">
                <a:solidFill>
                  <a:srgbClr val="FF0000"/>
                </a:solidFill>
              </a:rPr>
              <a:t>(</a:t>
            </a:r>
            <a:r>
              <a:rPr lang="ru-RU" sz="1800" b="1" dirty="0" smtClean="0">
                <a:solidFill>
                  <a:srgbClr val="FF0000"/>
                </a:solidFill>
              </a:rPr>
              <a:t>1% от запрашиваемой суммы гранта</a:t>
            </a:r>
            <a:r>
              <a:rPr lang="ru-RU" sz="1800" dirty="0" smtClean="0">
                <a:solidFill>
                  <a:srgbClr val="FF0000"/>
                </a:solidFill>
              </a:rPr>
              <a:t>).</a:t>
            </a:r>
            <a:r>
              <a:rPr lang="ru-RU" sz="1800" dirty="0" smtClean="0">
                <a:solidFill>
                  <a:srgbClr val="002060"/>
                </a:solidFill>
              </a:rPr>
              <a:t/>
            </a:r>
            <a:br>
              <a:rPr lang="ru-RU" sz="1800" dirty="0" smtClean="0">
                <a:solidFill>
                  <a:srgbClr val="002060"/>
                </a:solidFill>
              </a:rPr>
            </a:br>
            <a:r>
              <a:rPr lang="ru-RU" sz="1800" dirty="0" smtClean="0">
                <a:solidFill>
                  <a:srgbClr val="002060"/>
                </a:solidFill>
              </a:rPr>
              <a:t>8. Размещение рекламы в СМИ: «Вести ЛО», «Петербургский дневник», «АиФ», «Вестник Родовых поместий», газета «Родовая земля», газета «Звенящие кедры России», альманах «Звенящие кедры России», журнал «Сотворение», областные СМИ России.</a:t>
            </a:r>
          </a:p>
          <a:p>
            <a:pPr indent="0">
              <a:lnSpc>
                <a:spcPct val="95000"/>
              </a:lnSpc>
              <a:spcBef>
                <a:spcPts val="0"/>
              </a:spcBef>
              <a:buClr>
                <a:srgbClr val="000000"/>
              </a:buClr>
              <a:buSzPts val="2200"/>
              <a:buNone/>
            </a:pPr>
            <a:r>
              <a:rPr lang="ru-RU" sz="1800" dirty="0" smtClean="0">
                <a:solidFill>
                  <a:srgbClr val="002060"/>
                </a:solidFill>
              </a:rPr>
              <a:t>9. Оплата: </a:t>
            </a:r>
            <a:r>
              <a:rPr lang="ru-RU" sz="1800" dirty="0" err="1" smtClean="0">
                <a:solidFill>
                  <a:srgbClr val="002060"/>
                </a:solidFill>
              </a:rPr>
              <a:t>аутсорсинг</a:t>
            </a:r>
            <a:r>
              <a:rPr lang="ru-RU" sz="1800" dirty="0" smtClean="0">
                <a:solidFill>
                  <a:srgbClr val="002060"/>
                </a:solidFill>
              </a:rPr>
              <a:t> и привлечённых сторонних организаций, партнёров, агентов по продажам и т.д.</a:t>
            </a:r>
          </a:p>
          <a:p>
            <a:pPr indent="0">
              <a:lnSpc>
                <a:spcPct val="95000"/>
              </a:lnSpc>
              <a:spcBef>
                <a:spcPts val="0"/>
              </a:spcBef>
              <a:buClr>
                <a:srgbClr val="000000"/>
              </a:buClr>
              <a:buSzPts val="2200"/>
              <a:buNone/>
            </a:pPr>
            <a:endParaRPr lang="ru-RU" sz="1800" dirty="0">
              <a:solidFill>
                <a:schemeClr val="tx1"/>
              </a:solidFill>
            </a:endParaRPr>
          </a:p>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panose="020B0604020202020204" pitchFamily="34" charset="0"/>
              <a:cs typeface="Arial" panose="020B0604020202020204" pitchFamily="34" charset="0"/>
            </a:endParaRPr>
          </a:p>
        </p:txBody>
      </p:sp>
      <p:pic>
        <p:nvPicPr>
          <p:cNvPr id="394" name="Google Shape;394;p30" descr="Изображение"/>
          <p:cNvPicPr preferRelativeResize="0"/>
          <p:nvPr/>
        </p:nvPicPr>
        <p:blipFill rotWithShape="1">
          <a:blip r:embed="rId3">
            <a:alphaModFix/>
          </a:blip>
          <a:srcRect/>
          <a:stretch/>
        </p:blipFill>
        <p:spPr>
          <a:xfrm>
            <a:off x="9809776" y="274528"/>
            <a:ext cx="2046224" cy="780252"/>
          </a:xfrm>
          <a:prstGeom prst="rect">
            <a:avLst/>
          </a:prstGeom>
          <a:noFill/>
          <a:ln>
            <a:noFill/>
          </a:ln>
        </p:spPr>
      </p:pic>
      <p:pic>
        <p:nvPicPr>
          <p:cNvPr id="395" name="Google Shape;395;p30" descr="Изображение"/>
          <p:cNvPicPr preferRelativeResize="0"/>
          <p:nvPr/>
        </p:nvPicPr>
        <p:blipFill rotWithShape="1">
          <a:blip r:embed="rId4">
            <a:alphaModFix/>
          </a:blip>
          <a:srcRect/>
          <a:stretch/>
        </p:blipFill>
        <p:spPr>
          <a:xfrm>
            <a:off x="404999" y="6178409"/>
            <a:ext cx="3445106" cy="472390"/>
          </a:xfrm>
          <a:prstGeom prst="rect">
            <a:avLst/>
          </a:prstGeom>
          <a:noFill/>
          <a:ln>
            <a:noFill/>
          </a:ln>
        </p:spPr>
      </p:pic>
      <p:sp>
        <p:nvSpPr>
          <p:cNvPr id="396" name="Google Shape;396;p30"/>
          <p:cNvSpPr txBox="1"/>
          <p:nvPr/>
        </p:nvSpPr>
        <p:spPr>
          <a:xfrm>
            <a:off x="4611393" y="6363591"/>
            <a:ext cx="34257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a:solidFill>
                <a:srgbClr val="A5A5A5"/>
              </a:solidFill>
              <a:latin typeface="Arial"/>
              <a:ea typeface="Arial"/>
              <a:cs typeface="Arial"/>
              <a:sym typeface="Arial"/>
            </a:endParaRPr>
          </a:p>
        </p:txBody>
      </p:sp>
      <p:cxnSp>
        <p:nvCxnSpPr>
          <p:cNvPr id="397" name="Google Shape;397;p30"/>
          <p:cNvCxnSpPr/>
          <p:nvPr/>
        </p:nvCxnSpPr>
        <p:spPr>
          <a:xfrm rot="10800000" flipH="1">
            <a:off x="336000" y="1214251"/>
            <a:ext cx="11520000" cy="15900"/>
          </a:xfrm>
          <a:prstGeom prst="straightConnector1">
            <a:avLst/>
          </a:prstGeom>
          <a:noFill/>
          <a:ln w="9525" cap="flat" cmpd="sng">
            <a:solidFill>
              <a:srgbClr val="00B0F0"/>
            </a:solidFill>
            <a:prstDash val="solid"/>
            <a:round/>
            <a:headEnd type="none" w="sm" len="sm"/>
            <a:tailEnd type="none" w="sm" len="sm"/>
          </a:ln>
        </p:spPr>
      </p:cxnSp>
      <p:sp>
        <p:nvSpPr>
          <p:cNvPr id="8" name="TextBox 7">
            <a:extLst>
              <a:ext uri="{FF2B5EF4-FFF2-40B4-BE49-F238E27FC236}">
                <a16:creationId xmlns:a16="http://schemas.microsoft.com/office/drawing/2014/main" xmlns="" id="{6D34FF10-9242-0741-9A61-11AEF4B50391}"/>
              </a:ext>
            </a:extLst>
          </p:cNvPr>
          <p:cNvSpPr txBox="1"/>
          <p:nvPr/>
        </p:nvSpPr>
        <p:spPr>
          <a:xfrm>
            <a:off x="336000" y="1394515"/>
            <a:ext cx="11578496" cy="523220"/>
          </a:xfrm>
          <a:prstGeom prst="rect">
            <a:avLst/>
          </a:prstGeom>
          <a:noFill/>
        </p:spPr>
        <p:txBody>
          <a:bodyPr wrap="square" rtlCol="0">
            <a:spAutoFit/>
          </a:bodyPr>
          <a:lstStyle/>
          <a:p>
            <a:r>
              <a:rPr lang="ru-RU" sz="2800" dirty="0" smtClean="0">
                <a:solidFill>
                  <a:srgbClr val="FF0000"/>
                </a:solidFill>
                <a:latin typeface="Impact" pitchFamily="34" charset="0"/>
                <a:ea typeface="Gilroy Light"/>
                <a:cs typeface="Gilroy Light"/>
                <a:sym typeface="Gilroy Light"/>
              </a:rPr>
              <a:t>Требуемые инвестиции  11 000 000 р.</a:t>
            </a:r>
            <a:endParaRPr lang="ru-RU" sz="2800" dirty="0">
              <a:solidFill>
                <a:srgbClr val="FF0000"/>
              </a:solidFill>
              <a:latin typeface="Impact" pitchFamily="34" charset="0"/>
              <a:ea typeface="Gilroy Light"/>
              <a:cs typeface="Gilroy Light"/>
              <a:sym typeface="Gilroy Ligh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3"/>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33A1D8"/>
              </a:buClr>
              <a:buSzPts val="4800"/>
              <a:buNone/>
            </a:pPr>
            <a:r>
              <a:rPr lang="ru-RU" sz="4800" cap="none" dirty="0">
                <a:solidFill>
                  <a:srgbClr val="33A1D8"/>
                </a:solidFill>
                <a:latin typeface="Impact" pitchFamily="34" charset="0"/>
                <a:sym typeface="Arial"/>
              </a:rPr>
              <a:t>ЗАПРОС НА ПОДДЕРЖКУ</a:t>
            </a:r>
            <a:endParaRPr sz="4800" cap="none">
              <a:solidFill>
                <a:srgbClr val="33A1D8"/>
              </a:solidFill>
              <a:latin typeface="Impact" pitchFamily="34" charset="0"/>
              <a:sym typeface="Arial"/>
            </a:endParaRPr>
          </a:p>
        </p:txBody>
      </p:sp>
      <p:sp>
        <p:nvSpPr>
          <p:cNvPr id="426" name="Google Shape;426;p33"/>
          <p:cNvSpPr txBox="1">
            <a:spLocks noGrp="1"/>
          </p:cNvSpPr>
          <p:nvPr>
            <p:ph type="body" idx="1"/>
          </p:nvPr>
        </p:nvSpPr>
        <p:spPr>
          <a:xfrm>
            <a:off x="1719618" y="1897045"/>
            <a:ext cx="8502555" cy="4435523"/>
          </a:xfrm>
          <a:prstGeom prst="rect">
            <a:avLst/>
          </a:prstGeom>
          <a:noFill/>
          <a:ln>
            <a:noFill/>
          </a:ln>
        </p:spPr>
        <p:txBody>
          <a:bodyPr spcFirstLastPara="1" wrap="square" lIns="91425" tIns="45700" rIns="91425" bIns="45700" anchor="t" anchorCtr="0">
            <a:normAutofit/>
          </a:bodyPr>
          <a:lstStyle/>
          <a:p>
            <a:pPr marL="800100" lvl="0">
              <a:lnSpc>
                <a:spcPct val="95000"/>
              </a:lnSpc>
              <a:spcBef>
                <a:spcPts val="0"/>
              </a:spcBef>
              <a:buClr>
                <a:srgbClr val="000000"/>
              </a:buClr>
              <a:buSzPts val="2200"/>
              <a:buFont typeface="Wingdings" panose="05000000000000000000" pitchFamily="2" charset="2"/>
              <a:buChar char="q"/>
            </a:pPr>
            <a:r>
              <a:rPr lang="ru-RU" sz="2000" dirty="0">
                <a:solidFill>
                  <a:schemeClr val="tx1"/>
                </a:solidFill>
              </a:rPr>
              <a:t>Содействие в продвижении проекта через органы местной власти, </a:t>
            </a:r>
            <a:r>
              <a:rPr lang="ru-RU" sz="2000" dirty="0" smtClean="0">
                <a:solidFill>
                  <a:schemeClr val="tx1"/>
                </a:solidFill>
              </a:rPr>
              <a:t>всероссийское движение садоводов-огородников </a:t>
            </a:r>
            <a:r>
              <a:rPr lang="ru-RU" sz="2000" dirty="0">
                <a:solidFill>
                  <a:schemeClr val="tx1"/>
                </a:solidFill>
              </a:rPr>
              <a:t>(председателей правлений ТСЖ, СНТ, ТСН, ОДТ, ПРП </a:t>
            </a:r>
            <a:r>
              <a:rPr lang="ru-RU" sz="2000" dirty="0" smtClean="0">
                <a:solidFill>
                  <a:schemeClr val="tx1"/>
                </a:solidFill>
              </a:rPr>
              <a:t>и </a:t>
            </a:r>
            <a:r>
              <a:rPr lang="ru-RU" sz="2000" dirty="0">
                <a:solidFill>
                  <a:schemeClr val="tx1"/>
                </a:solidFill>
              </a:rPr>
              <a:t>т.д.), движения создателей </a:t>
            </a:r>
            <a:r>
              <a:rPr lang="ru-RU" sz="2000" dirty="0" smtClean="0">
                <a:solidFill>
                  <a:schemeClr val="tx1"/>
                </a:solidFill>
              </a:rPr>
              <a:t>поселений родовых поместий, движения пенсионеров</a:t>
            </a:r>
            <a:r>
              <a:rPr lang="ru-RU" sz="2000" dirty="0">
                <a:solidFill>
                  <a:schemeClr val="tx1"/>
                </a:solidFill>
              </a:rPr>
              <a:t>, движения </a:t>
            </a:r>
            <a:r>
              <a:rPr lang="ru-RU" sz="2000" dirty="0" smtClean="0">
                <a:solidFill>
                  <a:schemeClr val="tx1"/>
                </a:solidFill>
              </a:rPr>
              <a:t>фермеров, кооперативного движения, нко-сектора. </a:t>
            </a:r>
            <a:endParaRPr lang="ru-RU" sz="2000" dirty="0">
              <a:solidFill>
                <a:schemeClr val="tx1"/>
              </a:solidFill>
            </a:endParaRPr>
          </a:p>
          <a:p>
            <a:pPr marL="800100" lvl="0">
              <a:lnSpc>
                <a:spcPct val="95000"/>
              </a:lnSpc>
              <a:spcBef>
                <a:spcPts val="0"/>
              </a:spcBef>
              <a:buClr>
                <a:srgbClr val="000000"/>
              </a:buClr>
              <a:buSzPts val="2200"/>
              <a:buFont typeface="Wingdings" panose="05000000000000000000" pitchFamily="2" charset="2"/>
              <a:buChar char="q"/>
            </a:pPr>
            <a:r>
              <a:rPr lang="ru-RU" sz="2000" dirty="0" smtClean="0">
                <a:solidFill>
                  <a:schemeClr val="tx1"/>
                </a:solidFill>
              </a:rPr>
              <a:t>Финансирование </a:t>
            </a:r>
            <a:r>
              <a:rPr lang="ru-RU" sz="2000" dirty="0">
                <a:solidFill>
                  <a:schemeClr val="tx1"/>
                </a:solidFill>
              </a:rPr>
              <a:t>работы с руководителями объединений землепользователей (председателями садоводств, огородничеств, координаторов </a:t>
            </a:r>
            <a:r>
              <a:rPr lang="ru-RU" sz="2000" dirty="0" smtClean="0">
                <a:solidFill>
                  <a:schemeClr val="tx1"/>
                </a:solidFill>
              </a:rPr>
              <a:t>поселений РП, </a:t>
            </a:r>
            <a:r>
              <a:rPr lang="ru-RU" sz="2000" dirty="0">
                <a:solidFill>
                  <a:schemeClr val="tx1"/>
                </a:solidFill>
              </a:rPr>
              <a:t>председателей ТСЖ) зарплатный фонд</a:t>
            </a:r>
            <a:r>
              <a:rPr lang="ru-RU" sz="2000" dirty="0" smtClean="0">
                <a:solidFill>
                  <a:schemeClr val="tx1"/>
                </a:solidFill>
              </a:rPr>
              <a:t>.</a:t>
            </a:r>
            <a:endParaRPr lang="ru-RU" sz="2000" dirty="0">
              <a:solidFill>
                <a:schemeClr val="tx1"/>
              </a:solidFill>
            </a:endParaRPr>
          </a:p>
          <a:p>
            <a:pPr marL="800100" lvl="0">
              <a:lnSpc>
                <a:spcPct val="95000"/>
              </a:lnSpc>
              <a:spcBef>
                <a:spcPts val="0"/>
              </a:spcBef>
              <a:buClr>
                <a:srgbClr val="000000"/>
              </a:buClr>
              <a:buSzPts val="2200"/>
              <a:buFont typeface="Wingdings" panose="05000000000000000000" pitchFamily="2" charset="2"/>
              <a:buChar char="q"/>
            </a:pPr>
            <a:r>
              <a:rPr lang="ru-RU" sz="2000" dirty="0">
                <a:solidFill>
                  <a:schemeClr val="tx1"/>
                </a:solidFill>
              </a:rPr>
              <a:t>Финансирование технического обеспечения. </a:t>
            </a:r>
          </a:p>
          <a:p>
            <a:pPr marL="800100" lvl="0">
              <a:lnSpc>
                <a:spcPct val="95000"/>
              </a:lnSpc>
              <a:spcBef>
                <a:spcPts val="0"/>
              </a:spcBef>
              <a:buClr>
                <a:srgbClr val="000000"/>
              </a:buClr>
              <a:buSzPts val="2200"/>
              <a:buFont typeface="Wingdings" panose="05000000000000000000" pitchFamily="2" charset="2"/>
              <a:buChar char="q"/>
            </a:pPr>
            <a:r>
              <a:rPr lang="ru-RU" sz="2000" dirty="0">
                <a:solidFill>
                  <a:schemeClr val="tx1"/>
                </a:solidFill>
              </a:rPr>
              <a:t>Расходы на </a:t>
            </a:r>
            <a:r>
              <a:rPr lang="ru-RU" sz="2000" dirty="0" smtClean="0">
                <a:solidFill>
                  <a:schemeClr val="tx1"/>
                </a:solidFill>
              </a:rPr>
              <a:t>работу программистов, менеджеров, экспертов</a:t>
            </a:r>
            <a:r>
              <a:rPr lang="ru-RU" sz="2000" dirty="0" smtClean="0">
                <a:solidFill>
                  <a:schemeClr val="tx1"/>
                </a:solidFill>
              </a:rPr>
              <a:t>.</a:t>
            </a:r>
            <a:endParaRPr lang="ru-RU" sz="2000" dirty="0">
              <a:solidFill>
                <a:schemeClr val="tx1"/>
              </a:solidFill>
            </a:endParaRPr>
          </a:p>
        </p:txBody>
      </p:sp>
      <p:pic>
        <p:nvPicPr>
          <p:cNvPr id="428" name="Google Shape;428;p33" descr="Изображение"/>
          <p:cNvPicPr preferRelativeResize="0"/>
          <p:nvPr/>
        </p:nvPicPr>
        <p:blipFill rotWithShape="1">
          <a:blip r:embed="rId3">
            <a:alphaModFix/>
          </a:blip>
          <a:srcRect/>
          <a:stretch/>
        </p:blipFill>
        <p:spPr>
          <a:xfrm>
            <a:off x="9809776" y="424656"/>
            <a:ext cx="2046224" cy="780252"/>
          </a:xfrm>
          <a:prstGeom prst="rect">
            <a:avLst/>
          </a:prstGeom>
          <a:noFill/>
          <a:ln>
            <a:noFill/>
          </a:ln>
        </p:spPr>
      </p:pic>
      <p:pic>
        <p:nvPicPr>
          <p:cNvPr id="429" name="Google Shape;429;p33" descr="Изображение"/>
          <p:cNvPicPr preferRelativeResize="0"/>
          <p:nvPr/>
        </p:nvPicPr>
        <p:blipFill rotWithShape="1">
          <a:blip r:embed="rId4">
            <a:alphaModFix/>
          </a:blip>
          <a:srcRect/>
          <a:stretch/>
        </p:blipFill>
        <p:spPr>
          <a:xfrm>
            <a:off x="404999" y="6178409"/>
            <a:ext cx="3445106" cy="472390"/>
          </a:xfrm>
          <a:prstGeom prst="rect">
            <a:avLst/>
          </a:prstGeom>
          <a:noFill/>
          <a:ln>
            <a:noFill/>
          </a:ln>
        </p:spPr>
      </p:pic>
      <p:sp>
        <p:nvSpPr>
          <p:cNvPr id="430" name="Google Shape;430;p33"/>
          <p:cNvSpPr txBox="1"/>
          <p:nvPr/>
        </p:nvSpPr>
        <p:spPr>
          <a:xfrm>
            <a:off x="4611393" y="6363591"/>
            <a:ext cx="34257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a:solidFill>
                <a:srgbClr val="A5A5A5"/>
              </a:solidFill>
              <a:latin typeface="Arial"/>
              <a:ea typeface="Arial"/>
              <a:cs typeface="Arial"/>
              <a:sym typeface="Arial"/>
            </a:endParaRPr>
          </a:p>
        </p:txBody>
      </p:sp>
      <p:cxnSp>
        <p:nvCxnSpPr>
          <p:cNvPr id="431" name="Google Shape;431;p33"/>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2" name="Объект 1" hidden="1"/>
          <p:cNvGraphicFramePr>
            <a:graphicFrameLocks noChangeAspect="1"/>
          </p:cNvGraphicFramePr>
          <p:nvPr/>
        </p:nvGraphicFramePr>
        <p:xfrm>
          <a:off x="1588" y="1588"/>
          <a:ext cx="1588" cy="1588"/>
        </p:xfrm>
        <a:graphic>
          <a:graphicData uri="http://schemas.openxmlformats.org/presentationml/2006/ole">
            <p:oleObj spid="_x0000_s30723" name="Слайд think-cell" r:id="rId4" imgW="360" imgH="360" progId="">
              <p:embed/>
            </p:oleObj>
          </a:graphicData>
        </a:graphic>
      </p:graphicFrame>
      <p:sp>
        <p:nvSpPr>
          <p:cNvPr id="138" name="Google Shape;138;p8"/>
          <p:cNvSpPr txBox="1">
            <a:spLocks noGrp="1"/>
          </p:cNvSpPr>
          <p:nvPr>
            <p:ph type="title"/>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lvl="0" defTabSz="1161825" hangingPunct="0">
              <a:lnSpc>
                <a:spcPct val="100000"/>
              </a:lnSpc>
              <a:buClrTx/>
              <a:buSzTx/>
            </a:pPr>
            <a:r>
              <a:rPr lang="ru-RU" sz="4800" cap="all" dirty="0">
                <a:solidFill>
                  <a:srgbClr val="33A1D8"/>
                </a:solidFill>
                <a:latin typeface="Impact" pitchFamily="34" charset="0"/>
                <a:ea typeface="Gilroy Light"/>
                <a:cs typeface="Gilroy Light"/>
              </a:rPr>
              <a:t>ЗАПРОС НА ПОДДЕРЖКУ</a:t>
            </a:r>
            <a:endParaRPr sz="4800" cap="all" dirty="0">
              <a:solidFill>
                <a:srgbClr val="33A1D8"/>
              </a:solidFill>
              <a:latin typeface="Impact" pitchFamily="34" charset="0"/>
              <a:ea typeface="Gilroy Light"/>
              <a:cs typeface="Gilroy Light"/>
            </a:endParaRPr>
          </a:p>
        </p:txBody>
      </p:sp>
      <p:sp>
        <p:nvSpPr>
          <p:cNvPr id="139" name="Google Shape;139;p8"/>
          <p:cNvSpPr txBox="1">
            <a:spLocks noGrp="1"/>
          </p:cNvSpPr>
          <p:nvPr>
            <p:ph type="body" idx="1"/>
          </p:nvPr>
        </p:nvSpPr>
        <p:spPr>
          <a:xfrm>
            <a:off x="323557" y="1252025"/>
            <a:ext cx="11577291" cy="1627653"/>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0000"/>
              </a:buClr>
              <a:buSzPts val="2200"/>
              <a:buNone/>
            </a:pPr>
            <a:endParaRPr sz="2000" dirty="0">
              <a:solidFill>
                <a:srgbClr val="434343"/>
              </a:solidFill>
              <a:latin typeface="Arial"/>
              <a:ea typeface="Arial"/>
              <a:cs typeface="Arial"/>
              <a:sym typeface="Arial"/>
            </a:endParaRPr>
          </a:p>
          <a:p>
            <a:pPr marL="0" lvl="0" indent="0">
              <a:lnSpc>
                <a:spcPct val="115000"/>
              </a:lnSpc>
              <a:spcBef>
                <a:spcPts val="0"/>
              </a:spcBef>
              <a:buClr>
                <a:srgbClr val="000000"/>
              </a:buClr>
              <a:buSzPts val="2200"/>
              <a:buNone/>
            </a:pPr>
            <a:r>
              <a:rPr lang="ru-RU" sz="2000" b="1" spc="-30" dirty="0" smtClean="0">
                <a:solidFill>
                  <a:schemeClr val="accent1">
                    <a:lumMod val="75000"/>
                  </a:schemeClr>
                </a:solidFill>
              </a:rPr>
              <a:t>Выделение АСИ запрашиваемого финансирования. Помощь специалистов АСИ в переговорах со стейкхолдерами на предмет составления договоров о софинансировании проекта. </a:t>
            </a:r>
            <a:endParaRPr sz="2000" b="1" spc="-30" dirty="0">
              <a:solidFill>
                <a:schemeClr val="accent1">
                  <a:lumMod val="75000"/>
                </a:schemeClr>
              </a:solidFill>
            </a:endParaRPr>
          </a:p>
        </p:txBody>
      </p:sp>
      <p:sp>
        <p:nvSpPr>
          <p:cNvPr id="7" name="TextBox 6">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r>
              <a:rPr lang="ru-RU" sz="1800" spc="-30" dirty="0">
                <a:latin typeface="Gilroy Light"/>
                <a:ea typeface="Gilroy Light"/>
                <a:cs typeface="Gilroy Light"/>
                <a:sym typeface="Gilroy Light"/>
              </a:rPr>
              <a:t>Призыв к действию и/или краткая формулировка главного запроса на содействие и поддержку</a:t>
            </a:r>
          </a:p>
        </p:txBody>
      </p:sp>
      <p:pic>
        <p:nvPicPr>
          <p:cNvPr id="8" name="Изображение" descr="Изображение"/>
          <p:cNvPicPr>
            <a:picLocks noChangeAspect="1"/>
          </p:cNvPicPr>
          <p:nvPr/>
        </p:nvPicPr>
        <p:blipFill>
          <a:blip r:embed="rId5"/>
          <a:stretch>
            <a:fillRect/>
          </a:stretch>
        </p:blipFill>
        <p:spPr>
          <a:xfrm>
            <a:off x="9809776" y="298044"/>
            <a:ext cx="2046224" cy="780252"/>
          </a:xfrm>
          <a:prstGeom prst="rect">
            <a:avLst/>
          </a:prstGeom>
          <a:ln w="12700">
            <a:miter lim="400000"/>
          </a:ln>
        </p:spPr>
      </p:pic>
      <p:pic>
        <p:nvPicPr>
          <p:cNvPr id="9" name="Изображение" descr="Изображение"/>
          <p:cNvPicPr>
            <a:picLocks noChangeAspect="1"/>
          </p:cNvPicPr>
          <p:nvPr/>
        </p:nvPicPr>
        <p:blipFill>
          <a:blip r:embed="rId6"/>
          <a:stretch>
            <a:fillRect/>
          </a:stretch>
        </p:blipFill>
        <p:spPr>
          <a:xfrm>
            <a:off x="404999" y="6178409"/>
            <a:ext cx="3445106" cy="472390"/>
          </a:xfrm>
          <a:prstGeom prst="rect">
            <a:avLst/>
          </a:prstGeom>
          <a:ln w="12700">
            <a:miter lim="400000"/>
          </a:ln>
        </p:spPr>
      </p:pic>
      <p:cxnSp>
        <p:nvCxnSpPr>
          <p:cNvPr id="11"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sp>
        <p:nvSpPr>
          <p:cNvPr id="13" name="TextBox 12"/>
          <p:cNvSpPr txBox="1"/>
          <p:nvPr/>
        </p:nvSpPr>
        <p:spPr>
          <a:xfrm>
            <a:off x="550318" y="2748657"/>
            <a:ext cx="5944256" cy="615553"/>
          </a:xfrm>
          <a:prstGeom prst="rect">
            <a:avLst/>
          </a:prstGeom>
          <a:noFill/>
        </p:spPr>
        <p:txBody>
          <a:bodyPr wrap="none" rtlCol="0">
            <a:spAutoFit/>
          </a:bodyPr>
          <a:lstStyle/>
          <a:p>
            <a:r>
              <a:rPr lang="ru-RU" sz="2000" b="1" dirty="0" smtClean="0">
                <a:solidFill>
                  <a:srgbClr val="006600"/>
                </a:solidFill>
              </a:rPr>
              <a:t>Ведущий стейкхолдер ОА «Россельхозбанк»</a:t>
            </a:r>
          </a:p>
          <a:p>
            <a:endParaRPr lang="ru-RU" dirty="0"/>
          </a:p>
        </p:txBody>
      </p:sp>
      <p:pic>
        <p:nvPicPr>
          <p:cNvPr id="14" name="Рисунок 13" descr="maxresdefault.jpg"/>
          <p:cNvPicPr>
            <a:picLocks noChangeAspect="1"/>
          </p:cNvPicPr>
          <p:nvPr/>
        </p:nvPicPr>
        <p:blipFill>
          <a:blip r:embed="rId7"/>
          <a:stretch>
            <a:fillRect/>
          </a:stretch>
        </p:blipFill>
        <p:spPr>
          <a:xfrm>
            <a:off x="662863" y="3125466"/>
            <a:ext cx="4900833" cy="2756719"/>
          </a:xfrm>
          <a:prstGeom prst="rect">
            <a:avLst/>
          </a:prstGeom>
        </p:spPr>
      </p:pic>
      <p:pic>
        <p:nvPicPr>
          <p:cNvPr id="15" name="Picture 19"/>
          <p:cNvPicPr>
            <a:picLocks noChangeAspect="1" noChangeArrowheads="1"/>
          </p:cNvPicPr>
          <p:nvPr/>
        </p:nvPicPr>
        <p:blipFill>
          <a:blip r:embed="rId8"/>
          <a:srcRect/>
          <a:stretch>
            <a:fillRect/>
          </a:stretch>
        </p:blipFill>
        <p:spPr bwMode="auto">
          <a:xfrm>
            <a:off x="3805072" y="3188610"/>
            <a:ext cx="3782688" cy="868248"/>
          </a:xfrm>
          <a:prstGeom prst="rect">
            <a:avLst/>
          </a:prstGeom>
          <a:noFill/>
          <a:ln w="9525">
            <a:noFill/>
            <a:miter lim="800000"/>
            <a:headEnd/>
            <a:tailEnd/>
          </a:ln>
        </p:spPr>
      </p:pic>
      <p:sp>
        <p:nvSpPr>
          <p:cNvPr id="16" name="Google Shape;300;p21"/>
          <p:cNvSpPr txBox="1"/>
          <p:nvPr/>
        </p:nvSpPr>
        <p:spPr>
          <a:xfrm>
            <a:off x="4611393" y="6363591"/>
            <a:ext cx="3425702"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1800">
                <a:solidFill>
                  <a:schemeClr val="accent2">
                    <a:lumOff val="21764"/>
                  </a:schemeClr>
                </a:solidFill>
                <a:latin typeface="Gilroy Light"/>
                <a:ea typeface="Gilroy Light"/>
                <a:cs typeface="Gilroy Light"/>
                <a:sym typeface="Gilroy Light"/>
              </a:defRPr>
            </a:lvl1pPr>
          </a:lstStyle>
          <a:p>
            <a:r>
              <a:rPr sz="1600">
                <a:solidFill>
                  <a:schemeClr val="bg1">
                    <a:lumMod val="65000"/>
                  </a:schemeClr>
                </a:solidFill>
              </a:rPr>
              <a:t>#</a:t>
            </a:r>
            <a:r>
              <a:rPr sz="1600" smtClean="0">
                <a:solidFill>
                  <a:schemeClr val="bg1">
                    <a:lumMod val="65000"/>
                  </a:schemeClr>
                </a:solidFill>
              </a:rPr>
              <a:t>страну_меняют_люд</a:t>
            </a:r>
            <a:r>
              <a:rPr lang="ru-RU" sz="1600" dirty="0" smtClean="0">
                <a:solidFill>
                  <a:schemeClr val="bg1">
                    <a:lumMod val="65000"/>
                  </a:schemeClr>
                </a:solidFill>
              </a:rPr>
              <a:t>и</a:t>
            </a:r>
            <a:endParaRPr sz="1600" dirty="0">
              <a:solidFill>
                <a:schemeClr val="bg1">
                  <a:lumMod val="65000"/>
                </a:schemeClr>
              </a:solidFill>
            </a:endParaRPr>
          </a:p>
        </p:txBody>
      </p:sp>
      <p:sp>
        <p:nvSpPr>
          <p:cNvPr id="17" name="TextBox 16">
            <a:extLst>
              <a:ext uri="{FF2B5EF4-FFF2-40B4-BE49-F238E27FC236}">
                <a16:creationId xmlns:a16="http://schemas.microsoft.com/office/drawing/2014/main" xmlns="" id="{468BC3AD-6366-A09A-F619-CAF685154A46}"/>
              </a:ext>
            </a:extLst>
          </p:cNvPr>
          <p:cNvSpPr txBox="1"/>
          <p:nvPr/>
        </p:nvSpPr>
        <p:spPr>
          <a:xfrm>
            <a:off x="5991366" y="4124346"/>
            <a:ext cx="6200633" cy="2062103"/>
          </a:xfrm>
          <a:prstGeom prst="rect">
            <a:avLst/>
          </a:prstGeom>
          <a:noFill/>
        </p:spPr>
        <p:txBody>
          <a:bodyPr wrap="square" rtlCol="0">
            <a:spAutoFit/>
          </a:bodyPr>
          <a:lstStyle/>
          <a:p>
            <a:r>
              <a:rPr lang="ru-RU" sz="2400" dirty="0" smtClean="0">
                <a:solidFill>
                  <a:srgbClr val="0070C0"/>
                </a:solidFill>
                <a:latin typeface="Impact" pitchFamily="34" charset="0"/>
                <a:ea typeface="Gilroy Light"/>
                <a:cs typeface="Gilroy Light"/>
                <a:sym typeface="Gilroy Light"/>
              </a:rPr>
              <a:t>Обращаться с </a:t>
            </a:r>
            <a:r>
              <a:rPr lang="ru-RU" sz="2400" dirty="0">
                <a:solidFill>
                  <a:srgbClr val="0070C0"/>
                </a:solidFill>
                <a:latin typeface="Impact" pitchFamily="34" charset="0"/>
                <a:ea typeface="Gilroy Light"/>
                <a:cs typeface="Gilroy Light"/>
                <a:sym typeface="Gilroy Light"/>
              </a:rPr>
              <a:t>предложениями поддержки </a:t>
            </a:r>
            <a:endParaRPr lang="ru-RU" sz="2400" dirty="0" smtClean="0">
              <a:solidFill>
                <a:srgbClr val="0070C0"/>
              </a:solidFill>
              <a:latin typeface="Impact" pitchFamily="34" charset="0"/>
              <a:ea typeface="Gilroy Light"/>
              <a:cs typeface="Gilroy Light"/>
              <a:sym typeface="Gilroy Light"/>
            </a:endParaRPr>
          </a:p>
          <a:p>
            <a:r>
              <a:rPr lang="ru-RU" sz="2400" dirty="0" smtClean="0">
                <a:solidFill>
                  <a:srgbClr val="0070C0"/>
                </a:solidFill>
                <a:latin typeface="Impact" pitchFamily="34" charset="0"/>
                <a:ea typeface="Gilroy Light"/>
                <a:cs typeface="Gilroy Light"/>
                <a:sym typeface="Gilroy Light"/>
              </a:rPr>
              <a:t>и сотрудничества по телефонам:</a:t>
            </a:r>
            <a:r>
              <a:rPr lang="ru-RU" sz="1600" b="1" dirty="0" smtClean="0">
                <a:solidFill>
                  <a:schemeClr val="accent1">
                    <a:lumMod val="75000"/>
                  </a:schemeClr>
                </a:solidFill>
                <a:latin typeface="Gilroy Light"/>
                <a:ea typeface="Gilroy Light"/>
                <a:cs typeface="Gilroy Light"/>
                <a:sym typeface="Gilroy Light"/>
              </a:rPr>
              <a:t/>
            </a:r>
            <a:br>
              <a:rPr lang="ru-RU" sz="1600" b="1" dirty="0" smtClean="0">
                <a:solidFill>
                  <a:schemeClr val="accent1">
                    <a:lumMod val="75000"/>
                  </a:schemeClr>
                </a:solidFill>
                <a:latin typeface="Gilroy Light"/>
                <a:ea typeface="Gilroy Light"/>
                <a:cs typeface="Gilroy Light"/>
                <a:sym typeface="Gilroy Light"/>
              </a:rPr>
            </a:br>
            <a:r>
              <a:rPr lang="ru-RU" sz="1600" b="1" dirty="0" smtClean="0">
                <a:solidFill>
                  <a:schemeClr val="accent1">
                    <a:lumMod val="75000"/>
                  </a:schemeClr>
                </a:solidFill>
                <a:latin typeface="Gilroy Light"/>
                <a:ea typeface="Gilroy Light"/>
                <a:cs typeface="Gilroy Light"/>
                <a:sym typeface="Gilroy Light"/>
              </a:rPr>
              <a:t>Ректор Академии: + 7 (978) 748 15-05 Дмитрий Полудёнов</a:t>
            </a:r>
            <a:br>
              <a:rPr lang="ru-RU" sz="1600" b="1" dirty="0" smtClean="0">
                <a:solidFill>
                  <a:schemeClr val="accent1">
                    <a:lumMod val="75000"/>
                  </a:schemeClr>
                </a:solidFill>
                <a:latin typeface="Gilroy Light"/>
                <a:ea typeface="Gilroy Light"/>
                <a:cs typeface="Gilroy Light"/>
                <a:sym typeface="Gilroy Light"/>
              </a:rPr>
            </a:br>
            <a:r>
              <a:rPr lang="ru-RU" sz="1600" b="1" dirty="0" smtClean="0">
                <a:solidFill>
                  <a:schemeClr val="accent1">
                    <a:lumMod val="75000"/>
                  </a:schemeClr>
                </a:solidFill>
                <a:latin typeface="Gilroy Light"/>
                <a:ea typeface="Gilroy Light"/>
                <a:cs typeface="Gilroy Light"/>
                <a:sym typeface="Gilroy Light"/>
              </a:rPr>
              <a:t>Проректор: + 7 (929) 337 79-45 Юлия Осипова</a:t>
            </a:r>
          </a:p>
          <a:p>
            <a:r>
              <a:rPr lang="ru-RU" sz="1600" b="1" dirty="0" smtClean="0">
                <a:solidFill>
                  <a:schemeClr val="accent1">
                    <a:lumMod val="75000"/>
                  </a:schemeClr>
                </a:solidFill>
                <a:latin typeface="Gilroy Light"/>
                <a:ea typeface="Gilroy Light"/>
                <a:cs typeface="Gilroy Light"/>
                <a:sym typeface="Gilroy Light"/>
              </a:rPr>
              <a:t>Директор: +7 (969) 799 79-95 Виталий Токаренко</a:t>
            </a:r>
          </a:p>
          <a:p>
            <a:r>
              <a:rPr lang="ru-RU" sz="1600" b="1" dirty="0" smtClean="0">
                <a:solidFill>
                  <a:schemeClr val="accent1">
                    <a:lumMod val="75000"/>
                  </a:schemeClr>
                </a:solidFill>
                <a:latin typeface="Gilroy Light"/>
                <a:ea typeface="Gilroy Light"/>
                <a:cs typeface="Gilroy Light"/>
                <a:sym typeface="Gilroy Light"/>
              </a:rPr>
              <a:t>Продюсер, </a:t>
            </a:r>
            <a:r>
              <a:rPr lang="en-US" sz="1600" b="1" dirty="0" smtClean="0">
                <a:solidFill>
                  <a:schemeClr val="accent1">
                    <a:lumMod val="75000"/>
                  </a:schemeClr>
                </a:solidFill>
                <a:latin typeface="Gilroy Light"/>
                <a:ea typeface="Gilroy Light"/>
                <a:cs typeface="Gilroy Light"/>
                <a:sym typeface="Gilroy Light"/>
              </a:rPr>
              <a:t>PR</a:t>
            </a:r>
            <a:r>
              <a:rPr lang="ru-RU" sz="1600" b="1" dirty="0" smtClean="0">
                <a:solidFill>
                  <a:schemeClr val="accent1">
                    <a:lumMod val="75000"/>
                  </a:schemeClr>
                </a:solidFill>
                <a:latin typeface="Gilroy Light"/>
                <a:ea typeface="Gilroy Light"/>
                <a:cs typeface="Gilroy Light"/>
                <a:sym typeface="Gilroy Light"/>
              </a:rPr>
              <a:t>: +7 (969) 798 79-88 Владлена Москварцева</a:t>
            </a:r>
            <a:br>
              <a:rPr lang="ru-RU" sz="1600" b="1" dirty="0" smtClean="0">
                <a:solidFill>
                  <a:schemeClr val="accent1">
                    <a:lumMod val="75000"/>
                  </a:schemeClr>
                </a:solidFill>
                <a:latin typeface="Gilroy Light"/>
                <a:ea typeface="Gilroy Light"/>
                <a:cs typeface="Gilroy Light"/>
                <a:sym typeface="Gilroy Light"/>
              </a:rPr>
            </a:br>
            <a:r>
              <a:rPr lang="en-US" sz="1600" b="1" dirty="0" smtClean="0">
                <a:solidFill>
                  <a:schemeClr val="accent1">
                    <a:lumMod val="75000"/>
                  </a:schemeClr>
                </a:solidFill>
                <a:latin typeface="Gilroy Light"/>
                <a:ea typeface="Gilroy Light"/>
                <a:cs typeface="Gilroy Light"/>
                <a:sym typeface="Gilroy Light"/>
              </a:rPr>
              <a:t>GR</a:t>
            </a:r>
            <a:r>
              <a:rPr lang="ru-RU" sz="1600" b="1" dirty="0" smtClean="0">
                <a:solidFill>
                  <a:schemeClr val="accent1">
                    <a:lumMod val="75000"/>
                  </a:schemeClr>
                </a:solidFill>
                <a:latin typeface="Gilroy Light"/>
                <a:ea typeface="Gilroy Light"/>
                <a:cs typeface="Gilroy Light"/>
                <a:sym typeface="Gilroy Light"/>
              </a:rPr>
              <a:t>: + (921) 574 73-73 Тарбаева Вероника</a:t>
            </a:r>
          </a:p>
        </p:txBody>
      </p:sp>
    </p:spTree>
    <p:extLst>
      <p:ext uri="{BB962C8B-B14F-4D97-AF65-F5344CB8AC3E}">
        <p14:creationId xmlns:p14="http://schemas.microsoft.com/office/powerpoint/2010/main" xmlns="" val="2197977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флаг россии.jpg"/>
          <p:cNvPicPr>
            <a:picLocks noChangeAspect="1"/>
          </p:cNvPicPr>
          <p:nvPr/>
        </p:nvPicPr>
        <p:blipFill>
          <a:blip r:embed="rId2"/>
          <a:stretch>
            <a:fillRect/>
          </a:stretch>
        </p:blipFill>
        <p:spPr>
          <a:xfrm>
            <a:off x="0" y="1422846"/>
            <a:ext cx="12192000" cy="5196003"/>
          </a:xfrm>
          <a:prstGeom prst="rect">
            <a:avLst/>
          </a:prstGeom>
        </p:spPr>
      </p:pic>
      <p:sp>
        <p:nvSpPr>
          <p:cNvPr id="3" name="Google Shape;138;p8"/>
          <p:cNvSpPr txBox="1">
            <a:spLocks/>
          </p:cNvSpPr>
          <p:nvPr/>
        </p:nvSpPr>
        <p:spPr>
          <a:xfrm>
            <a:off x="336000" y="451782"/>
            <a:ext cx="10151415" cy="726000"/>
          </a:xfrm>
          <a:prstGeom prst="rect">
            <a:avLst/>
          </a:prstGeom>
          <a:noFill/>
          <a:ln>
            <a:noFill/>
          </a:ln>
        </p:spPr>
        <p:txBody>
          <a:bodyPr spcFirstLastPara="1" wrap="square" lIns="91425" tIns="45700" rIns="91425" bIns="45700" anchor="b" anchorCtr="0">
            <a:noAutofit/>
          </a:bodyPr>
          <a:lstStyle/>
          <a:p>
            <a:pPr marL="0" marR="0" lvl="0" indent="0" algn="l" defTabSz="1161825" rtl="0" eaLnBrk="1" fontAlgn="auto" latinLnBrk="0" hangingPunct="0">
              <a:lnSpc>
                <a:spcPct val="100000"/>
              </a:lnSpc>
              <a:spcBef>
                <a:spcPts val="0"/>
              </a:spcBef>
              <a:spcAft>
                <a:spcPts val="0"/>
              </a:spcAft>
              <a:buClrTx/>
              <a:buSzTx/>
              <a:buFont typeface="Arial"/>
              <a:buNone/>
              <a:tabLst/>
              <a:defRPr/>
            </a:pPr>
            <a:r>
              <a:rPr kumimoji="0" lang="ru-RU" sz="4800" i="0" u="none" strike="noStrike" kern="0" cap="all" spc="0" normalizeH="0" baseline="0" noProof="0" dirty="0" smtClean="0">
                <a:ln>
                  <a:noFill/>
                </a:ln>
                <a:solidFill>
                  <a:srgbClr val="33A1D8"/>
                </a:solidFill>
                <a:effectLst/>
                <a:uLnTx/>
                <a:uFillTx/>
                <a:latin typeface="Impact" pitchFamily="34" charset="0"/>
                <a:ea typeface="Gilroy Light"/>
                <a:cs typeface="Gilroy Light"/>
                <a:sym typeface="Arial"/>
              </a:rPr>
              <a:t>Команда проекта </a:t>
            </a:r>
            <a:endParaRPr kumimoji="0" lang="ru-RU" sz="4800" i="0" u="none" strike="noStrike" kern="0" cap="all" spc="0" normalizeH="0" baseline="0" noProof="0" dirty="0">
              <a:ln>
                <a:noFill/>
              </a:ln>
              <a:solidFill>
                <a:srgbClr val="33A1D8"/>
              </a:solidFill>
              <a:effectLst/>
              <a:uLnTx/>
              <a:uFillTx/>
              <a:latin typeface="Impact" pitchFamily="34" charset="0"/>
              <a:ea typeface="Gilroy Light"/>
              <a:cs typeface="Gilroy Light"/>
              <a:sym typeface="Arial"/>
            </a:endParaRPr>
          </a:p>
        </p:txBody>
      </p:sp>
      <p:sp>
        <p:nvSpPr>
          <p:cNvPr id="4" name="TextBox 3">
            <a:extLst>
              <a:ext uri="{FF2B5EF4-FFF2-40B4-BE49-F238E27FC236}">
                <a16:creationId xmlns:a16="http://schemas.microsoft.com/office/drawing/2014/main" xmlns="" id="{6D34FF10-9242-0741-9A61-11AEF4B50391}"/>
              </a:ext>
            </a:extLst>
          </p:cNvPr>
          <p:cNvSpPr txBox="1"/>
          <p:nvPr/>
        </p:nvSpPr>
        <p:spPr>
          <a:xfrm>
            <a:off x="336000" y="1053325"/>
            <a:ext cx="10092602" cy="369332"/>
          </a:xfrm>
          <a:prstGeom prst="rect">
            <a:avLst/>
          </a:prstGeom>
          <a:noFill/>
        </p:spPr>
        <p:txBody>
          <a:bodyPr wrap="square" rtlCol="0">
            <a:spAutoFit/>
          </a:bodyPr>
          <a:lstStyle/>
          <a:p>
            <a:pPr>
              <a:defRPr/>
            </a:pPr>
            <a:r>
              <a:rPr lang="ru-RU" sz="1800" dirty="0">
                <a:latin typeface="Gilroy Light"/>
                <a:ea typeface="Gilroy Light"/>
                <a:cs typeface="Gilroy Light"/>
              </a:rPr>
              <a:t>Инициатор идеи, ключевые участники проекта, зоны ответственности и опыт</a:t>
            </a:r>
            <a:r>
              <a:rPr lang="en-US" sz="1800" dirty="0">
                <a:latin typeface="Gilroy Light"/>
                <a:ea typeface="Gilroy Light"/>
                <a:cs typeface="Gilroy Light"/>
              </a:rPr>
              <a:t> </a:t>
            </a:r>
            <a:r>
              <a:rPr lang="ru-RU" sz="1800" dirty="0">
                <a:latin typeface="Gilroy Light"/>
                <a:ea typeface="Gilroy Light"/>
                <a:cs typeface="Gilroy Light"/>
              </a:rPr>
              <a:t>участников</a:t>
            </a:r>
          </a:p>
        </p:txBody>
      </p:sp>
      <p:pic>
        <p:nvPicPr>
          <p:cNvPr id="5" name="Изображение" descr="Изображение"/>
          <p:cNvPicPr>
            <a:picLocks noChangeAspect="1"/>
          </p:cNvPicPr>
          <p:nvPr/>
        </p:nvPicPr>
        <p:blipFill>
          <a:blip r:embed="rId3"/>
          <a:stretch>
            <a:fillRect/>
          </a:stretch>
        </p:blipFill>
        <p:spPr>
          <a:xfrm>
            <a:off x="9809776" y="424656"/>
            <a:ext cx="2046224" cy="780252"/>
          </a:xfrm>
          <a:prstGeom prst="rect">
            <a:avLst/>
          </a:prstGeom>
          <a:ln w="12700">
            <a:miter lim="400000"/>
          </a:ln>
        </p:spPr>
      </p:pic>
      <p:cxnSp>
        <p:nvCxnSpPr>
          <p:cNvPr id="6" name="Google Shape;117;p5"/>
          <p:cNvCxnSpPr/>
          <p:nvPr/>
        </p:nvCxnSpPr>
        <p:spPr>
          <a:xfrm rot="10800000" flipH="1">
            <a:off x="336000" y="1391675"/>
            <a:ext cx="11520000" cy="15900"/>
          </a:xfrm>
          <a:prstGeom prst="straightConnector1">
            <a:avLst/>
          </a:prstGeom>
          <a:noFill/>
          <a:ln w="9525" cap="flat" cmpd="sng">
            <a:solidFill>
              <a:srgbClr val="00B0F0"/>
            </a:solidFill>
            <a:prstDash val="solid"/>
            <a:round/>
            <a:headEnd type="none" w="sm" len="sm"/>
            <a:tailEnd type="none" w="sm" len="sm"/>
          </a:ln>
        </p:spPr>
      </p:cxnSp>
      <p:pic>
        <p:nvPicPr>
          <p:cNvPr id="8" name="Рисунок 7" descr="Аверьянова В.Ф. пр.ф.png"/>
          <p:cNvPicPr>
            <a:picLocks noChangeAspect="1"/>
          </p:cNvPicPr>
          <p:nvPr/>
        </p:nvPicPr>
        <p:blipFill>
          <a:blip r:embed="rId4"/>
          <a:stretch>
            <a:fillRect/>
          </a:stretch>
        </p:blipFill>
        <p:spPr>
          <a:xfrm>
            <a:off x="6500950" y="3528727"/>
            <a:ext cx="1664902" cy="1440000"/>
          </a:xfrm>
          <a:prstGeom prst="rect">
            <a:avLst/>
          </a:prstGeom>
        </p:spPr>
      </p:pic>
      <p:pic>
        <p:nvPicPr>
          <p:cNvPr id="9" name="Рисунок 8" descr="Аверьянова Е.В. пр.ф.png"/>
          <p:cNvPicPr>
            <a:picLocks noChangeAspect="1"/>
          </p:cNvPicPr>
          <p:nvPr/>
        </p:nvPicPr>
        <p:blipFill>
          <a:blip r:embed="rId5"/>
          <a:stretch>
            <a:fillRect/>
          </a:stretch>
        </p:blipFill>
        <p:spPr>
          <a:xfrm>
            <a:off x="10299010" y="2274546"/>
            <a:ext cx="1661268" cy="1440000"/>
          </a:xfrm>
          <a:prstGeom prst="rect">
            <a:avLst/>
          </a:prstGeom>
        </p:spPr>
      </p:pic>
      <p:pic>
        <p:nvPicPr>
          <p:cNvPr id="10" name="Рисунок 9" descr="ГороховЮ.И. пр.ф.png"/>
          <p:cNvPicPr>
            <a:picLocks noChangeAspect="1"/>
          </p:cNvPicPr>
          <p:nvPr/>
        </p:nvPicPr>
        <p:blipFill>
          <a:blip r:embed="rId6"/>
          <a:stretch>
            <a:fillRect/>
          </a:stretch>
        </p:blipFill>
        <p:spPr>
          <a:xfrm>
            <a:off x="4705339" y="1966114"/>
            <a:ext cx="1785682" cy="1547843"/>
          </a:xfrm>
          <a:prstGeom prst="rect">
            <a:avLst/>
          </a:prstGeom>
        </p:spPr>
      </p:pic>
      <p:pic>
        <p:nvPicPr>
          <p:cNvPr id="11" name="Рисунок 10" descr="Москварцева пр.ф.png"/>
          <p:cNvPicPr>
            <a:picLocks noChangeAspect="1"/>
          </p:cNvPicPr>
          <p:nvPr/>
        </p:nvPicPr>
        <p:blipFill>
          <a:blip r:embed="rId7"/>
          <a:stretch>
            <a:fillRect/>
          </a:stretch>
        </p:blipFill>
        <p:spPr>
          <a:xfrm>
            <a:off x="325851" y="4859018"/>
            <a:ext cx="1662968" cy="1440000"/>
          </a:xfrm>
          <a:prstGeom prst="rect">
            <a:avLst/>
          </a:prstGeom>
        </p:spPr>
      </p:pic>
      <p:pic>
        <p:nvPicPr>
          <p:cNvPr id="12" name="Рисунок 11" descr="ПавловМ.Ю. пр.ф.png"/>
          <p:cNvPicPr>
            <a:picLocks noChangeAspect="1"/>
          </p:cNvPicPr>
          <p:nvPr/>
        </p:nvPicPr>
        <p:blipFill>
          <a:blip r:embed="rId8"/>
          <a:stretch>
            <a:fillRect/>
          </a:stretch>
        </p:blipFill>
        <p:spPr>
          <a:xfrm>
            <a:off x="9026387" y="3208170"/>
            <a:ext cx="1663866" cy="1440000"/>
          </a:xfrm>
          <a:prstGeom prst="rect">
            <a:avLst/>
          </a:prstGeom>
        </p:spPr>
      </p:pic>
      <p:pic>
        <p:nvPicPr>
          <p:cNvPr id="13" name="Рисунок 12" descr="Полудёнов пр.ф.png"/>
          <p:cNvPicPr>
            <a:picLocks noChangeAspect="1"/>
          </p:cNvPicPr>
          <p:nvPr/>
        </p:nvPicPr>
        <p:blipFill>
          <a:blip r:embed="rId9"/>
          <a:stretch>
            <a:fillRect/>
          </a:stretch>
        </p:blipFill>
        <p:spPr>
          <a:xfrm>
            <a:off x="3269598" y="5021033"/>
            <a:ext cx="1663165" cy="1440000"/>
          </a:xfrm>
          <a:prstGeom prst="rect">
            <a:avLst/>
          </a:prstGeom>
        </p:spPr>
      </p:pic>
      <p:pic>
        <p:nvPicPr>
          <p:cNvPr id="15" name="Рисунок 14" descr="Тарбаева пр.ф.png"/>
          <p:cNvPicPr>
            <a:picLocks noChangeAspect="1"/>
          </p:cNvPicPr>
          <p:nvPr/>
        </p:nvPicPr>
        <p:blipFill>
          <a:blip r:embed="rId10">
            <a:lum bright="5000"/>
          </a:blip>
          <a:stretch>
            <a:fillRect/>
          </a:stretch>
        </p:blipFill>
        <p:spPr>
          <a:xfrm>
            <a:off x="2895845" y="1562912"/>
            <a:ext cx="1834850" cy="1588249"/>
          </a:xfrm>
          <a:prstGeom prst="rect">
            <a:avLst/>
          </a:prstGeom>
        </p:spPr>
      </p:pic>
      <p:pic>
        <p:nvPicPr>
          <p:cNvPr id="16" name="Рисунок 15" descr="ТокаренкоВ.С. пр.ф.png"/>
          <p:cNvPicPr>
            <a:picLocks noChangeAspect="1"/>
          </p:cNvPicPr>
          <p:nvPr/>
        </p:nvPicPr>
        <p:blipFill>
          <a:blip r:embed="rId11"/>
          <a:stretch>
            <a:fillRect/>
          </a:stretch>
        </p:blipFill>
        <p:spPr>
          <a:xfrm>
            <a:off x="8713223" y="1705241"/>
            <a:ext cx="1667368" cy="1440000"/>
          </a:xfrm>
          <a:prstGeom prst="rect">
            <a:avLst/>
          </a:prstGeom>
        </p:spPr>
      </p:pic>
      <p:pic>
        <p:nvPicPr>
          <p:cNvPr id="17" name="Рисунок 16" descr="Хлуденцов пр.ф.png"/>
          <p:cNvPicPr>
            <a:picLocks noChangeAspect="1"/>
          </p:cNvPicPr>
          <p:nvPr/>
        </p:nvPicPr>
        <p:blipFill>
          <a:blip r:embed="rId12"/>
          <a:stretch>
            <a:fillRect/>
          </a:stretch>
        </p:blipFill>
        <p:spPr>
          <a:xfrm>
            <a:off x="1965278" y="4350672"/>
            <a:ext cx="1410014" cy="1221252"/>
          </a:xfrm>
          <a:prstGeom prst="rect">
            <a:avLst/>
          </a:prstGeom>
        </p:spPr>
      </p:pic>
      <p:pic>
        <p:nvPicPr>
          <p:cNvPr id="18" name="Рисунок 17" descr="Хожаинов пр.ф.png"/>
          <p:cNvPicPr>
            <a:picLocks noChangeAspect="1"/>
          </p:cNvPicPr>
          <p:nvPr/>
        </p:nvPicPr>
        <p:blipFill>
          <a:blip r:embed="rId13"/>
          <a:stretch>
            <a:fillRect/>
          </a:stretch>
        </p:blipFill>
        <p:spPr>
          <a:xfrm>
            <a:off x="5275976" y="5260332"/>
            <a:ext cx="1315893" cy="1140948"/>
          </a:xfrm>
          <a:prstGeom prst="rect">
            <a:avLst/>
          </a:prstGeom>
        </p:spPr>
      </p:pic>
      <p:pic>
        <p:nvPicPr>
          <p:cNvPr id="19" name="Рисунок 18" descr="Чекмарёв пр.ф.png"/>
          <p:cNvPicPr>
            <a:picLocks noChangeAspect="1"/>
          </p:cNvPicPr>
          <p:nvPr/>
        </p:nvPicPr>
        <p:blipFill>
          <a:blip r:embed="rId14"/>
          <a:stretch>
            <a:fillRect/>
          </a:stretch>
        </p:blipFill>
        <p:spPr>
          <a:xfrm>
            <a:off x="6583485" y="1730326"/>
            <a:ext cx="1810240" cy="1565712"/>
          </a:xfrm>
          <a:prstGeom prst="rect">
            <a:avLst/>
          </a:prstGeom>
        </p:spPr>
      </p:pic>
      <p:pic>
        <p:nvPicPr>
          <p:cNvPr id="21" name="Рисунок 20" descr="Харченко_сота.png"/>
          <p:cNvPicPr>
            <a:picLocks noChangeAspect="1"/>
          </p:cNvPicPr>
          <p:nvPr/>
        </p:nvPicPr>
        <p:blipFill>
          <a:blip r:embed="rId15"/>
          <a:stretch>
            <a:fillRect/>
          </a:stretch>
        </p:blipFill>
        <p:spPr>
          <a:xfrm>
            <a:off x="10354864" y="4243242"/>
            <a:ext cx="1646067" cy="1422763"/>
          </a:xfrm>
          <a:prstGeom prst="rect">
            <a:avLst/>
          </a:prstGeom>
        </p:spPr>
      </p:pic>
      <p:pic>
        <p:nvPicPr>
          <p:cNvPr id="23" name="Рисунок 22" descr="МегреВ.Н.png"/>
          <p:cNvPicPr>
            <a:picLocks noChangeAspect="1"/>
          </p:cNvPicPr>
          <p:nvPr/>
        </p:nvPicPr>
        <p:blipFill>
          <a:blip r:embed="rId16"/>
          <a:stretch>
            <a:fillRect/>
          </a:stretch>
        </p:blipFill>
        <p:spPr>
          <a:xfrm>
            <a:off x="251846" y="1902075"/>
            <a:ext cx="2681354" cy="2321172"/>
          </a:xfrm>
          <a:prstGeom prst="rect">
            <a:avLst/>
          </a:prstGeom>
        </p:spPr>
      </p:pic>
      <p:pic>
        <p:nvPicPr>
          <p:cNvPr id="25" name="Рисунок 24" descr="Сафиоллин_сота_пр.ф.png"/>
          <p:cNvPicPr>
            <a:picLocks noChangeAspect="1"/>
          </p:cNvPicPr>
          <p:nvPr/>
        </p:nvPicPr>
        <p:blipFill>
          <a:blip r:embed="rId17"/>
          <a:stretch>
            <a:fillRect/>
          </a:stretch>
        </p:blipFill>
        <p:spPr>
          <a:xfrm>
            <a:off x="4738218" y="3724135"/>
            <a:ext cx="1661935" cy="1440000"/>
          </a:xfrm>
          <a:prstGeom prst="rect">
            <a:avLst/>
          </a:prstGeom>
        </p:spPr>
      </p:pic>
      <p:pic>
        <p:nvPicPr>
          <p:cNvPr id="26" name="Рисунок 25" descr="Любавин_сота.png"/>
          <p:cNvPicPr>
            <a:picLocks noChangeAspect="1"/>
          </p:cNvPicPr>
          <p:nvPr/>
        </p:nvPicPr>
        <p:blipFill>
          <a:blip r:embed="rId18"/>
          <a:stretch>
            <a:fillRect/>
          </a:stretch>
        </p:blipFill>
        <p:spPr>
          <a:xfrm>
            <a:off x="10007951" y="5718410"/>
            <a:ext cx="1040106" cy="900000"/>
          </a:xfrm>
          <a:prstGeom prst="rect">
            <a:avLst/>
          </a:prstGeom>
        </p:spPr>
      </p:pic>
      <p:pic>
        <p:nvPicPr>
          <p:cNvPr id="27" name="Рисунок 26" descr="Владислав Иванов пр.ф.png"/>
          <p:cNvPicPr>
            <a:picLocks noChangeAspect="1"/>
          </p:cNvPicPr>
          <p:nvPr/>
        </p:nvPicPr>
        <p:blipFill>
          <a:blip r:embed="rId19">
            <a:lum bright="-11000" contrast="25000"/>
          </a:blip>
          <a:stretch>
            <a:fillRect/>
          </a:stretch>
        </p:blipFill>
        <p:spPr>
          <a:xfrm>
            <a:off x="8150521" y="4175463"/>
            <a:ext cx="1041254" cy="900000"/>
          </a:xfrm>
          <a:prstGeom prst="rect">
            <a:avLst/>
          </a:prstGeom>
        </p:spPr>
      </p:pic>
      <p:pic>
        <p:nvPicPr>
          <p:cNvPr id="28" name="Рисунок 27" descr="Горемыкин О._пр.ф.png"/>
          <p:cNvPicPr>
            <a:picLocks noChangeAspect="1"/>
          </p:cNvPicPr>
          <p:nvPr/>
        </p:nvPicPr>
        <p:blipFill>
          <a:blip r:embed="rId20"/>
          <a:stretch>
            <a:fillRect/>
          </a:stretch>
        </p:blipFill>
        <p:spPr>
          <a:xfrm>
            <a:off x="9186838" y="4857576"/>
            <a:ext cx="1038064" cy="900000"/>
          </a:xfrm>
          <a:prstGeom prst="rect">
            <a:avLst/>
          </a:prstGeom>
        </p:spPr>
      </p:pic>
      <p:pic>
        <p:nvPicPr>
          <p:cNvPr id="29" name="Picture 2" descr="https://srv2.imgonline.com.ua/result_img/imgonline-com-ua-Shape-FCfQ1ypOx3hKX1y.png"/>
          <p:cNvPicPr>
            <a:picLocks noChangeAspect="1" noChangeArrowheads="1"/>
          </p:cNvPicPr>
          <p:nvPr/>
        </p:nvPicPr>
        <p:blipFill>
          <a:blip r:embed="rId21">
            <a:lum bright="3000"/>
          </a:blip>
          <a:srcRect/>
          <a:stretch>
            <a:fillRect/>
          </a:stretch>
        </p:blipFill>
        <p:spPr bwMode="auto">
          <a:xfrm>
            <a:off x="7833817" y="5243392"/>
            <a:ext cx="1431508" cy="1240641"/>
          </a:xfrm>
          <a:prstGeom prst="rect">
            <a:avLst/>
          </a:prstGeom>
          <a:noFill/>
        </p:spPr>
      </p:pic>
      <p:pic>
        <p:nvPicPr>
          <p:cNvPr id="30" name="Рисунок 29" descr="Богачёв Никитос.png"/>
          <p:cNvPicPr>
            <a:picLocks noChangeAspect="1"/>
          </p:cNvPicPr>
          <p:nvPr/>
        </p:nvPicPr>
        <p:blipFill>
          <a:blip r:embed="rId22"/>
          <a:stretch>
            <a:fillRect/>
          </a:stretch>
        </p:blipFill>
        <p:spPr>
          <a:xfrm>
            <a:off x="8026620" y="3145339"/>
            <a:ext cx="1039040" cy="900000"/>
          </a:xfrm>
          <a:prstGeom prst="rect">
            <a:avLst/>
          </a:prstGeom>
        </p:spPr>
      </p:pic>
      <p:pic>
        <p:nvPicPr>
          <p:cNvPr id="31" name="Рисунок 30" descr="Святослав Архангельский_сота.png"/>
          <p:cNvPicPr>
            <a:picLocks noChangeAspect="1"/>
          </p:cNvPicPr>
          <p:nvPr/>
        </p:nvPicPr>
        <p:blipFill>
          <a:blip r:embed="rId23"/>
          <a:stretch>
            <a:fillRect/>
          </a:stretch>
        </p:blipFill>
        <p:spPr>
          <a:xfrm>
            <a:off x="6555004" y="5121976"/>
            <a:ext cx="1176742" cy="1019516"/>
          </a:xfrm>
          <a:prstGeom prst="rect">
            <a:avLst/>
          </a:prstGeom>
        </p:spPr>
      </p:pic>
      <p:pic>
        <p:nvPicPr>
          <p:cNvPr id="32" name="Рисунок 31" descr="Осипова_сота_пр.ф.png"/>
          <p:cNvPicPr>
            <a:picLocks noChangeAspect="1"/>
          </p:cNvPicPr>
          <p:nvPr/>
        </p:nvPicPr>
        <p:blipFill>
          <a:blip r:embed="rId24"/>
          <a:stretch>
            <a:fillRect/>
          </a:stretch>
        </p:blipFill>
        <p:spPr>
          <a:xfrm>
            <a:off x="3073234" y="3261815"/>
            <a:ext cx="1596788" cy="138297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66;p9" descr="Изображение"/>
          <p:cNvPicPr preferRelativeResize="0"/>
          <p:nvPr/>
        </p:nvPicPr>
        <p:blipFill rotWithShape="1">
          <a:blip r:embed="rId2">
            <a:alphaModFix/>
          </a:blip>
          <a:srcRect/>
          <a:stretch/>
        </p:blipFill>
        <p:spPr>
          <a:xfrm>
            <a:off x="404999" y="6178409"/>
            <a:ext cx="3445106" cy="472390"/>
          </a:xfrm>
          <a:prstGeom prst="rect">
            <a:avLst/>
          </a:prstGeom>
          <a:noFill/>
          <a:ln>
            <a:noFill/>
          </a:ln>
        </p:spPr>
      </p:pic>
      <p:sp>
        <p:nvSpPr>
          <p:cNvPr id="3" name="Google Shape;167;p9"/>
          <p:cNvSpPr txBox="1"/>
          <p:nvPr/>
        </p:nvSpPr>
        <p:spPr>
          <a:xfrm>
            <a:off x="4209471" y="6348569"/>
            <a:ext cx="34257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sp>
        <p:nvSpPr>
          <p:cNvPr id="4" name="Google Shape;162;p9"/>
          <p:cNvSpPr txBox="1">
            <a:spLocks/>
          </p:cNvSpPr>
          <p:nvPr/>
        </p:nvSpPr>
        <p:spPr>
          <a:xfrm>
            <a:off x="254663" y="215551"/>
            <a:ext cx="10151415" cy="7260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33A1D8"/>
              </a:buClr>
              <a:buSzPts val="4800"/>
              <a:buFont typeface="Arial"/>
              <a:buNone/>
              <a:tabLst/>
              <a:defRPr/>
            </a:pPr>
            <a:r>
              <a:rPr kumimoji="0" lang="ru-RU" sz="4800" b="0" i="0" u="none" strike="noStrike" kern="0" cap="none" spc="0" normalizeH="0" baseline="0" noProof="0" dirty="0" smtClean="0">
                <a:ln>
                  <a:noFill/>
                </a:ln>
                <a:solidFill>
                  <a:srgbClr val="33A1D8"/>
                </a:solidFill>
                <a:effectLst/>
                <a:uLnTx/>
                <a:uFillTx/>
                <a:latin typeface="Impact" pitchFamily="34" charset="0"/>
                <a:ea typeface="Arial"/>
                <a:cs typeface="Arial"/>
                <a:sym typeface="Arial"/>
              </a:rPr>
              <a:t>КОМАНДА ПРОЕКТА </a:t>
            </a:r>
            <a:endParaRPr kumimoji="0" lang="ru-RU" sz="4800" b="0" i="0" u="none" strike="noStrike" kern="0" cap="none" spc="0" normalizeH="0" baseline="0" noProof="0" dirty="0">
              <a:ln>
                <a:noFill/>
              </a:ln>
              <a:solidFill>
                <a:srgbClr val="33A1D8"/>
              </a:solidFill>
              <a:effectLst/>
              <a:uLnTx/>
              <a:uFillTx/>
              <a:latin typeface="Impact" pitchFamily="34" charset="0"/>
              <a:ea typeface="Arial"/>
              <a:cs typeface="Arial"/>
              <a:sym typeface="Arial"/>
            </a:endParaRPr>
          </a:p>
        </p:txBody>
      </p:sp>
      <p:pic>
        <p:nvPicPr>
          <p:cNvPr id="5" name="Google Shape;165;p9" descr="Изображение"/>
          <p:cNvPicPr preferRelativeResize="0"/>
          <p:nvPr/>
        </p:nvPicPr>
        <p:blipFill rotWithShape="1">
          <a:blip r:embed="rId3">
            <a:alphaModFix/>
          </a:blip>
          <a:srcRect/>
          <a:stretch/>
        </p:blipFill>
        <p:spPr>
          <a:xfrm>
            <a:off x="9954706" y="61656"/>
            <a:ext cx="2046224" cy="780252"/>
          </a:xfrm>
          <a:prstGeom prst="rect">
            <a:avLst/>
          </a:prstGeom>
          <a:noFill/>
          <a:ln>
            <a:noFill/>
          </a:ln>
        </p:spPr>
      </p:pic>
      <p:cxnSp>
        <p:nvCxnSpPr>
          <p:cNvPr id="6" name="Google Shape;168;p9"/>
          <p:cNvCxnSpPr/>
          <p:nvPr/>
        </p:nvCxnSpPr>
        <p:spPr>
          <a:xfrm rot="10800000" flipH="1">
            <a:off x="364055" y="922413"/>
            <a:ext cx="11520000" cy="15900"/>
          </a:xfrm>
          <a:prstGeom prst="straightConnector1">
            <a:avLst/>
          </a:prstGeom>
          <a:noFill/>
          <a:ln w="9525" cap="flat" cmpd="sng">
            <a:solidFill>
              <a:srgbClr val="00B0F0"/>
            </a:solidFill>
            <a:prstDash val="solid"/>
            <a:round/>
            <a:headEnd type="none" w="sm" len="sm"/>
            <a:tailEnd type="none" w="sm" len="sm"/>
          </a:ln>
        </p:spPr>
      </p:cxnSp>
      <p:sp>
        <p:nvSpPr>
          <p:cNvPr id="7" name="TextBox 6"/>
          <p:cNvSpPr txBox="1"/>
          <p:nvPr/>
        </p:nvSpPr>
        <p:spPr>
          <a:xfrm>
            <a:off x="342065" y="1996675"/>
            <a:ext cx="1006747"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Токаренко </a:t>
            </a:r>
          </a:p>
          <a:p>
            <a:pPr algn="ctr">
              <a:lnSpc>
                <a:spcPts val="1300"/>
              </a:lnSpc>
            </a:pPr>
            <a:r>
              <a:rPr lang="ru-RU" sz="1300" spc="30" dirty="0" smtClean="0">
                <a:solidFill>
                  <a:srgbClr val="002164"/>
                </a:solidFill>
                <a:latin typeface="Impact" pitchFamily="34" charset="0"/>
              </a:rPr>
              <a:t>Виталий</a:t>
            </a:r>
            <a:endParaRPr lang="ru-RU" sz="1300" spc="30" dirty="0">
              <a:solidFill>
                <a:srgbClr val="002164"/>
              </a:solidFill>
              <a:latin typeface="Impact" pitchFamily="34" charset="0"/>
            </a:endParaRPr>
          </a:p>
        </p:txBody>
      </p:sp>
      <p:sp>
        <p:nvSpPr>
          <p:cNvPr id="8" name="TextBox 7"/>
          <p:cNvSpPr txBox="1"/>
          <p:nvPr/>
        </p:nvSpPr>
        <p:spPr>
          <a:xfrm>
            <a:off x="1419364" y="1041911"/>
            <a:ext cx="2347416" cy="1323439"/>
          </a:xfrm>
          <a:prstGeom prst="rect">
            <a:avLst/>
          </a:prstGeom>
          <a:noFill/>
        </p:spPr>
        <p:txBody>
          <a:bodyPr wrap="square" rtlCol="0">
            <a:spAutoFit/>
          </a:bodyPr>
          <a:lstStyle/>
          <a:p>
            <a:r>
              <a:rPr lang="ru-RU" sz="1000" dirty="0" smtClean="0"/>
              <a:t>Разработчик КООПСЕТИ, соавтор нескольких проектов по кооперации, индивидуальный предприниматель, руководитель СПб НКО «Ленинградский гектар»,</a:t>
            </a:r>
            <a:br>
              <a:rPr lang="ru-RU" sz="1000" dirty="0" smtClean="0"/>
            </a:br>
            <a:r>
              <a:rPr lang="ru-RU" sz="1000" dirty="0" smtClean="0"/>
              <a:t>экономист, бухгалтер, секретарь </a:t>
            </a:r>
            <a:r>
              <a:rPr lang="ru-RU" sz="1000" dirty="0" err="1" smtClean="0"/>
              <a:t>В.М.Тарбаевой</a:t>
            </a:r>
            <a:r>
              <a:rPr lang="ru-RU" sz="1000" dirty="0" smtClean="0"/>
              <a:t> в Общественной палате Ленинградской области</a:t>
            </a:r>
            <a:endParaRPr lang="ru-RU" sz="1000" dirty="0"/>
          </a:p>
        </p:txBody>
      </p:sp>
      <p:pic>
        <p:nvPicPr>
          <p:cNvPr id="9" name="Рисунок 8" descr="ТокаренкоВ.С. пр.ф.png"/>
          <p:cNvPicPr>
            <a:picLocks noChangeAspect="1"/>
          </p:cNvPicPr>
          <p:nvPr/>
        </p:nvPicPr>
        <p:blipFill>
          <a:blip r:embed="rId4">
            <a:lum bright="8000"/>
          </a:blip>
          <a:stretch>
            <a:fillRect/>
          </a:stretch>
        </p:blipFill>
        <p:spPr>
          <a:xfrm>
            <a:off x="331078" y="1080634"/>
            <a:ext cx="1042104" cy="900000"/>
          </a:xfrm>
          <a:prstGeom prst="rect">
            <a:avLst/>
          </a:prstGeom>
        </p:spPr>
      </p:pic>
      <p:sp>
        <p:nvSpPr>
          <p:cNvPr id="10" name="TextBox 9"/>
          <p:cNvSpPr txBox="1"/>
          <p:nvPr/>
        </p:nvSpPr>
        <p:spPr>
          <a:xfrm>
            <a:off x="223954" y="3702046"/>
            <a:ext cx="1263779"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Москварцева Владлена</a:t>
            </a:r>
            <a:endParaRPr lang="ru-RU" sz="1300" spc="30" dirty="0">
              <a:solidFill>
                <a:srgbClr val="002164"/>
              </a:solidFill>
              <a:latin typeface="Impact" pitchFamily="34" charset="0"/>
            </a:endParaRPr>
          </a:p>
        </p:txBody>
      </p:sp>
      <p:sp>
        <p:nvSpPr>
          <p:cNvPr id="11" name="TextBox 10"/>
          <p:cNvSpPr txBox="1"/>
          <p:nvPr/>
        </p:nvSpPr>
        <p:spPr>
          <a:xfrm>
            <a:off x="1433013" y="2448582"/>
            <a:ext cx="2448669" cy="1785104"/>
          </a:xfrm>
          <a:prstGeom prst="rect">
            <a:avLst/>
          </a:prstGeom>
          <a:noFill/>
        </p:spPr>
        <p:txBody>
          <a:bodyPr wrap="square" rtlCol="0">
            <a:spAutoFit/>
          </a:bodyPr>
          <a:lstStyle/>
          <a:p>
            <a:r>
              <a:rPr lang="ru-RU" sz="1000" dirty="0"/>
              <a:t> </a:t>
            </a:r>
            <a:r>
              <a:rPr lang="en-US" sz="1000" dirty="0" smtClean="0"/>
              <a:t>PR </a:t>
            </a:r>
            <a:r>
              <a:rPr lang="ru-RU" sz="1000" dirty="0" smtClean="0"/>
              <a:t>проекта, продюсер Академии, координация нко-сектора проекта, работа с председателями СНТ, ДНП, Союзом Садоводов, Союзом пенсионеров, </a:t>
            </a:r>
            <a:r>
              <a:rPr lang="ru-RU" sz="1000" dirty="0"/>
              <a:t>фандрайзер, </a:t>
            </a:r>
            <a:r>
              <a:rPr lang="ru-RU" sz="1000" dirty="0" smtClean="0"/>
              <a:t>руководитель </a:t>
            </a:r>
            <a:r>
              <a:rPr lang="ru-RU" sz="1000" dirty="0"/>
              <a:t>К</a:t>
            </a:r>
            <a:r>
              <a:rPr lang="ru-RU" sz="1000" dirty="0" smtClean="0"/>
              <a:t>омитета по с/</a:t>
            </a:r>
            <a:r>
              <a:rPr lang="ru-RU" sz="1000" dirty="0" err="1" smtClean="0"/>
              <a:t>х</a:t>
            </a:r>
            <a:r>
              <a:rPr lang="ru-RU" sz="1000" dirty="0" smtClean="0"/>
              <a:t> </a:t>
            </a:r>
            <a:r>
              <a:rPr lang="ru-RU" sz="1000" dirty="0"/>
              <a:t>П</a:t>
            </a:r>
            <a:r>
              <a:rPr lang="ru-RU" sz="1000" dirty="0" smtClean="0"/>
              <a:t>рофсоюза </a:t>
            </a:r>
            <a:r>
              <a:rPr lang="ru-RU" sz="1000" dirty="0"/>
              <a:t>"</a:t>
            </a:r>
            <a:r>
              <a:rPr lang="ru-RU" sz="1000" dirty="0" smtClean="0"/>
              <a:t>Отечество»,</a:t>
            </a:r>
            <a:br>
              <a:rPr lang="ru-RU" sz="1000" dirty="0" smtClean="0"/>
            </a:br>
            <a:r>
              <a:rPr lang="ru-RU" sz="1000" dirty="0" smtClean="0"/>
              <a:t>координатор по работе со стейкхолдерами, секретарь </a:t>
            </a:r>
            <a:r>
              <a:rPr lang="ru-RU" sz="1000" dirty="0" err="1" smtClean="0"/>
              <a:t>В.М.Тарбаевой</a:t>
            </a:r>
            <a:r>
              <a:rPr lang="ru-RU" sz="1000" dirty="0" smtClean="0"/>
              <a:t> в Общественной палате Ленинградской области</a:t>
            </a:r>
            <a:endParaRPr lang="ru-RU" sz="1000" dirty="0"/>
          </a:p>
        </p:txBody>
      </p:sp>
      <p:pic>
        <p:nvPicPr>
          <p:cNvPr id="12" name="Рисунок 11" descr="Москварцева пр.ф.png"/>
          <p:cNvPicPr>
            <a:picLocks noChangeAspect="1"/>
          </p:cNvPicPr>
          <p:nvPr/>
        </p:nvPicPr>
        <p:blipFill>
          <a:blip r:embed="rId5"/>
          <a:stretch>
            <a:fillRect/>
          </a:stretch>
        </p:blipFill>
        <p:spPr>
          <a:xfrm>
            <a:off x="319049" y="2803965"/>
            <a:ext cx="1039354" cy="900000"/>
          </a:xfrm>
          <a:prstGeom prst="rect">
            <a:avLst/>
          </a:prstGeom>
        </p:spPr>
      </p:pic>
      <p:sp>
        <p:nvSpPr>
          <p:cNvPr id="13" name="TextBox 12"/>
          <p:cNvSpPr txBox="1"/>
          <p:nvPr/>
        </p:nvSpPr>
        <p:spPr>
          <a:xfrm>
            <a:off x="218364" y="5268037"/>
            <a:ext cx="1161485"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Горохов</a:t>
            </a:r>
          </a:p>
          <a:p>
            <a:pPr algn="ctr">
              <a:lnSpc>
                <a:spcPts val="1300"/>
              </a:lnSpc>
            </a:pPr>
            <a:r>
              <a:rPr lang="ru-RU" sz="1300" spc="30" dirty="0" smtClean="0">
                <a:solidFill>
                  <a:srgbClr val="002164"/>
                </a:solidFill>
                <a:latin typeface="Impact" pitchFamily="34" charset="0"/>
              </a:rPr>
              <a:t>Юрий </a:t>
            </a:r>
          </a:p>
        </p:txBody>
      </p:sp>
      <p:pic>
        <p:nvPicPr>
          <p:cNvPr id="14" name="Рисунок 13" descr="ГороховЮ.И. пр.ф.png"/>
          <p:cNvPicPr>
            <a:picLocks noChangeAspect="1"/>
          </p:cNvPicPr>
          <p:nvPr/>
        </p:nvPicPr>
        <p:blipFill>
          <a:blip r:embed="rId6"/>
          <a:stretch>
            <a:fillRect/>
          </a:stretch>
        </p:blipFill>
        <p:spPr>
          <a:xfrm>
            <a:off x="267800" y="4361827"/>
            <a:ext cx="1038293" cy="900000"/>
          </a:xfrm>
          <a:prstGeom prst="rect">
            <a:avLst/>
          </a:prstGeom>
        </p:spPr>
      </p:pic>
      <p:sp>
        <p:nvSpPr>
          <p:cNvPr id="17" name="TextBox 16"/>
          <p:cNvSpPr txBox="1"/>
          <p:nvPr/>
        </p:nvSpPr>
        <p:spPr>
          <a:xfrm>
            <a:off x="1402457" y="4323427"/>
            <a:ext cx="2500799" cy="1631216"/>
          </a:xfrm>
          <a:prstGeom prst="rect">
            <a:avLst/>
          </a:prstGeom>
          <a:noFill/>
        </p:spPr>
        <p:txBody>
          <a:bodyPr wrap="square" rtlCol="0">
            <a:spAutoFit/>
          </a:bodyPr>
          <a:lstStyle/>
          <a:p>
            <a:r>
              <a:rPr lang="ru-RU" sz="1000" dirty="0" smtClean="0"/>
              <a:t>Архитектор, </a:t>
            </a:r>
            <a:r>
              <a:rPr lang="ru-RU" sz="1000" dirty="0"/>
              <a:t>член Союза Архитекторов России, член корреспондент Российской Инженерной Академии, автор инновационной концепции </a:t>
            </a:r>
            <a:r>
              <a:rPr lang="ru-RU" sz="1000" dirty="0" smtClean="0"/>
              <a:t>«Живая планета, биосферная цивилизация, биосферные территории проживания человека», ответственный за блок </a:t>
            </a:r>
            <a:r>
              <a:rPr lang="ru-RU" sz="1000" dirty="0" err="1" smtClean="0"/>
              <a:t>онлайн-карта</a:t>
            </a:r>
            <a:r>
              <a:rPr lang="ru-RU" sz="1000" dirty="0" smtClean="0"/>
              <a:t> распределения земельных участков и архитектурного планирования ПРП</a:t>
            </a:r>
            <a:endParaRPr lang="ru-RU" sz="1000" dirty="0"/>
          </a:p>
        </p:txBody>
      </p:sp>
      <p:sp>
        <p:nvSpPr>
          <p:cNvPr id="28" name="TextBox 27"/>
          <p:cNvSpPr txBox="1"/>
          <p:nvPr/>
        </p:nvSpPr>
        <p:spPr>
          <a:xfrm>
            <a:off x="3723803" y="3595882"/>
            <a:ext cx="1161138"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Любавин Алексей</a:t>
            </a:r>
            <a:endParaRPr lang="ru-RU" sz="1300" spc="30" dirty="0">
              <a:solidFill>
                <a:srgbClr val="002164"/>
              </a:solidFill>
              <a:latin typeface="Impact" pitchFamily="34" charset="0"/>
            </a:endParaRPr>
          </a:p>
        </p:txBody>
      </p:sp>
      <p:pic>
        <p:nvPicPr>
          <p:cNvPr id="29" name="Рисунок 28" descr="Любавин_сота.png"/>
          <p:cNvPicPr>
            <a:picLocks noChangeAspect="1"/>
          </p:cNvPicPr>
          <p:nvPr/>
        </p:nvPicPr>
        <p:blipFill>
          <a:blip r:embed="rId7"/>
          <a:stretch>
            <a:fillRect/>
          </a:stretch>
        </p:blipFill>
        <p:spPr>
          <a:xfrm>
            <a:off x="3825516" y="2702256"/>
            <a:ext cx="1040106" cy="900000"/>
          </a:xfrm>
          <a:prstGeom prst="rect">
            <a:avLst/>
          </a:prstGeom>
        </p:spPr>
      </p:pic>
      <p:pic>
        <p:nvPicPr>
          <p:cNvPr id="30" name="Рисунок 29" descr="Максим Анатольевич Гончаренко_сота.png"/>
          <p:cNvPicPr>
            <a:picLocks noChangeAspect="1"/>
          </p:cNvPicPr>
          <p:nvPr/>
        </p:nvPicPr>
        <p:blipFill>
          <a:blip r:embed="rId8"/>
          <a:stretch>
            <a:fillRect/>
          </a:stretch>
        </p:blipFill>
        <p:spPr>
          <a:xfrm>
            <a:off x="3791160" y="4447037"/>
            <a:ext cx="1121696" cy="972000"/>
          </a:xfrm>
          <a:prstGeom prst="rect">
            <a:avLst/>
          </a:prstGeom>
        </p:spPr>
      </p:pic>
      <p:sp>
        <p:nvSpPr>
          <p:cNvPr id="31" name="TextBox 30"/>
          <p:cNvSpPr txBox="1"/>
          <p:nvPr/>
        </p:nvSpPr>
        <p:spPr>
          <a:xfrm>
            <a:off x="3753374" y="5413308"/>
            <a:ext cx="1161138"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Гончаренко</a:t>
            </a:r>
          </a:p>
          <a:p>
            <a:pPr algn="ctr">
              <a:lnSpc>
                <a:spcPts val="1300"/>
              </a:lnSpc>
            </a:pPr>
            <a:r>
              <a:rPr lang="ru-RU" sz="1300" spc="30" dirty="0" smtClean="0">
                <a:solidFill>
                  <a:srgbClr val="002164"/>
                </a:solidFill>
                <a:latin typeface="Impact" pitchFamily="34" charset="0"/>
              </a:rPr>
              <a:t>Максим</a:t>
            </a:r>
            <a:endParaRPr lang="ru-RU" sz="1300" spc="30" dirty="0">
              <a:solidFill>
                <a:srgbClr val="002164"/>
              </a:solidFill>
              <a:latin typeface="Impact" pitchFamily="34" charset="0"/>
            </a:endParaRPr>
          </a:p>
        </p:txBody>
      </p:sp>
      <p:sp>
        <p:nvSpPr>
          <p:cNvPr id="45" name="Прямоугольник 44"/>
          <p:cNvSpPr/>
          <p:nvPr/>
        </p:nvSpPr>
        <p:spPr>
          <a:xfrm>
            <a:off x="5058766" y="2166216"/>
            <a:ext cx="3339154" cy="1631216"/>
          </a:xfrm>
          <a:prstGeom prst="rect">
            <a:avLst/>
          </a:prstGeom>
        </p:spPr>
        <p:txBody>
          <a:bodyPr wrap="square">
            <a:spAutoFit/>
          </a:bodyPr>
          <a:lstStyle/>
          <a:p>
            <a:r>
              <a:rPr lang="ru-RU" sz="1000" dirty="0" smtClean="0"/>
              <a:t>СТЕЙКХОЛДЕР  от Русского Космического Общества, создатель проекта "РОДОСФЕРА" </a:t>
            </a:r>
            <a:r>
              <a:rPr lang="ru-RU" sz="1000" dirty="0" err="1" smtClean="0"/>
              <a:t>био</a:t>
            </a:r>
            <a:r>
              <a:rPr lang="ru-RU" sz="1000" dirty="0" smtClean="0"/>
              <a:t>.-, эко-, </a:t>
            </a:r>
            <a:r>
              <a:rPr lang="ru-RU" sz="1000" dirty="0" err="1" smtClean="0"/>
              <a:t>техно</a:t>
            </a:r>
            <a:r>
              <a:rPr lang="ru-RU" sz="1000" dirty="0" smtClean="0"/>
              <a:t>-, </a:t>
            </a:r>
            <a:r>
              <a:rPr lang="ru-RU" sz="1000" dirty="0" err="1" smtClean="0"/>
              <a:t>социо</a:t>
            </a:r>
            <a:r>
              <a:rPr lang="ru-RU" sz="1000" dirty="0" smtClean="0"/>
              <a:t>- архитектор экосистем, эколог, организатор координационных инициативных групп по экологии, координатор движения по переселению в СРП Московской области, ответственный за блок </a:t>
            </a:r>
            <a:r>
              <a:rPr lang="ru-RU" sz="1000" dirty="0" err="1" smtClean="0"/>
              <a:t>пермакультурного</a:t>
            </a:r>
            <a:r>
              <a:rPr lang="ru-RU" sz="1000" dirty="0" smtClean="0"/>
              <a:t> дизайна КООПСЕТИ, консультант в области маркетинга, </a:t>
            </a:r>
            <a:r>
              <a:rPr lang="ru-RU" sz="1000" dirty="0" err="1" smtClean="0"/>
              <a:t>SaaS</a:t>
            </a:r>
            <a:r>
              <a:rPr lang="ru-RU" sz="1000" dirty="0" smtClean="0"/>
              <a:t> </a:t>
            </a:r>
            <a:r>
              <a:rPr lang="ru-RU" sz="1000" dirty="0" err="1" smtClean="0"/>
              <a:t>iT</a:t>
            </a:r>
            <a:r>
              <a:rPr lang="ru-RU" sz="1000" dirty="0" smtClean="0"/>
              <a:t> инфраструктуры, бизнес моделирования, </a:t>
            </a:r>
            <a:r>
              <a:rPr lang="ru-RU" sz="1000" dirty="0" err="1" smtClean="0"/>
              <a:t>Аgile</a:t>
            </a:r>
            <a:r>
              <a:rPr lang="ru-RU" sz="1000" dirty="0" smtClean="0"/>
              <a:t> инструментов. Инструктор и наставник в детских лагерях.</a:t>
            </a:r>
            <a:endParaRPr lang="ru-RU" sz="1000" dirty="0"/>
          </a:p>
        </p:txBody>
      </p:sp>
      <p:sp>
        <p:nvSpPr>
          <p:cNvPr id="46" name="Прямоугольник 45"/>
          <p:cNvSpPr/>
          <p:nvPr/>
        </p:nvSpPr>
        <p:spPr>
          <a:xfrm>
            <a:off x="5049669" y="3835664"/>
            <a:ext cx="3371001" cy="2400657"/>
          </a:xfrm>
          <a:prstGeom prst="rect">
            <a:avLst/>
          </a:prstGeom>
        </p:spPr>
        <p:txBody>
          <a:bodyPr wrap="square">
            <a:spAutoFit/>
          </a:bodyPr>
          <a:lstStyle/>
          <a:p>
            <a:r>
              <a:rPr lang="ru-RU" sz="1000" dirty="0" smtClean="0"/>
              <a:t> </a:t>
            </a:r>
            <a:r>
              <a:rPr lang="ru-RU" sz="1000" dirty="0" err="1" smtClean="0"/>
              <a:t>Маркетолог</a:t>
            </a:r>
            <a:r>
              <a:rPr lang="ru-RU" sz="1000" dirty="0" smtClean="0"/>
              <a:t>, более 11 лет на должности </a:t>
            </a:r>
            <a:r>
              <a:rPr lang="ru-RU" sz="1000" dirty="0" err="1" smtClean="0"/>
              <a:t>техн</a:t>
            </a:r>
            <a:r>
              <a:rPr lang="ru-RU" sz="1000" dirty="0" smtClean="0"/>
              <a:t>. директора, занимаюсь </a:t>
            </a:r>
            <a:r>
              <a:rPr lang="ru-RU" sz="1000" dirty="0" err="1" smtClean="0"/>
              <a:t>технологич</a:t>
            </a:r>
            <a:r>
              <a:rPr lang="ru-RU" sz="1000" dirty="0" smtClean="0"/>
              <a:t>. развитием предприятия, стратегией развития, в т.ч. цифровых технологий и внедрения их в производство, машинное управление операционной </a:t>
            </a:r>
            <a:r>
              <a:rPr lang="ru-RU" sz="1000" dirty="0" err="1" smtClean="0"/>
              <a:t>деятель-ностью</a:t>
            </a:r>
            <a:r>
              <a:rPr lang="ru-RU" sz="1000" dirty="0" smtClean="0"/>
              <a:t>, соучаствую в направлении по </a:t>
            </a:r>
            <a:r>
              <a:rPr lang="ru-RU" sz="1000" dirty="0" err="1" smtClean="0"/>
              <a:t>энерго-сберегающим</a:t>
            </a:r>
            <a:r>
              <a:rPr lang="ru-RU" sz="1000" dirty="0" smtClean="0"/>
              <a:t> технологиям, разработка концепции переговорного процесса с представителями компаний с которыми сотрудничает предприятие по направлениям производственной деятельности, сам лично посетил и провёл переговоры на предмет сотрудничества с более 4000 предприятий различных направлений, начиная от </a:t>
            </a:r>
            <a:r>
              <a:rPr lang="ru-RU" sz="1000" dirty="0" err="1" smtClean="0"/>
              <a:t>агропромыш-ленных</a:t>
            </a:r>
            <a:r>
              <a:rPr lang="ru-RU" sz="1000" dirty="0" smtClean="0"/>
              <a:t> комплексов, до военно-промышленных, пищевых, и всевозможных направлений предприятий</a:t>
            </a:r>
            <a:endParaRPr lang="ru-RU" sz="1000" dirty="0"/>
          </a:p>
        </p:txBody>
      </p:sp>
      <p:sp>
        <p:nvSpPr>
          <p:cNvPr id="47" name="TextBox 46"/>
          <p:cNvSpPr txBox="1"/>
          <p:nvPr/>
        </p:nvSpPr>
        <p:spPr>
          <a:xfrm>
            <a:off x="8302837" y="4813977"/>
            <a:ext cx="1236945" cy="592470"/>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Полудёнов</a:t>
            </a:r>
            <a:br>
              <a:rPr lang="ru-RU" sz="1300" spc="30" dirty="0" smtClean="0">
                <a:solidFill>
                  <a:srgbClr val="002164"/>
                </a:solidFill>
                <a:latin typeface="Impact" pitchFamily="34" charset="0"/>
              </a:rPr>
            </a:br>
            <a:r>
              <a:rPr lang="ru-RU" sz="1300" spc="30" dirty="0" smtClean="0">
                <a:solidFill>
                  <a:srgbClr val="002164"/>
                </a:solidFill>
                <a:latin typeface="Impact" pitchFamily="34" charset="0"/>
              </a:rPr>
              <a:t>Дмитрий</a:t>
            </a:r>
            <a:br>
              <a:rPr lang="ru-RU" sz="1300" spc="30" dirty="0" smtClean="0">
                <a:solidFill>
                  <a:srgbClr val="002164"/>
                </a:solidFill>
                <a:latin typeface="Impact" pitchFamily="34" charset="0"/>
              </a:rPr>
            </a:br>
            <a:endParaRPr lang="ru-RU" sz="1300" spc="30" dirty="0">
              <a:solidFill>
                <a:srgbClr val="002164"/>
              </a:solidFill>
              <a:latin typeface="Impact" pitchFamily="34" charset="0"/>
            </a:endParaRPr>
          </a:p>
        </p:txBody>
      </p:sp>
      <p:pic>
        <p:nvPicPr>
          <p:cNvPr id="48" name="Рисунок 47" descr="Полудёнов пр.ф.png"/>
          <p:cNvPicPr>
            <a:picLocks noChangeAspect="1"/>
          </p:cNvPicPr>
          <p:nvPr/>
        </p:nvPicPr>
        <p:blipFill>
          <a:blip r:embed="rId9"/>
          <a:stretch>
            <a:fillRect/>
          </a:stretch>
        </p:blipFill>
        <p:spPr>
          <a:xfrm>
            <a:off x="8424694" y="3903256"/>
            <a:ext cx="1039478" cy="900000"/>
          </a:xfrm>
          <a:prstGeom prst="rect">
            <a:avLst/>
          </a:prstGeom>
        </p:spPr>
      </p:pic>
      <p:sp>
        <p:nvSpPr>
          <p:cNvPr id="49" name="TextBox 48"/>
          <p:cNvSpPr txBox="1"/>
          <p:nvPr/>
        </p:nvSpPr>
        <p:spPr>
          <a:xfrm>
            <a:off x="9579233" y="3985144"/>
            <a:ext cx="2681007" cy="1169551"/>
          </a:xfrm>
          <a:prstGeom prst="rect">
            <a:avLst/>
          </a:prstGeom>
          <a:noFill/>
        </p:spPr>
        <p:txBody>
          <a:bodyPr wrap="square" rtlCol="0">
            <a:spAutoFit/>
          </a:bodyPr>
          <a:lstStyle/>
          <a:p>
            <a:r>
              <a:rPr lang="en-US" sz="1000" b="1" dirty="0" smtClean="0"/>
              <a:t>C</a:t>
            </a:r>
            <a:r>
              <a:rPr lang="ru-RU" sz="1000" b="1" dirty="0" smtClean="0"/>
              <a:t>ТЕЙКХОЛДЕР </a:t>
            </a:r>
            <a:r>
              <a:rPr lang="ru-RU" sz="1000" dirty="0" smtClean="0"/>
              <a:t>от РОО «Севастопольский городской совет территориальных общественных самоуправлений», образовательный сектор, разработчик интернет проектов, куратор, эксперт блока платформы по ТОС и МСУ, ректор Академии</a:t>
            </a:r>
            <a:endParaRPr lang="ru-RU" sz="1000" dirty="0"/>
          </a:p>
        </p:txBody>
      </p:sp>
      <p:sp>
        <p:nvSpPr>
          <p:cNvPr id="50" name="TextBox 49"/>
          <p:cNvSpPr txBox="1"/>
          <p:nvPr/>
        </p:nvSpPr>
        <p:spPr>
          <a:xfrm>
            <a:off x="8375418" y="3375239"/>
            <a:ext cx="1161138"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Тарбаева</a:t>
            </a:r>
          </a:p>
          <a:p>
            <a:pPr algn="ctr">
              <a:lnSpc>
                <a:spcPts val="1300"/>
              </a:lnSpc>
            </a:pPr>
            <a:r>
              <a:rPr lang="ru-RU" sz="1300" spc="30" dirty="0" smtClean="0">
                <a:solidFill>
                  <a:srgbClr val="002164"/>
                </a:solidFill>
                <a:latin typeface="Impact" pitchFamily="34" charset="0"/>
              </a:rPr>
              <a:t>Вероника</a:t>
            </a:r>
            <a:endParaRPr lang="ru-RU" sz="1300" spc="30" dirty="0">
              <a:solidFill>
                <a:srgbClr val="002164"/>
              </a:solidFill>
              <a:latin typeface="Impact" pitchFamily="34" charset="0"/>
            </a:endParaRPr>
          </a:p>
        </p:txBody>
      </p:sp>
      <p:pic>
        <p:nvPicPr>
          <p:cNvPr id="51" name="Рисунок 50" descr="Тарбаева пр.ф.png"/>
          <p:cNvPicPr>
            <a:picLocks noChangeAspect="1"/>
          </p:cNvPicPr>
          <p:nvPr/>
        </p:nvPicPr>
        <p:blipFill>
          <a:blip r:embed="rId10">
            <a:lum bright="14000"/>
          </a:blip>
          <a:stretch>
            <a:fillRect/>
          </a:stretch>
        </p:blipFill>
        <p:spPr>
          <a:xfrm>
            <a:off x="8394754" y="2416941"/>
            <a:ext cx="1122920" cy="972000"/>
          </a:xfrm>
          <a:prstGeom prst="rect">
            <a:avLst/>
          </a:prstGeom>
        </p:spPr>
      </p:pic>
      <p:sp>
        <p:nvSpPr>
          <p:cNvPr id="52" name="TextBox 51"/>
          <p:cNvSpPr txBox="1"/>
          <p:nvPr/>
        </p:nvSpPr>
        <p:spPr>
          <a:xfrm>
            <a:off x="8215567" y="1938435"/>
            <a:ext cx="1378808"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Хлуденцов</a:t>
            </a:r>
          </a:p>
          <a:p>
            <a:pPr algn="ctr">
              <a:lnSpc>
                <a:spcPts val="1300"/>
              </a:lnSpc>
            </a:pPr>
            <a:r>
              <a:rPr lang="ru-RU" sz="1300" spc="30" dirty="0" smtClean="0">
                <a:solidFill>
                  <a:srgbClr val="002164"/>
                </a:solidFill>
                <a:latin typeface="Impact" pitchFamily="34" charset="0"/>
              </a:rPr>
              <a:t>Игорь</a:t>
            </a:r>
            <a:endParaRPr lang="ru-RU" sz="1300" spc="30" dirty="0">
              <a:solidFill>
                <a:srgbClr val="002164"/>
              </a:solidFill>
              <a:latin typeface="Impact" pitchFamily="34" charset="0"/>
            </a:endParaRPr>
          </a:p>
        </p:txBody>
      </p:sp>
      <p:pic>
        <p:nvPicPr>
          <p:cNvPr id="53" name="Рисунок 52" descr="Хлуденцов пр.ф.png"/>
          <p:cNvPicPr>
            <a:picLocks noChangeAspect="1"/>
          </p:cNvPicPr>
          <p:nvPr/>
        </p:nvPicPr>
        <p:blipFill>
          <a:blip r:embed="rId11"/>
          <a:stretch>
            <a:fillRect/>
          </a:stretch>
        </p:blipFill>
        <p:spPr>
          <a:xfrm>
            <a:off x="8379889" y="1038483"/>
            <a:ext cx="1039106" cy="900000"/>
          </a:xfrm>
          <a:prstGeom prst="rect">
            <a:avLst/>
          </a:prstGeom>
        </p:spPr>
      </p:pic>
      <p:sp>
        <p:nvSpPr>
          <p:cNvPr id="54" name="TextBox 53"/>
          <p:cNvSpPr txBox="1"/>
          <p:nvPr/>
        </p:nvSpPr>
        <p:spPr>
          <a:xfrm>
            <a:off x="9580794" y="2132410"/>
            <a:ext cx="2470180" cy="1785104"/>
          </a:xfrm>
          <a:prstGeom prst="rect">
            <a:avLst/>
          </a:prstGeom>
          <a:noFill/>
        </p:spPr>
        <p:txBody>
          <a:bodyPr wrap="square" rtlCol="0">
            <a:spAutoFit/>
          </a:bodyPr>
          <a:lstStyle/>
          <a:p>
            <a:r>
              <a:rPr lang="ru-RU" sz="1000" b="1" dirty="0" smtClean="0"/>
              <a:t>СТЕЙКХОЛДЕР</a:t>
            </a:r>
            <a:r>
              <a:rPr lang="ru-RU" sz="1000" dirty="0" smtClean="0"/>
              <a:t> от Общественной палаты Ленинградской области, </a:t>
            </a:r>
            <a:br>
              <a:rPr lang="ru-RU" sz="1000" dirty="0" smtClean="0"/>
            </a:br>
            <a:r>
              <a:rPr lang="en-US" sz="1000" dirty="0" smtClean="0"/>
              <a:t>GR </a:t>
            </a:r>
            <a:r>
              <a:rPr lang="ru-RU" sz="1000" dirty="0" smtClean="0"/>
              <a:t>проекта, экспертиза, </a:t>
            </a:r>
          </a:p>
          <a:p>
            <a:r>
              <a:rPr lang="ru-RU" sz="1000" dirty="0" smtClean="0"/>
              <a:t>д.б.н</a:t>
            </a:r>
            <a:r>
              <a:rPr lang="ru-RU" sz="1000" dirty="0"/>
              <a:t>., профессор, </a:t>
            </a:r>
            <a:endParaRPr lang="ru-RU" sz="1000" dirty="0" smtClean="0"/>
          </a:p>
          <a:p>
            <a:r>
              <a:rPr lang="ru-RU" sz="1000" dirty="0" smtClean="0"/>
              <a:t>член-кореспондент РАЕН</a:t>
            </a:r>
            <a:r>
              <a:rPr lang="ru-RU" sz="1000" dirty="0"/>
              <a:t>, академик Российской экологической академии, </a:t>
            </a:r>
            <a:r>
              <a:rPr lang="ru-RU" sz="1000" dirty="0" smtClean="0"/>
              <a:t>известный </a:t>
            </a:r>
            <a:r>
              <a:rPr lang="ru-RU" sz="1000" dirty="0"/>
              <a:t>научный и общественный </a:t>
            </a:r>
            <a:r>
              <a:rPr lang="ru-RU" sz="1000" dirty="0" smtClean="0"/>
              <a:t>деятель в области биологии, экологии, природопользования и экологического просвещения, ведущий российский эксперт</a:t>
            </a:r>
            <a:endParaRPr lang="ru-RU" sz="1000" dirty="0"/>
          </a:p>
        </p:txBody>
      </p:sp>
      <p:sp>
        <p:nvSpPr>
          <p:cNvPr id="55" name="TextBox 54"/>
          <p:cNvSpPr txBox="1"/>
          <p:nvPr/>
        </p:nvSpPr>
        <p:spPr>
          <a:xfrm>
            <a:off x="9525752" y="1030237"/>
            <a:ext cx="2416039" cy="1015663"/>
          </a:xfrm>
          <a:prstGeom prst="rect">
            <a:avLst/>
          </a:prstGeom>
          <a:noFill/>
        </p:spPr>
        <p:txBody>
          <a:bodyPr wrap="square" rtlCol="0">
            <a:spAutoFit/>
          </a:bodyPr>
          <a:lstStyle/>
          <a:p>
            <a:r>
              <a:rPr lang="ru-RU" sz="1000" b="1" dirty="0" smtClean="0"/>
              <a:t>СТЕЙКХОЛДЕР</a:t>
            </a:r>
            <a:r>
              <a:rPr lang="ru-RU" sz="1000" dirty="0" smtClean="0"/>
              <a:t> </a:t>
            </a:r>
            <a:br>
              <a:rPr lang="ru-RU" sz="1000" dirty="0" smtClean="0"/>
            </a:br>
            <a:r>
              <a:rPr lang="ru-RU" sz="1000" dirty="0" smtClean="0"/>
              <a:t>руководитель Пищевого Технопарка в г.Москва, куратор Академии, спикер, антикризисный управляющий, создатель  ООО "Школа Предпринимателей</a:t>
            </a:r>
            <a:r>
              <a:rPr lang="ru-RU" sz="1000" b="1" dirty="0" smtClean="0"/>
              <a:t>"</a:t>
            </a:r>
            <a:endParaRPr lang="ru-RU" sz="1000" dirty="0"/>
          </a:p>
        </p:txBody>
      </p:sp>
      <p:sp>
        <p:nvSpPr>
          <p:cNvPr id="56" name="TextBox 55"/>
          <p:cNvSpPr txBox="1"/>
          <p:nvPr/>
        </p:nvSpPr>
        <p:spPr>
          <a:xfrm>
            <a:off x="9639649" y="5337116"/>
            <a:ext cx="2497540" cy="1015663"/>
          </a:xfrm>
          <a:prstGeom prst="rect">
            <a:avLst/>
          </a:prstGeom>
          <a:noFill/>
        </p:spPr>
        <p:txBody>
          <a:bodyPr wrap="square" rtlCol="0">
            <a:spAutoFit/>
          </a:bodyPr>
          <a:lstStyle/>
          <a:p>
            <a:r>
              <a:rPr lang="ru-RU" sz="1000" b="1" dirty="0" smtClean="0"/>
              <a:t>СТЕЙКХОЛДЕР</a:t>
            </a:r>
            <a:r>
              <a:rPr lang="ru-RU" sz="1000" dirty="0" smtClean="0"/>
              <a:t> , член Комитета Гражданских Инициатив, фермер, кооператор, директор с/</a:t>
            </a:r>
            <a:r>
              <a:rPr lang="ru-RU" sz="1000" dirty="0" err="1" smtClean="0"/>
              <a:t>х</a:t>
            </a:r>
            <a:r>
              <a:rPr lang="ru-RU" sz="1000" dirty="0" smtClean="0"/>
              <a:t> предприятия ООО «</a:t>
            </a:r>
            <a:r>
              <a:rPr lang="ru-RU" sz="1000" dirty="0" err="1" smtClean="0"/>
              <a:t>Галкинское</a:t>
            </a:r>
            <a:r>
              <a:rPr lang="ru-RU" sz="1000" dirty="0" smtClean="0"/>
              <a:t>», руководитель Общественного движения «Федеральный Сельсовет»</a:t>
            </a:r>
            <a:endParaRPr lang="ru-RU" sz="1000" dirty="0"/>
          </a:p>
        </p:txBody>
      </p:sp>
      <p:pic>
        <p:nvPicPr>
          <p:cNvPr id="57" name="Рисунок 56" descr="imgonline-com-ua-Shape-w6yxaa2asYP.png"/>
          <p:cNvPicPr>
            <a:picLocks noChangeAspect="1"/>
          </p:cNvPicPr>
          <p:nvPr/>
        </p:nvPicPr>
        <p:blipFill>
          <a:blip r:embed="rId12"/>
          <a:stretch>
            <a:fillRect/>
          </a:stretch>
        </p:blipFill>
        <p:spPr>
          <a:xfrm>
            <a:off x="8457906" y="5297144"/>
            <a:ext cx="1038660" cy="900000"/>
          </a:xfrm>
          <a:prstGeom prst="rect">
            <a:avLst/>
          </a:prstGeom>
        </p:spPr>
      </p:pic>
      <p:sp>
        <p:nvSpPr>
          <p:cNvPr id="58" name="TextBox 57"/>
          <p:cNvSpPr txBox="1"/>
          <p:nvPr/>
        </p:nvSpPr>
        <p:spPr>
          <a:xfrm>
            <a:off x="8346303" y="6191615"/>
            <a:ext cx="1275369"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Василий </a:t>
            </a:r>
          </a:p>
          <a:p>
            <a:pPr algn="ctr">
              <a:lnSpc>
                <a:spcPts val="1300"/>
              </a:lnSpc>
            </a:pPr>
            <a:r>
              <a:rPr lang="ru-RU" sz="1300" spc="30" dirty="0" smtClean="0">
                <a:solidFill>
                  <a:srgbClr val="002164"/>
                </a:solidFill>
                <a:latin typeface="Impact" pitchFamily="34" charset="0"/>
              </a:rPr>
              <a:t>Мельниченко</a:t>
            </a:r>
            <a:endParaRPr lang="ru-RU" sz="1300" spc="30" dirty="0">
              <a:solidFill>
                <a:srgbClr val="002164"/>
              </a:solidFill>
              <a:latin typeface="Impact" pitchFamily="34" charset="0"/>
            </a:endParaRPr>
          </a:p>
        </p:txBody>
      </p:sp>
      <p:cxnSp>
        <p:nvCxnSpPr>
          <p:cNvPr id="66" name="Прямая соединительная линия 65"/>
          <p:cNvCxnSpPr/>
          <p:nvPr/>
        </p:nvCxnSpPr>
        <p:spPr>
          <a:xfrm rot="5400000">
            <a:off x="873455" y="1692323"/>
            <a:ext cx="1173711" cy="1"/>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636897" y="3336877"/>
            <a:ext cx="1635457" cy="15923"/>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rot="5400000">
            <a:off x="645995" y="5117911"/>
            <a:ext cx="1551300" cy="4550"/>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rot="16200000" flipH="1">
            <a:off x="4321792" y="2984310"/>
            <a:ext cx="1526275" cy="11371"/>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rot="16200000" flipH="1">
            <a:off x="8841477" y="3041176"/>
            <a:ext cx="1526275" cy="11371"/>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rot="16200000" flipH="1">
            <a:off x="3971500" y="4981434"/>
            <a:ext cx="2217762" cy="20468"/>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rot="5400000">
            <a:off x="4622042" y="1549024"/>
            <a:ext cx="939424" cy="2272"/>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5400000">
            <a:off x="9114430" y="1551299"/>
            <a:ext cx="939424" cy="2272"/>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rot="16200000" flipH="1">
            <a:off x="9148549" y="4535606"/>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Прямая соединительная линия 83"/>
          <p:cNvCxnSpPr/>
          <p:nvPr/>
        </p:nvCxnSpPr>
        <p:spPr>
          <a:xfrm rot="16200000" flipH="1">
            <a:off x="9189494" y="5818495"/>
            <a:ext cx="950797" cy="22748"/>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600215" y="1948345"/>
            <a:ext cx="1490400" cy="692497"/>
          </a:xfrm>
          <a:prstGeom prst="rect">
            <a:avLst/>
          </a:prstGeom>
          <a:noFill/>
        </p:spPr>
        <p:txBody>
          <a:bodyPr wrap="square" rtlCol="0">
            <a:spAutoFit/>
          </a:bodyPr>
          <a:lstStyle/>
          <a:p>
            <a:pPr algn="ctr"/>
            <a:r>
              <a:rPr lang="ru-RU" sz="1300" dirty="0" smtClean="0">
                <a:solidFill>
                  <a:srgbClr val="002164"/>
                </a:solidFill>
                <a:latin typeface="Impact" pitchFamily="34" charset="0"/>
              </a:rPr>
              <a:t>Осипова</a:t>
            </a:r>
          </a:p>
          <a:p>
            <a:pPr algn="ctr"/>
            <a:r>
              <a:rPr lang="ru-RU" sz="1300" dirty="0" smtClean="0">
                <a:solidFill>
                  <a:srgbClr val="002164"/>
                </a:solidFill>
                <a:latin typeface="Impact" pitchFamily="34" charset="0"/>
              </a:rPr>
              <a:t>Юлия</a:t>
            </a:r>
          </a:p>
          <a:p>
            <a:pPr algn="ctr"/>
            <a:endParaRPr lang="ru-RU" sz="1300" dirty="0">
              <a:solidFill>
                <a:srgbClr val="002164"/>
              </a:solidFill>
              <a:latin typeface="Impact" pitchFamily="34" charset="0"/>
            </a:endParaRPr>
          </a:p>
        </p:txBody>
      </p:sp>
      <p:sp>
        <p:nvSpPr>
          <p:cNvPr id="60" name="TextBox 59"/>
          <p:cNvSpPr txBox="1"/>
          <p:nvPr/>
        </p:nvSpPr>
        <p:spPr>
          <a:xfrm>
            <a:off x="5130222" y="1127739"/>
            <a:ext cx="2419809" cy="707886"/>
          </a:xfrm>
          <a:prstGeom prst="rect">
            <a:avLst/>
          </a:prstGeom>
          <a:noFill/>
        </p:spPr>
        <p:txBody>
          <a:bodyPr wrap="square" rtlCol="0">
            <a:spAutoFit/>
          </a:bodyPr>
          <a:lstStyle/>
          <a:p>
            <a:r>
              <a:rPr lang="ru-RU" sz="1000" dirty="0" smtClean="0"/>
              <a:t>Проректор Академии, разработчик образовательных курсов зелёная школа для детей и их родителей, педагог с 25-летнем стажем, к.п.наук</a:t>
            </a:r>
            <a:endParaRPr lang="ru-RU" sz="1000" dirty="0"/>
          </a:p>
        </p:txBody>
      </p:sp>
      <p:pic>
        <p:nvPicPr>
          <p:cNvPr id="61" name="Рисунок 60" descr="Осипова_сота_пр.ф.png"/>
          <p:cNvPicPr>
            <a:picLocks noChangeAspect="1"/>
          </p:cNvPicPr>
          <p:nvPr/>
        </p:nvPicPr>
        <p:blipFill>
          <a:blip r:embed="rId13"/>
          <a:stretch>
            <a:fillRect/>
          </a:stretch>
        </p:blipFill>
        <p:spPr>
          <a:xfrm>
            <a:off x="3851158" y="1050878"/>
            <a:ext cx="1039145" cy="900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9"/>
          <p:cNvSpPr txBox="1">
            <a:spLocks noGrp="1"/>
          </p:cNvSpPr>
          <p:nvPr>
            <p:ph type="title"/>
          </p:nvPr>
        </p:nvSpPr>
        <p:spPr>
          <a:xfrm>
            <a:off x="254663" y="201903"/>
            <a:ext cx="10151415" cy="726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33A1D8"/>
              </a:buClr>
              <a:buSzPts val="4800"/>
              <a:buNone/>
            </a:pPr>
            <a:r>
              <a:rPr lang="ru-RU" sz="4800" cap="none" dirty="0">
                <a:solidFill>
                  <a:srgbClr val="33A1D8"/>
                </a:solidFill>
                <a:latin typeface="Impact" pitchFamily="34" charset="0"/>
                <a:sym typeface="Arial"/>
              </a:rPr>
              <a:t>КОМАНДА ПРОЕКТА </a:t>
            </a:r>
            <a:endParaRPr sz="4800" cap="none" dirty="0">
              <a:solidFill>
                <a:srgbClr val="33A1D8"/>
              </a:solidFill>
              <a:latin typeface="Impact" pitchFamily="34" charset="0"/>
              <a:sym typeface="Arial"/>
            </a:endParaRPr>
          </a:p>
        </p:txBody>
      </p:sp>
      <p:pic>
        <p:nvPicPr>
          <p:cNvPr id="165" name="Google Shape;165;p9" descr="Изображение"/>
          <p:cNvPicPr preferRelativeResize="0"/>
          <p:nvPr/>
        </p:nvPicPr>
        <p:blipFill rotWithShape="1">
          <a:blip r:embed="rId3">
            <a:alphaModFix/>
          </a:blip>
          <a:srcRect/>
          <a:stretch/>
        </p:blipFill>
        <p:spPr>
          <a:xfrm>
            <a:off x="9954706" y="61656"/>
            <a:ext cx="2046224" cy="780252"/>
          </a:xfrm>
          <a:prstGeom prst="rect">
            <a:avLst/>
          </a:prstGeom>
          <a:noFill/>
          <a:ln>
            <a:noFill/>
          </a:ln>
        </p:spPr>
      </p:pic>
      <p:pic>
        <p:nvPicPr>
          <p:cNvPr id="166" name="Google Shape;166;p9" descr="Изображение"/>
          <p:cNvPicPr preferRelativeResize="0"/>
          <p:nvPr/>
        </p:nvPicPr>
        <p:blipFill rotWithShape="1">
          <a:blip r:embed="rId4">
            <a:alphaModFix/>
          </a:blip>
          <a:srcRect/>
          <a:stretch/>
        </p:blipFill>
        <p:spPr>
          <a:xfrm>
            <a:off x="5741273" y="200691"/>
            <a:ext cx="3445106" cy="472390"/>
          </a:xfrm>
          <a:prstGeom prst="rect">
            <a:avLst/>
          </a:prstGeom>
          <a:noFill/>
          <a:ln>
            <a:noFill/>
          </a:ln>
        </p:spPr>
      </p:pic>
      <p:sp>
        <p:nvSpPr>
          <p:cNvPr id="167" name="Google Shape;167;p9"/>
          <p:cNvSpPr txBox="1"/>
          <p:nvPr/>
        </p:nvSpPr>
        <p:spPr>
          <a:xfrm>
            <a:off x="9608024" y="6420711"/>
            <a:ext cx="2583976" cy="25304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ru-RU" sz="1600" b="0" i="0" u="none" strike="noStrike" cap="none" dirty="0">
                <a:solidFill>
                  <a:srgbClr val="A5A5A5"/>
                </a:solidFill>
                <a:latin typeface="Arial"/>
                <a:ea typeface="Arial"/>
                <a:cs typeface="Arial"/>
                <a:sym typeface="Arial"/>
              </a:rPr>
              <a:t>#страну_меняют_люди</a:t>
            </a:r>
            <a:endParaRPr sz="1600" b="0" i="0" u="none" strike="noStrike" cap="none" dirty="0">
              <a:solidFill>
                <a:srgbClr val="A5A5A5"/>
              </a:solidFill>
              <a:latin typeface="Arial"/>
              <a:ea typeface="Arial"/>
              <a:cs typeface="Arial"/>
              <a:sym typeface="Arial"/>
            </a:endParaRPr>
          </a:p>
        </p:txBody>
      </p:sp>
      <p:cxnSp>
        <p:nvCxnSpPr>
          <p:cNvPr id="168" name="Google Shape;168;p9"/>
          <p:cNvCxnSpPr/>
          <p:nvPr/>
        </p:nvCxnSpPr>
        <p:spPr>
          <a:xfrm rot="10800000" flipH="1">
            <a:off x="404999" y="922413"/>
            <a:ext cx="11520000" cy="15900"/>
          </a:xfrm>
          <a:prstGeom prst="straightConnector1">
            <a:avLst/>
          </a:prstGeom>
          <a:noFill/>
          <a:ln w="9525" cap="flat" cmpd="sng">
            <a:solidFill>
              <a:srgbClr val="00B0F0"/>
            </a:solidFill>
            <a:prstDash val="solid"/>
            <a:round/>
            <a:headEnd type="none" w="sm" len="sm"/>
            <a:tailEnd type="none" w="sm" len="sm"/>
          </a:ln>
        </p:spPr>
      </p:cxnSp>
      <p:sp>
        <p:nvSpPr>
          <p:cNvPr id="23" name="TextBox 22"/>
          <p:cNvSpPr txBox="1"/>
          <p:nvPr/>
        </p:nvSpPr>
        <p:spPr>
          <a:xfrm>
            <a:off x="8207682" y="3338320"/>
            <a:ext cx="1209276"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Иванов</a:t>
            </a:r>
            <a:br>
              <a:rPr lang="ru-RU" sz="1300" spc="30" dirty="0" smtClean="0">
                <a:solidFill>
                  <a:srgbClr val="002164"/>
                </a:solidFill>
                <a:latin typeface="Impact" pitchFamily="34" charset="0"/>
              </a:rPr>
            </a:br>
            <a:r>
              <a:rPr lang="ru-RU" sz="1300" spc="30" dirty="0" smtClean="0">
                <a:solidFill>
                  <a:srgbClr val="002164"/>
                </a:solidFill>
                <a:latin typeface="Impact" pitchFamily="34" charset="0"/>
              </a:rPr>
              <a:t>Владислав</a:t>
            </a:r>
            <a:endParaRPr lang="ru-RU" sz="1300" spc="30" dirty="0">
              <a:solidFill>
                <a:srgbClr val="002164"/>
              </a:solidFill>
              <a:latin typeface="Impact" pitchFamily="34" charset="0"/>
            </a:endParaRPr>
          </a:p>
        </p:txBody>
      </p:sp>
      <p:sp>
        <p:nvSpPr>
          <p:cNvPr id="24" name="TextBox 23"/>
          <p:cNvSpPr txBox="1"/>
          <p:nvPr/>
        </p:nvSpPr>
        <p:spPr>
          <a:xfrm>
            <a:off x="9425064" y="2407684"/>
            <a:ext cx="2766936" cy="1169551"/>
          </a:xfrm>
          <a:prstGeom prst="rect">
            <a:avLst/>
          </a:prstGeom>
          <a:noFill/>
        </p:spPr>
        <p:txBody>
          <a:bodyPr wrap="square" rtlCol="0">
            <a:spAutoFit/>
          </a:bodyPr>
          <a:lstStyle/>
          <a:p>
            <a:r>
              <a:rPr lang="ru-RU" sz="1000" dirty="0" smtClean="0"/>
              <a:t>Руководитель межрегиональной группы </a:t>
            </a:r>
            <a:r>
              <a:rPr lang="en-US" sz="1000" dirty="0" smtClean="0"/>
              <a:t>it-</a:t>
            </a:r>
            <a:r>
              <a:rPr lang="ru-RU" sz="1000" dirty="0" smtClean="0"/>
              <a:t>специалистов,</a:t>
            </a:r>
          </a:p>
          <a:p>
            <a:r>
              <a:rPr lang="ru-RU" sz="1000" dirty="0" smtClean="0"/>
              <a:t>соавтор нескольких информационных технологий,</a:t>
            </a:r>
          </a:p>
          <a:p>
            <a:r>
              <a:rPr lang="ru-RU" sz="1000" dirty="0" smtClean="0"/>
              <a:t>Координатор по работе с Технопарком, </a:t>
            </a:r>
            <a:r>
              <a:rPr lang="en-US" sz="1000" dirty="0" smtClean="0"/>
              <a:t>it-</a:t>
            </a:r>
            <a:r>
              <a:rPr lang="ru-RU" sz="1000" dirty="0" smtClean="0"/>
              <a:t>архитектор, руководитель по работе с председателями ТСЖ</a:t>
            </a:r>
            <a:endParaRPr lang="ru-RU" sz="1000" dirty="0"/>
          </a:p>
        </p:txBody>
      </p:sp>
      <p:pic>
        <p:nvPicPr>
          <p:cNvPr id="32" name="Рисунок 31" descr="Владислав Иванов пр.ф.png"/>
          <p:cNvPicPr>
            <a:picLocks noChangeAspect="1"/>
          </p:cNvPicPr>
          <p:nvPr/>
        </p:nvPicPr>
        <p:blipFill>
          <a:blip r:embed="rId5">
            <a:lum bright="-11000" contrast="25000"/>
          </a:blip>
          <a:stretch>
            <a:fillRect/>
          </a:stretch>
        </p:blipFill>
        <p:spPr>
          <a:xfrm>
            <a:off x="8259703" y="2469493"/>
            <a:ext cx="1041254" cy="900000"/>
          </a:xfrm>
          <a:prstGeom prst="rect">
            <a:avLst/>
          </a:prstGeom>
        </p:spPr>
      </p:pic>
      <p:sp>
        <p:nvSpPr>
          <p:cNvPr id="33" name="TextBox 32"/>
          <p:cNvSpPr txBox="1"/>
          <p:nvPr/>
        </p:nvSpPr>
        <p:spPr>
          <a:xfrm>
            <a:off x="277051" y="1897037"/>
            <a:ext cx="1005839"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Чекмарев Олег</a:t>
            </a:r>
            <a:endParaRPr lang="ru-RU" sz="1300" spc="30" dirty="0">
              <a:solidFill>
                <a:srgbClr val="002164"/>
              </a:solidFill>
              <a:latin typeface="Impact" pitchFamily="34" charset="0"/>
            </a:endParaRPr>
          </a:p>
        </p:txBody>
      </p:sp>
      <p:sp>
        <p:nvSpPr>
          <p:cNvPr id="34" name="TextBox 33"/>
          <p:cNvSpPr txBox="1"/>
          <p:nvPr/>
        </p:nvSpPr>
        <p:spPr>
          <a:xfrm>
            <a:off x="1460310" y="1093341"/>
            <a:ext cx="2756848" cy="1015663"/>
          </a:xfrm>
          <a:prstGeom prst="rect">
            <a:avLst/>
          </a:prstGeom>
          <a:noFill/>
        </p:spPr>
        <p:txBody>
          <a:bodyPr wrap="square" rtlCol="0">
            <a:spAutoFit/>
          </a:bodyPr>
          <a:lstStyle/>
          <a:p>
            <a:r>
              <a:rPr lang="ru-RU" sz="1000" dirty="0" smtClean="0"/>
              <a:t>Разработчик кооперативного блока платформы, эксперт, консультант образовательного сектора </a:t>
            </a:r>
            <a:r>
              <a:rPr lang="en-US" sz="1000" dirty="0" smtClean="0"/>
              <a:t> </a:t>
            </a:r>
            <a:r>
              <a:rPr lang="ru-RU" sz="1000" dirty="0"/>
              <a:t>проекта, </a:t>
            </a:r>
            <a:r>
              <a:rPr lang="ru-RU" sz="1000" dirty="0" smtClean="0"/>
              <a:t>профессор Санкт-Петербургского Государственного Аграрного Университета, экономический факультет</a:t>
            </a:r>
            <a:endParaRPr lang="ru-RU" sz="1000" dirty="0"/>
          </a:p>
        </p:txBody>
      </p:sp>
      <p:pic>
        <p:nvPicPr>
          <p:cNvPr id="35" name="Рисунок 34" descr="Чекмарёв пр.ф.png"/>
          <p:cNvPicPr>
            <a:picLocks noChangeAspect="1"/>
          </p:cNvPicPr>
          <p:nvPr/>
        </p:nvPicPr>
        <p:blipFill>
          <a:blip r:embed="rId6">
            <a:lum bright="6000"/>
          </a:blip>
          <a:stretch>
            <a:fillRect/>
          </a:stretch>
        </p:blipFill>
        <p:spPr>
          <a:xfrm>
            <a:off x="253604" y="1012812"/>
            <a:ext cx="1040558" cy="900000"/>
          </a:xfrm>
          <a:prstGeom prst="rect">
            <a:avLst/>
          </a:prstGeom>
        </p:spPr>
      </p:pic>
      <p:pic>
        <p:nvPicPr>
          <p:cNvPr id="36" name="Рисунок 35" descr="Горемыкин О._пр.ф.png"/>
          <p:cNvPicPr>
            <a:picLocks noChangeAspect="1"/>
          </p:cNvPicPr>
          <p:nvPr/>
        </p:nvPicPr>
        <p:blipFill>
          <a:blip r:embed="rId7"/>
          <a:stretch>
            <a:fillRect/>
          </a:stretch>
        </p:blipFill>
        <p:spPr>
          <a:xfrm>
            <a:off x="8231495" y="1036203"/>
            <a:ext cx="1038064" cy="900000"/>
          </a:xfrm>
          <a:prstGeom prst="rect">
            <a:avLst/>
          </a:prstGeom>
        </p:spPr>
      </p:pic>
      <p:sp>
        <p:nvSpPr>
          <p:cNvPr id="37" name="TextBox 36"/>
          <p:cNvSpPr txBox="1"/>
          <p:nvPr/>
        </p:nvSpPr>
        <p:spPr>
          <a:xfrm>
            <a:off x="8080926" y="1918085"/>
            <a:ext cx="1431563"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Горемыкин</a:t>
            </a:r>
            <a:br>
              <a:rPr lang="ru-RU" sz="1300" spc="30" dirty="0" smtClean="0">
                <a:solidFill>
                  <a:srgbClr val="002164"/>
                </a:solidFill>
                <a:latin typeface="Impact" pitchFamily="34" charset="0"/>
              </a:rPr>
            </a:br>
            <a:r>
              <a:rPr lang="ru-RU" sz="1300" spc="30" dirty="0" smtClean="0">
                <a:solidFill>
                  <a:srgbClr val="002164"/>
                </a:solidFill>
                <a:latin typeface="Impact" pitchFamily="34" charset="0"/>
              </a:rPr>
              <a:t>Олег</a:t>
            </a:r>
            <a:endParaRPr lang="ru-RU" sz="1300" spc="30" dirty="0">
              <a:solidFill>
                <a:srgbClr val="002164"/>
              </a:solidFill>
              <a:latin typeface="Impact" pitchFamily="34" charset="0"/>
            </a:endParaRPr>
          </a:p>
        </p:txBody>
      </p:sp>
      <p:pic>
        <p:nvPicPr>
          <p:cNvPr id="42" name="Рисунок 41" descr="Харченко_сота.png"/>
          <p:cNvPicPr>
            <a:picLocks noChangeAspect="1"/>
          </p:cNvPicPr>
          <p:nvPr/>
        </p:nvPicPr>
        <p:blipFill>
          <a:blip r:embed="rId8">
            <a:lum bright="4000"/>
          </a:blip>
          <a:stretch>
            <a:fillRect/>
          </a:stretch>
        </p:blipFill>
        <p:spPr>
          <a:xfrm>
            <a:off x="265854" y="2413741"/>
            <a:ext cx="1041255" cy="900000"/>
          </a:xfrm>
          <a:prstGeom prst="rect">
            <a:avLst/>
          </a:prstGeom>
        </p:spPr>
      </p:pic>
      <p:sp>
        <p:nvSpPr>
          <p:cNvPr id="43" name="Прямоугольник 42"/>
          <p:cNvSpPr/>
          <p:nvPr/>
        </p:nvSpPr>
        <p:spPr>
          <a:xfrm>
            <a:off x="1477801" y="2424957"/>
            <a:ext cx="2439106" cy="1015663"/>
          </a:xfrm>
          <a:prstGeom prst="rect">
            <a:avLst/>
          </a:prstGeom>
        </p:spPr>
        <p:txBody>
          <a:bodyPr wrap="square">
            <a:spAutoFit/>
          </a:bodyPr>
          <a:lstStyle/>
          <a:p>
            <a:r>
              <a:rPr lang="ru-RU" sz="1000" dirty="0" smtClean="0"/>
              <a:t>Кандидат социологических наук, доцент, исполнительный директор Академии наук социальных технологий и местного самоуправления, ответственный за блок развитие ТОС и МСУ</a:t>
            </a:r>
            <a:endParaRPr lang="ru-RU" sz="1000" dirty="0"/>
          </a:p>
        </p:txBody>
      </p:sp>
      <p:sp>
        <p:nvSpPr>
          <p:cNvPr id="44" name="TextBox 43"/>
          <p:cNvSpPr txBox="1"/>
          <p:nvPr/>
        </p:nvSpPr>
        <p:spPr>
          <a:xfrm>
            <a:off x="177811" y="3311608"/>
            <a:ext cx="1255203"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Харченко Константин</a:t>
            </a:r>
            <a:endParaRPr lang="ru-RU" sz="1300" spc="30" dirty="0">
              <a:solidFill>
                <a:srgbClr val="002164"/>
              </a:solidFill>
              <a:latin typeface="Impact" pitchFamily="34" charset="0"/>
            </a:endParaRPr>
          </a:p>
        </p:txBody>
      </p:sp>
      <p:pic>
        <p:nvPicPr>
          <p:cNvPr id="45" name="Рисунок 44" descr="Мама_сота.png"/>
          <p:cNvPicPr>
            <a:picLocks noChangeAspect="1"/>
          </p:cNvPicPr>
          <p:nvPr/>
        </p:nvPicPr>
        <p:blipFill>
          <a:blip r:embed="rId9">
            <a:lum bright="15000"/>
          </a:blip>
          <a:stretch>
            <a:fillRect/>
          </a:stretch>
        </p:blipFill>
        <p:spPr>
          <a:xfrm>
            <a:off x="4364875" y="5338831"/>
            <a:ext cx="1039465" cy="900000"/>
          </a:xfrm>
          <a:prstGeom prst="rect">
            <a:avLst/>
          </a:prstGeom>
        </p:spPr>
      </p:pic>
      <p:sp>
        <p:nvSpPr>
          <p:cNvPr id="46" name="TextBox 45"/>
          <p:cNvSpPr txBox="1"/>
          <p:nvPr/>
        </p:nvSpPr>
        <p:spPr>
          <a:xfrm>
            <a:off x="4309199" y="6220095"/>
            <a:ext cx="1218146" cy="692497"/>
          </a:xfrm>
          <a:prstGeom prst="rect">
            <a:avLst/>
          </a:prstGeom>
          <a:noFill/>
        </p:spPr>
        <p:txBody>
          <a:bodyPr wrap="square" rtlCol="0">
            <a:spAutoFit/>
          </a:bodyPr>
          <a:lstStyle/>
          <a:p>
            <a:pPr algn="ctr"/>
            <a:r>
              <a:rPr lang="ru-RU" sz="1300" dirty="0" smtClean="0">
                <a:solidFill>
                  <a:srgbClr val="002164"/>
                </a:solidFill>
                <a:latin typeface="Impact" pitchFamily="34" charset="0"/>
              </a:rPr>
              <a:t>Токаренко </a:t>
            </a:r>
          </a:p>
          <a:p>
            <a:pPr algn="ctr"/>
            <a:r>
              <a:rPr lang="ru-RU" sz="1300" dirty="0" smtClean="0">
                <a:solidFill>
                  <a:srgbClr val="002164"/>
                </a:solidFill>
                <a:latin typeface="Impact" pitchFamily="34" charset="0"/>
              </a:rPr>
              <a:t>Светлана</a:t>
            </a:r>
            <a:br>
              <a:rPr lang="ru-RU" sz="1300" dirty="0" smtClean="0">
                <a:solidFill>
                  <a:srgbClr val="002164"/>
                </a:solidFill>
                <a:latin typeface="Impact" pitchFamily="34" charset="0"/>
              </a:rPr>
            </a:br>
            <a:endParaRPr lang="ru-RU" sz="1300" dirty="0">
              <a:solidFill>
                <a:srgbClr val="002164"/>
              </a:solidFill>
              <a:latin typeface="Impact" pitchFamily="34" charset="0"/>
            </a:endParaRPr>
          </a:p>
        </p:txBody>
      </p:sp>
      <p:sp>
        <p:nvSpPr>
          <p:cNvPr id="47" name="Прямоугольник 46"/>
          <p:cNvSpPr/>
          <p:nvPr/>
        </p:nvSpPr>
        <p:spPr>
          <a:xfrm>
            <a:off x="5532766" y="5309646"/>
            <a:ext cx="2655889" cy="1015663"/>
          </a:xfrm>
          <a:prstGeom prst="rect">
            <a:avLst/>
          </a:prstGeom>
        </p:spPr>
        <p:txBody>
          <a:bodyPr wrap="square">
            <a:spAutoFit/>
          </a:bodyPr>
          <a:lstStyle/>
          <a:p>
            <a:r>
              <a:rPr lang="ru-RU" sz="1000" dirty="0" smtClean="0"/>
              <a:t>Бухгалтер проекта, имеет 25-летний стаж службы в качестве старшего налогового инспектора, ответственная за образовательный блок для садоводов-огородников и МФХ и координатор по работе с председателями СНТ</a:t>
            </a:r>
            <a:endParaRPr lang="ru-RU" sz="1000" dirty="0"/>
          </a:p>
        </p:txBody>
      </p:sp>
      <p:sp>
        <p:nvSpPr>
          <p:cNvPr id="41" name="TextBox 40"/>
          <p:cNvSpPr txBox="1"/>
          <p:nvPr/>
        </p:nvSpPr>
        <p:spPr>
          <a:xfrm>
            <a:off x="233750" y="4745277"/>
            <a:ext cx="1171971" cy="492443"/>
          </a:xfrm>
          <a:prstGeom prst="rect">
            <a:avLst/>
          </a:prstGeom>
          <a:noFill/>
        </p:spPr>
        <p:txBody>
          <a:bodyPr wrap="square" rtlCol="0">
            <a:spAutoFit/>
          </a:bodyPr>
          <a:lstStyle/>
          <a:p>
            <a:pPr algn="ctr"/>
            <a:r>
              <a:rPr lang="ru-RU" sz="1300" spc="30" dirty="0">
                <a:solidFill>
                  <a:srgbClr val="002164"/>
                </a:solidFill>
                <a:latin typeface="Impact" pitchFamily="34" charset="0"/>
              </a:rPr>
              <a:t>Аверьянова </a:t>
            </a:r>
            <a:r>
              <a:rPr lang="ru-RU" sz="1300" spc="30" dirty="0" smtClean="0">
                <a:solidFill>
                  <a:srgbClr val="002164"/>
                </a:solidFill>
                <a:latin typeface="Impact" pitchFamily="34" charset="0"/>
              </a:rPr>
              <a:t>Елена</a:t>
            </a:r>
            <a:endParaRPr lang="ru-RU" sz="1300" spc="30" dirty="0">
              <a:solidFill>
                <a:srgbClr val="002164"/>
              </a:solidFill>
              <a:latin typeface="Impact" pitchFamily="34" charset="0"/>
            </a:endParaRPr>
          </a:p>
        </p:txBody>
      </p:sp>
      <p:sp>
        <p:nvSpPr>
          <p:cNvPr id="48" name="TextBox 47"/>
          <p:cNvSpPr txBox="1"/>
          <p:nvPr/>
        </p:nvSpPr>
        <p:spPr>
          <a:xfrm>
            <a:off x="1487606" y="3823316"/>
            <a:ext cx="2975212" cy="1169551"/>
          </a:xfrm>
          <a:prstGeom prst="rect">
            <a:avLst/>
          </a:prstGeom>
          <a:noFill/>
        </p:spPr>
        <p:txBody>
          <a:bodyPr wrap="square" rtlCol="0">
            <a:spAutoFit/>
          </a:bodyPr>
          <a:lstStyle/>
          <a:p>
            <a:r>
              <a:rPr lang="ru-RU" sz="1000" dirty="0" smtClean="0"/>
              <a:t>разработчик кооперативного </a:t>
            </a:r>
          </a:p>
          <a:p>
            <a:r>
              <a:rPr lang="ru-RU" sz="1000" dirty="0" smtClean="0"/>
              <a:t>с/</a:t>
            </a:r>
            <a:r>
              <a:rPr lang="ru-RU" sz="1000" dirty="0" err="1" smtClean="0"/>
              <a:t>х</a:t>
            </a:r>
            <a:r>
              <a:rPr lang="ru-RU" sz="1000" dirty="0" smtClean="0"/>
              <a:t> блока, эксперт, консультант </a:t>
            </a:r>
            <a:r>
              <a:rPr lang="ru-RU" sz="1000" dirty="0"/>
              <a:t>образовательный сектор  </a:t>
            </a:r>
            <a:r>
              <a:rPr lang="ru-RU" sz="1000" dirty="0" smtClean="0"/>
              <a:t>проекта, доцент </a:t>
            </a:r>
          </a:p>
          <a:p>
            <a:r>
              <a:rPr lang="ru-RU" sz="1000" dirty="0" smtClean="0"/>
              <a:t>Санкт-Петербургского Государственного Аграрного Университета</a:t>
            </a:r>
            <a:br>
              <a:rPr lang="ru-RU" sz="1000" dirty="0" smtClean="0"/>
            </a:br>
            <a:r>
              <a:rPr lang="ru-RU" sz="1000" dirty="0" smtClean="0"/>
              <a:t>Специализация: теория </a:t>
            </a:r>
            <a:r>
              <a:rPr lang="ru-RU" sz="1000" dirty="0"/>
              <a:t>и практика </a:t>
            </a:r>
            <a:r>
              <a:rPr lang="ru-RU" sz="1000" dirty="0" smtClean="0"/>
              <a:t>кооперации, др.</a:t>
            </a:r>
            <a:endParaRPr lang="ru-RU" sz="1000" dirty="0"/>
          </a:p>
        </p:txBody>
      </p:sp>
      <p:pic>
        <p:nvPicPr>
          <p:cNvPr id="49" name="Рисунок 48" descr="Аверьянова Е.В. пр.ф.png"/>
          <p:cNvPicPr>
            <a:picLocks noChangeAspect="1"/>
          </p:cNvPicPr>
          <p:nvPr/>
        </p:nvPicPr>
        <p:blipFill>
          <a:blip r:embed="rId10"/>
          <a:stretch>
            <a:fillRect/>
          </a:stretch>
        </p:blipFill>
        <p:spPr>
          <a:xfrm>
            <a:off x="299082" y="3835083"/>
            <a:ext cx="1038294" cy="900000"/>
          </a:xfrm>
          <a:prstGeom prst="rect">
            <a:avLst/>
          </a:prstGeom>
        </p:spPr>
      </p:pic>
      <p:pic>
        <p:nvPicPr>
          <p:cNvPr id="50" name="Рисунок 49" descr="Хожаинов пр.ф.png"/>
          <p:cNvPicPr>
            <a:picLocks noChangeAspect="1"/>
          </p:cNvPicPr>
          <p:nvPr/>
        </p:nvPicPr>
        <p:blipFill>
          <a:blip r:embed="rId11"/>
          <a:stretch>
            <a:fillRect/>
          </a:stretch>
        </p:blipFill>
        <p:spPr>
          <a:xfrm>
            <a:off x="4355147" y="2489562"/>
            <a:ext cx="1037999" cy="900000"/>
          </a:xfrm>
          <a:prstGeom prst="rect">
            <a:avLst/>
          </a:prstGeom>
        </p:spPr>
      </p:pic>
      <p:sp>
        <p:nvSpPr>
          <p:cNvPr id="51" name="TextBox 50"/>
          <p:cNvSpPr txBox="1"/>
          <p:nvPr/>
        </p:nvSpPr>
        <p:spPr>
          <a:xfrm>
            <a:off x="4118408" y="3380579"/>
            <a:ext cx="1460311"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Хожаинов Николай  </a:t>
            </a:r>
            <a:endParaRPr lang="ru-RU" sz="1300" spc="30" dirty="0">
              <a:solidFill>
                <a:srgbClr val="002164"/>
              </a:solidFill>
              <a:latin typeface="Impact" pitchFamily="34" charset="0"/>
            </a:endParaRPr>
          </a:p>
        </p:txBody>
      </p:sp>
      <p:sp>
        <p:nvSpPr>
          <p:cNvPr id="52" name="Прямоугольник 51"/>
          <p:cNvSpPr/>
          <p:nvPr/>
        </p:nvSpPr>
        <p:spPr>
          <a:xfrm>
            <a:off x="5516430" y="2561090"/>
            <a:ext cx="2647665" cy="1015663"/>
          </a:xfrm>
          <a:prstGeom prst="rect">
            <a:avLst/>
          </a:prstGeom>
        </p:spPr>
        <p:txBody>
          <a:bodyPr wrap="square">
            <a:spAutoFit/>
          </a:bodyPr>
          <a:lstStyle/>
          <a:p>
            <a:r>
              <a:rPr lang="ru-RU" sz="1000" dirty="0" err="1" smtClean="0"/>
              <a:t>к.э.н</a:t>
            </a:r>
            <a:r>
              <a:rPr lang="ru-RU" sz="1000" dirty="0" smtClean="0"/>
              <a:t>., доцент, зам. зав. кафедрой </a:t>
            </a:r>
            <a:r>
              <a:rPr lang="ru-RU" sz="1000" dirty="0" err="1" smtClean="0"/>
              <a:t>агроэкономики</a:t>
            </a:r>
            <a:r>
              <a:rPr lang="ru-RU" sz="1000" dirty="0" smtClean="0"/>
              <a:t> экономического </a:t>
            </a:r>
            <a:r>
              <a:rPr lang="ru-RU" sz="1000" dirty="0" err="1" smtClean="0"/>
              <a:t>фак-та</a:t>
            </a:r>
            <a:r>
              <a:rPr lang="ru-RU" sz="1000" dirty="0" smtClean="0"/>
              <a:t> МГУ государственная аграрная политика, аграрная </a:t>
            </a:r>
            <a:r>
              <a:rPr lang="ru-RU" sz="1000" dirty="0" err="1" smtClean="0"/>
              <a:t>стр-ра</a:t>
            </a:r>
            <a:r>
              <a:rPr lang="ru-RU" sz="1000" dirty="0" smtClean="0"/>
              <a:t>, маркетинг с/</a:t>
            </a:r>
            <a:r>
              <a:rPr lang="ru-RU" sz="1000" dirty="0" err="1" smtClean="0"/>
              <a:t>х</a:t>
            </a:r>
            <a:r>
              <a:rPr lang="ru-RU" sz="1000" dirty="0" smtClean="0"/>
              <a:t> продукции и сбыт; материально-техническое обеспечение сельской экономики</a:t>
            </a:r>
            <a:endParaRPr lang="ru-RU" sz="1000" dirty="0"/>
          </a:p>
        </p:txBody>
      </p:sp>
      <p:pic>
        <p:nvPicPr>
          <p:cNvPr id="53" name="Рисунок 52" descr="ПавловМ.Ю. пр.ф.png"/>
          <p:cNvPicPr>
            <a:picLocks noChangeAspect="1"/>
          </p:cNvPicPr>
          <p:nvPr/>
        </p:nvPicPr>
        <p:blipFill>
          <a:blip r:embed="rId12">
            <a:lum bright="10000"/>
          </a:blip>
          <a:stretch>
            <a:fillRect/>
          </a:stretch>
        </p:blipFill>
        <p:spPr>
          <a:xfrm>
            <a:off x="4358819" y="1052260"/>
            <a:ext cx="1039919" cy="900000"/>
          </a:xfrm>
          <a:prstGeom prst="rect">
            <a:avLst/>
          </a:prstGeom>
        </p:spPr>
      </p:pic>
      <p:sp>
        <p:nvSpPr>
          <p:cNvPr id="54" name="Прямоугольник 53"/>
          <p:cNvSpPr/>
          <p:nvPr/>
        </p:nvSpPr>
        <p:spPr>
          <a:xfrm>
            <a:off x="4209219" y="1971061"/>
            <a:ext cx="1345420" cy="492443"/>
          </a:xfrm>
          <a:prstGeom prst="rect">
            <a:avLst/>
          </a:prstGeom>
        </p:spPr>
        <p:txBody>
          <a:bodyPr wrap="square">
            <a:spAutoFit/>
          </a:bodyPr>
          <a:lstStyle/>
          <a:p>
            <a:pPr algn="ctr"/>
            <a:r>
              <a:rPr lang="ru-RU" sz="1300" spc="30" dirty="0" smtClean="0">
                <a:solidFill>
                  <a:srgbClr val="002164"/>
                </a:solidFill>
                <a:latin typeface="Impact" pitchFamily="34" charset="0"/>
              </a:rPr>
              <a:t>Павлов</a:t>
            </a:r>
          </a:p>
          <a:p>
            <a:pPr algn="ctr"/>
            <a:r>
              <a:rPr lang="ru-RU" sz="1300" spc="30" dirty="0" smtClean="0">
                <a:solidFill>
                  <a:srgbClr val="002164"/>
                </a:solidFill>
                <a:latin typeface="Impact" pitchFamily="34" charset="0"/>
              </a:rPr>
              <a:t>Михаил  </a:t>
            </a:r>
            <a:endParaRPr lang="ru-RU" sz="1300" spc="30" dirty="0">
              <a:solidFill>
                <a:srgbClr val="002164"/>
              </a:solidFill>
              <a:latin typeface="Impact" pitchFamily="34" charset="0"/>
            </a:endParaRPr>
          </a:p>
        </p:txBody>
      </p:sp>
      <p:sp>
        <p:nvSpPr>
          <p:cNvPr id="55" name="Прямоугольник 54"/>
          <p:cNvSpPr/>
          <p:nvPr/>
        </p:nvSpPr>
        <p:spPr>
          <a:xfrm>
            <a:off x="5532853" y="1147740"/>
            <a:ext cx="2524837" cy="1169551"/>
          </a:xfrm>
          <a:prstGeom prst="rect">
            <a:avLst/>
          </a:prstGeom>
        </p:spPr>
        <p:txBody>
          <a:bodyPr wrap="square">
            <a:spAutoFit/>
          </a:bodyPr>
          <a:lstStyle/>
          <a:p>
            <a:r>
              <a:rPr lang="ru-RU" sz="1000" dirty="0" err="1" smtClean="0"/>
              <a:t>к.э.н</a:t>
            </a:r>
            <a:r>
              <a:rPr lang="ru-RU" sz="1000" dirty="0" smtClean="0"/>
              <a:t>., доцент кафедры политической экономии экономического </a:t>
            </a:r>
            <a:r>
              <a:rPr lang="ru-RU" sz="1000" dirty="0" err="1" smtClean="0"/>
              <a:t>фак-та</a:t>
            </a:r>
            <a:r>
              <a:rPr lang="ru-RU" sz="1000" dirty="0" smtClean="0"/>
              <a:t> МГУ, экономика, бизнес; плановая экономика  РП, управление </a:t>
            </a:r>
            <a:r>
              <a:rPr lang="ru-RU" sz="1000" dirty="0" err="1" smtClean="0"/>
              <a:t>формирова-нием</a:t>
            </a:r>
            <a:r>
              <a:rPr lang="ru-RU" sz="1000" dirty="0" smtClean="0"/>
              <a:t> человеческих ресурсов в условиях информационного общества</a:t>
            </a:r>
            <a:endParaRPr lang="ru-RU" sz="1000" dirty="0"/>
          </a:p>
        </p:txBody>
      </p:sp>
      <p:sp>
        <p:nvSpPr>
          <p:cNvPr id="56" name="TextBox 55"/>
          <p:cNvSpPr txBox="1"/>
          <p:nvPr/>
        </p:nvSpPr>
        <p:spPr>
          <a:xfrm>
            <a:off x="4243947" y="4790429"/>
            <a:ext cx="1228804" cy="492443"/>
          </a:xfrm>
          <a:prstGeom prst="rect">
            <a:avLst/>
          </a:prstGeom>
          <a:noFill/>
        </p:spPr>
        <p:txBody>
          <a:bodyPr wrap="square" rtlCol="0">
            <a:spAutoFit/>
          </a:bodyPr>
          <a:lstStyle/>
          <a:p>
            <a:pPr algn="ctr"/>
            <a:r>
              <a:rPr lang="ru-RU" sz="1300" spc="30" dirty="0">
                <a:solidFill>
                  <a:srgbClr val="002164"/>
                </a:solidFill>
                <a:latin typeface="Impact" pitchFamily="34" charset="0"/>
              </a:rPr>
              <a:t>Матвеев</a:t>
            </a:r>
          </a:p>
          <a:p>
            <a:pPr algn="ctr"/>
            <a:r>
              <a:rPr lang="ru-RU" sz="1300" spc="30" dirty="0" smtClean="0">
                <a:solidFill>
                  <a:srgbClr val="002164"/>
                </a:solidFill>
                <a:latin typeface="Impact" pitchFamily="34" charset="0"/>
              </a:rPr>
              <a:t>Максим</a:t>
            </a:r>
          </a:p>
        </p:txBody>
      </p:sp>
      <p:sp>
        <p:nvSpPr>
          <p:cNvPr id="57" name="TextBox 56"/>
          <p:cNvSpPr txBox="1"/>
          <p:nvPr/>
        </p:nvSpPr>
        <p:spPr>
          <a:xfrm>
            <a:off x="5559571" y="4033094"/>
            <a:ext cx="2506258" cy="861774"/>
          </a:xfrm>
          <a:prstGeom prst="rect">
            <a:avLst/>
          </a:prstGeom>
          <a:noFill/>
        </p:spPr>
        <p:txBody>
          <a:bodyPr wrap="square" rtlCol="0">
            <a:spAutoFit/>
          </a:bodyPr>
          <a:lstStyle/>
          <a:p>
            <a:r>
              <a:rPr lang="ru-RU" sz="1000" dirty="0" err="1" smtClean="0"/>
              <a:t>Веб</a:t>
            </a:r>
            <a:r>
              <a:rPr lang="ru-RU" sz="1000" dirty="0" smtClean="0"/>
              <a:t> разработка, основатель </a:t>
            </a:r>
            <a:r>
              <a:rPr lang="ru-RU" sz="1000" dirty="0" err="1" smtClean="0"/>
              <a:t>вебстудии</a:t>
            </a:r>
            <a:r>
              <a:rPr lang="ru-RU" sz="1000" dirty="0"/>
              <a:t> </a:t>
            </a:r>
            <a:r>
              <a:rPr lang="ru-RU" sz="1000" dirty="0" err="1" smtClean="0"/>
              <a:t>Websovet</a:t>
            </a:r>
            <a:r>
              <a:rPr lang="ru-RU" sz="1000" dirty="0" smtClean="0"/>
              <a:t>,</a:t>
            </a:r>
            <a:br>
              <a:rPr lang="ru-RU" sz="1000" dirty="0" smtClean="0"/>
            </a:br>
            <a:r>
              <a:rPr lang="ru-RU" sz="1000" dirty="0" smtClean="0"/>
              <a:t>руководитель группы программистов по Санкт-Петербургу</a:t>
            </a:r>
          </a:p>
          <a:p>
            <a:r>
              <a:rPr lang="ru-RU" sz="1000" dirty="0" smtClean="0"/>
              <a:t>и Ленинградской области</a:t>
            </a:r>
            <a:endParaRPr lang="ru-RU" sz="1000" dirty="0"/>
          </a:p>
        </p:txBody>
      </p:sp>
      <p:pic>
        <p:nvPicPr>
          <p:cNvPr id="58" name="Picture 2" descr="https://srv2.imgonline.com.ua/result_img/imgonline-com-ua-Shape-FCfQ1ypOx3hKX1y.png"/>
          <p:cNvPicPr>
            <a:picLocks noChangeAspect="1" noChangeArrowheads="1"/>
          </p:cNvPicPr>
          <p:nvPr/>
        </p:nvPicPr>
        <p:blipFill>
          <a:blip r:embed="rId13">
            <a:lum bright="3000"/>
          </a:blip>
          <a:srcRect/>
          <a:stretch>
            <a:fillRect/>
          </a:stretch>
        </p:blipFill>
        <p:spPr bwMode="auto">
          <a:xfrm>
            <a:off x="4350898" y="3905911"/>
            <a:ext cx="1038461" cy="900000"/>
          </a:xfrm>
          <a:prstGeom prst="rect">
            <a:avLst/>
          </a:prstGeom>
          <a:noFill/>
        </p:spPr>
      </p:pic>
      <p:sp>
        <p:nvSpPr>
          <p:cNvPr id="59" name="TextBox 58"/>
          <p:cNvSpPr txBox="1"/>
          <p:nvPr/>
        </p:nvSpPr>
        <p:spPr>
          <a:xfrm>
            <a:off x="8350737" y="4792813"/>
            <a:ext cx="970686"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Богачёв</a:t>
            </a:r>
            <a:br>
              <a:rPr lang="ru-RU" sz="1300" spc="30" dirty="0" smtClean="0">
                <a:solidFill>
                  <a:srgbClr val="002164"/>
                </a:solidFill>
                <a:latin typeface="Impact" pitchFamily="34" charset="0"/>
              </a:rPr>
            </a:br>
            <a:r>
              <a:rPr lang="ru-RU" sz="1300" spc="30" dirty="0" smtClean="0">
                <a:solidFill>
                  <a:srgbClr val="002164"/>
                </a:solidFill>
                <a:latin typeface="Impact" pitchFamily="34" charset="0"/>
              </a:rPr>
              <a:t>Никита</a:t>
            </a:r>
            <a:endParaRPr lang="ru-RU" sz="1300" spc="30" dirty="0">
              <a:solidFill>
                <a:srgbClr val="002164"/>
              </a:solidFill>
              <a:latin typeface="Impact" pitchFamily="34" charset="0"/>
            </a:endParaRPr>
          </a:p>
        </p:txBody>
      </p:sp>
      <p:sp>
        <p:nvSpPr>
          <p:cNvPr id="60" name="TextBox 59"/>
          <p:cNvSpPr txBox="1"/>
          <p:nvPr/>
        </p:nvSpPr>
        <p:spPr>
          <a:xfrm>
            <a:off x="9452117" y="3952585"/>
            <a:ext cx="2530618" cy="861774"/>
          </a:xfrm>
          <a:prstGeom prst="rect">
            <a:avLst/>
          </a:prstGeom>
          <a:noFill/>
        </p:spPr>
        <p:txBody>
          <a:bodyPr wrap="square" rtlCol="0">
            <a:spAutoFit/>
          </a:bodyPr>
          <a:lstStyle/>
          <a:p>
            <a:r>
              <a:rPr lang="ru-RU" sz="1000" dirty="0" err="1" smtClean="0"/>
              <a:t>Веб</a:t>
            </a:r>
            <a:r>
              <a:rPr lang="ru-RU" sz="1000" dirty="0" smtClean="0"/>
              <a:t> разработка, </a:t>
            </a:r>
          </a:p>
          <a:p>
            <a:r>
              <a:rPr lang="ru-RU" sz="1000" dirty="0" smtClean="0"/>
              <a:t>руководитель </a:t>
            </a:r>
            <a:r>
              <a:rPr lang="ru-RU" sz="1000" dirty="0" err="1" smtClean="0"/>
              <a:t>вебстудии</a:t>
            </a:r>
            <a:r>
              <a:rPr lang="ru-RU" sz="1000" dirty="0" smtClean="0"/>
              <a:t> </a:t>
            </a:r>
            <a:r>
              <a:rPr lang="en-US" sz="1000" dirty="0" err="1" smtClean="0"/>
              <a:t>Revcode</a:t>
            </a:r>
            <a:r>
              <a:rPr lang="ru-RU" sz="1000" dirty="0" smtClean="0"/>
              <a:t>,</a:t>
            </a:r>
            <a:br>
              <a:rPr lang="ru-RU" sz="1000" dirty="0" smtClean="0"/>
            </a:br>
            <a:r>
              <a:rPr lang="ru-RU" sz="1000" dirty="0" smtClean="0"/>
              <a:t>руководитель группы программистов по Санкт-Петербургу, Москве и Московской области</a:t>
            </a:r>
            <a:endParaRPr lang="ru-RU" sz="1000" dirty="0"/>
          </a:p>
        </p:txBody>
      </p:sp>
      <p:pic>
        <p:nvPicPr>
          <p:cNvPr id="61" name="Рисунок 60" descr="Богачёв Никитос.png"/>
          <p:cNvPicPr>
            <a:picLocks noChangeAspect="1"/>
          </p:cNvPicPr>
          <p:nvPr/>
        </p:nvPicPr>
        <p:blipFill>
          <a:blip r:embed="rId14"/>
          <a:stretch>
            <a:fillRect/>
          </a:stretch>
        </p:blipFill>
        <p:spPr>
          <a:xfrm>
            <a:off x="8313224" y="3909614"/>
            <a:ext cx="1039040" cy="900000"/>
          </a:xfrm>
          <a:prstGeom prst="rect">
            <a:avLst/>
          </a:prstGeom>
        </p:spPr>
      </p:pic>
      <p:sp>
        <p:nvSpPr>
          <p:cNvPr id="62" name="Прямоугольник 61"/>
          <p:cNvSpPr/>
          <p:nvPr/>
        </p:nvSpPr>
        <p:spPr>
          <a:xfrm>
            <a:off x="9444250" y="1108037"/>
            <a:ext cx="2210937" cy="861774"/>
          </a:xfrm>
          <a:prstGeom prst="rect">
            <a:avLst/>
          </a:prstGeom>
        </p:spPr>
        <p:txBody>
          <a:bodyPr wrap="square">
            <a:spAutoFit/>
          </a:bodyPr>
          <a:lstStyle/>
          <a:p>
            <a:r>
              <a:rPr lang="ru-RU" sz="1000" dirty="0" smtClean="0"/>
              <a:t>Координатор по работе с НКО-сектором, руководитель Тульской НКО, руководитель по работе с координаторами поселений семейных родовых поместий </a:t>
            </a:r>
            <a:endParaRPr lang="ru-RU" sz="1000" dirty="0"/>
          </a:p>
        </p:txBody>
      </p:sp>
      <p:sp>
        <p:nvSpPr>
          <p:cNvPr id="63" name="TextBox 62"/>
          <p:cNvSpPr txBox="1"/>
          <p:nvPr/>
        </p:nvSpPr>
        <p:spPr>
          <a:xfrm>
            <a:off x="0" y="6149920"/>
            <a:ext cx="1890318" cy="492443"/>
          </a:xfrm>
          <a:prstGeom prst="rect">
            <a:avLst/>
          </a:prstGeom>
          <a:noFill/>
        </p:spPr>
        <p:txBody>
          <a:bodyPr wrap="square" rtlCol="0">
            <a:spAutoFit/>
          </a:bodyPr>
          <a:lstStyle/>
          <a:p>
            <a:pPr algn="ctr"/>
            <a:r>
              <a:rPr lang="ru-RU" sz="1300" spc="30" dirty="0" smtClean="0">
                <a:solidFill>
                  <a:srgbClr val="002164"/>
                </a:solidFill>
                <a:latin typeface="Impact" pitchFamily="34" charset="0"/>
              </a:rPr>
              <a:t>Святослав Архангельский</a:t>
            </a:r>
            <a:endParaRPr lang="ru-RU" sz="1300" spc="30" dirty="0">
              <a:solidFill>
                <a:srgbClr val="002164"/>
              </a:solidFill>
              <a:latin typeface="Impact" pitchFamily="34" charset="0"/>
            </a:endParaRPr>
          </a:p>
        </p:txBody>
      </p:sp>
      <p:sp>
        <p:nvSpPr>
          <p:cNvPr id="64" name="TextBox 63"/>
          <p:cNvSpPr txBox="1"/>
          <p:nvPr/>
        </p:nvSpPr>
        <p:spPr>
          <a:xfrm>
            <a:off x="1509134" y="5315652"/>
            <a:ext cx="2479637" cy="1015663"/>
          </a:xfrm>
          <a:prstGeom prst="rect">
            <a:avLst/>
          </a:prstGeom>
          <a:noFill/>
        </p:spPr>
        <p:txBody>
          <a:bodyPr wrap="square" rtlCol="0">
            <a:spAutoFit/>
          </a:bodyPr>
          <a:lstStyle/>
          <a:p>
            <a:r>
              <a:rPr lang="ru-RU" sz="1000" spc="30" dirty="0" smtClean="0"/>
              <a:t>Разработчик интернет проектов, программист, эксперт, с</a:t>
            </a:r>
            <a:r>
              <a:rPr lang="ru-RU" sz="1000" dirty="0" smtClean="0"/>
              <a:t>пециалист в области программирования цифровых систем, </a:t>
            </a:r>
            <a:r>
              <a:rPr lang="ru-RU" sz="1000" dirty="0" err="1" smtClean="0"/>
              <a:t>сооснователь</a:t>
            </a:r>
            <a:r>
              <a:rPr lang="ru-RU" sz="1000" dirty="0" smtClean="0"/>
              <a:t> социально-экономической системы </a:t>
            </a:r>
          </a:p>
          <a:p>
            <a:r>
              <a:rPr lang="ru-RU" sz="1000" dirty="0" smtClean="0"/>
              <a:t>"Качество Жизни"</a:t>
            </a:r>
            <a:endParaRPr lang="ru-RU" sz="1000" spc="30" dirty="0"/>
          </a:p>
        </p:txBody>
      </p:sp>
      <p:pic>
        <p:nvPicPr>
          <p:cNvPr id="65" name="Рисунок 64" descr="Святослав Архангельский_сота.png"/>
          <p:cNvPicPr>
            <a:picLocks noChangeAspect="1"/>
          </p:cNvPicPr>
          <p:nvPr/>
        </p:nvPicPr>
        <p:blipFill>
          <a:blip r:embed="rId15"/>
          <a:stretch>
            <a:fillRect/>
          </a:stretch>
        </p:blipFill>
        <p:spPr>
          <a:xfrm>
            <a:off x="305799" y="5285750"/>
            <a:ext cx="1038795" cy="900000"/>
          </a:xfrm>
          <a:prstGeom prst="rect">
            <a:avLst/>
          </a:prstGeom>
        </p:spPr>
      </p:pic>
      <p:cxnSp>
        <p:nvCxnSpPr>
          <p:cNvPr id="73" name="Прямая соединительная линия 72"/>
          <p:cNvCxnSpPr/>
          <p:nvPr/>
        </p:nvCxnSpPr>
        <p:spPr>
          <a:xfrm rot="16200000" flipH="1">
            <a:off x="1000835" y="1587689"/>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rot="16200000" flipH="1">
            <a:off x="8971129" y="2993409"/>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Прямая соединительная линия 74"/>
          <p:cNvCxnSpPr/>
          <p:nvPr/>
        </p:nvCxnSpPr>
        <p:spPr>
          <a:xfrm rot="16200000" flipH="1">
            <a:off x="5042848" y="1740090"/>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rot="16200000" flipH="1">
            <a:off x="1005384" y="2943368"/>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rot="16200000" flipH="1">
            <a:off x="5081516" y="5859439"/>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p:cNvCxnSpPr/>
          <p:nvPr/>
        </p:nvCxnSpPr>
        <p:spPr>
          <a:xfrm rot="16200000" flipH="1">
            <a:off x="1030406" y="4401403"/>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rot="16200000" flipH="1">
            <a:off x="1046328" y="5823045"/>
            <a:ext cx="1005386" cy="22746"/>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rot="16200000" flipH="1">
            <a:off x="5122460" y="3020703"/>
            <a:ext cx="868907" cy="22747"/>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5" name="Прямая соединительная линия 84"/>
          <p:cNvCxnSpPr/>
          <p:nvPr/>
        </p:nvCxnSpPr>
        <p:spPr>
          <a:xfrm rot="16200000" flipH="1">
            <a:off x="5165678" y="4442344"/>
            <a:ext cx="868907" cy="22747"/>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p:cNvCxnSpPr/>
          <p:nvPr/>
        </p:nvCxnSpPr>
        <p:spPr>
          <a:xfrm rot="16200000" flipH="1">
            <a:off x="9034818" y="5732058"/>
            <a:ext cx="1132767" cy="40948"/>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Прямая соединительная линия 86"/>
          <p:cNvCxnSpPr/>
          <p:nvPr/>
        </p:nvCxnSpPr>
        <p:spPr>
          <a:xfrm rot="16200000" flipH="1">
            <a:off x="9014347" y="1535371"/>
            <a:ext cx="868907" cy="22747"/>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rot="16200000" flipH="1">
            <a:off x="9055290" y="4305867"/>
            <a:ext cx="868907" cy="22747"/>
          </a:xfrm>
          <a:prstGeom prst="line">
            <a:avLst/>
          </a:prstGeom>
          <a:ln>
            <a:solidFill>
              <a:schemeClr val="accent1">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7" name="Прямоугольник 66"/>
          <p:cNvSpPr/>
          <p:nvPr/>
        </p:nvSpPr>
        <p:spPr>
          <a:xfrm>
            <a:off x="9558902" y="5117913"/>
            <a:ext cx="2633098" cy="1323439"/>
          </a:xfrm>
          <a:prstGeom prst="rect">
            <a:avLst/>
          </a:prstGeom>
        </p:spPr>
        <p:txBody>
          <a:bodyPr wrap="square">
            <a:spAutoFit/>
          </a:bodyPr>
          <a:lstStyle/>
          <a:p>
            <a:r>
              <a:rPr lang="ru-RU" sz="1000" b="1" dirty="0" smtClean="0"/>
              <a:t>СТЕЙКХОЛДЕР</a:t>
            </a:r>
            <a:r>
              <a:rPr lang="ru-RU" sz="1000" dirty="0" smtClean="0"/>
              <a:t> от группы компаний  ЮСИ (информационные технологии), почётный строитель РФ, создатель сквозной цифровой платформы «Стратегия24», директор института нравственной культуры, член-корреспондент Академии социальных технологий</a:t>
            </a:r>
            <a:endParaRPr lang="ru-RU" sz="1000" dirty="0"/>
          </a:p>
        </p:txBody>
      </p:sp>
      <p:pic>
        <p:nvPicPr>
          <p:cNvPr id="68" name="Рисунок 67" descr="Сафиоллин_сота_пр.ф.png"/>
          <p:cNvPicPr>
            <a:picLocks noChangeAspect="1"/>
          </p:cNvPicPr>
          <p:nvPr/>
        </p:nvPicPr>
        <p:blipFill>
          <a:blip r:embed="rId16"/>
          <a:stretch>
            <a:fillRect/>
          </a:stretch>
        </p:blipFill>
        <p:spPr>
          <a:xfrm>
            <a:off x="8364434" y="5310391"/>
            <a:ext cx="1038713" cy="900000"/>
          </a:xfrm>
          <a:prstGeom prst="rect">
            <a:avLst/>
          </a:prstGeom>
        </p:spPr>
      </p:pic>
      <p:sp>
        <p:nvSpPr>
          <p:cNvPr id="72" name="TextBox 71"/>
          <p:cNvSpPr txBox="1"/>
          <p:nvPr/>
        </p:nvSpPr>
        <p:spPr>
          <a:xfrm>
            <a:off x="8128176" y="6190559"/>
            <a:ext cx="1434740" cy="425758"/>
          </a:xfrm>
          <a:prstGeom prst="rect">
            <a:avLst/>
          </a:prstGeom>
          <a:noFill/>
        </p:spPr>
        <p:txBody>
          <a:bodyPr wrap="square" rtlCol="0">
            <a:spAutoFit/>
          </a:bodyPr>
          <a:lstStyle/>
          <a:p>
            <a:pPr algn="ctr">
              <a:lnSpc>
                <a:spcPts val="1300"/>
              </a:lnSpc>
            </a:pPr>
            <a:r>
              <a:rPr lang="ru-RU" sz="1300" spc="30" dirty="0" smtClean="0">
                <a:solidFill>
                  <a:srgbClr val="002164"/>
                </a:solidFill>
                <a:latin typeface="Impact" pitchFamily="34" charset="0"/>
              </a:rPr>
              <a:t>Сафиоллин </a:t>
            </a:r>
          </a:p>
          <a:p>
            <a:pPr algn="ctr">
              <a:lnSpc>
                <a:spcPts val="1300"/>
              </a:lnSpc>
            </a:pPr>
            <a:r>
              <a:rPr lang="ru-RU" sz="1300" spc="30" dirty="0" smtClean="0">
                <a:solidFill>
                  <a:srgbClr val="002164"/>
                </a:solidFill>
                <a:latin typeface="Impact" pitchFamily="34" charset="0"/>
              </a:rPr>
              <a:t>Алексей</a:t>
            </a:r>
          </a:p>
        </p:txBody>
      </p:sp>
    </p:spTree>
    <p:extLst>
      <p:ext uri="{BB962C8B-B14F-4D97-AF65-F5344CB8AC3E}">
        <p14:creationId xmlns:p14="http://schemas.microsoft.com/office/powerpoint/2010/main" xmlns="" val="12330173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2944</TotalTime>
  <Words>2982</Words>
  <Application>Microsoft Office PowerPoint</Application>
  <PresentationFormat>Произвольный</PresentationFormat>
  <Paragraphs>424</Paragraphs>
  <Slides>40</Slides>
  <Notes>24</Notes>
  <HiddenSlides>0</HiddenSlides>
  <MMClips>0</MMClips>
  <ScaleCrop>false</ScaleCrop>
  <HeadingPairs>
    <vt:vector size="6" baseType="variant">
      <vt:variant>
        <vt:lpstr>Тема</vt:lpstr>
      </vt:variant>
      <vt:variant>
        <vt:i4>2</vt:i4>
      </vt:variant>
      <vt:variant>
        <vt:lpstr>Внедренные серверы OLE</vt:lpstr>
      </vt:variant>
      <vt:variant>
        <vt:i4>1</vt:i4>
      </vt:variant>
      <vt:variant>
        <vt:lpstr>Заголовки слайдов</vt:lpstr>
      </vt:variant>
      <vt:variant>
        <vt:i4>40</vt:i4>
      </vt:variant>
    </vt:vector>
  </HeadingPairs>
  <TitlesOfParts>
    <vt:vector size="43" baseType="lpstr">
      <vt:lpstr>Тема Office</vt:lpstr>
      <vt:lpstr>1_Тема Office</vt:lpstr>
      <vt:lpstr>Слайд think-cell</vt:lpstr>
      <vt:lpstr>Слайд 1</vt:lpstr>
      <vt:lpstr>Слайд 2</vt:lpstr>
      <vt:lpstr>Слайд 3</vt:lpstr>
      <vt:lpstr>Слайд 4</vt:lpstr>
      <vt:lpstr>Слайд 5</vt:lpstr>
      <vt:lpstr>Слайд 6</vt:lpstr>
      <vt:lpstr>Команда проекта </vt:lpstr>
      <vt:lpstr>Команда проекта </vt:lpstr>
      <vt:lpstr>Слайд 9</vt:lpstr>
      <vt:lpstr>Слайд 10</vt:lpstr>
      <vt:lpstr>Слайд 11</vt:lpstr>
      <vt:lpstr>Проблема</vt:lpstr>
      <vt:lpstr>Цель проекта </vt:lpstr>
      <vt:lpstr>Суть проекта</vt:lpstr>
      <vt:lpstr>Слайд 15</vt:lpstr>
      <vt:lpstr>Целевая аудитория</vt:lpstr>
      <vt:lpstr>Слайд 17</vt:lpstr>
      <vt:lpstr>Слайд 18</vt:lpstr>
      <vt:lpstr>Слайд 19</vt:lpstr>
      <vt:lpstr>ЦЕЛЕВАЯ АУДИТОРИЯ</vt:lpstr>
      <vt:lpstr>СТЕЙКХОЛДЕРЫ</vt:lpstr>
      <vt:lpstr>Стейкхолдеры</vt:lpstr>
      <vt:lpstr>Текущая стадия проекта</vt:lpstr>
      <vt:lpstr>План реализации проекта</vt:lpstr>
      <vt:lpstr>План реализации проекта</vt:lpstr>
      <vt:lpstr>Стоимость проекта</vt:lpstr>
      <vt:lpstr>Ресурсное обеспечение</vt:lpstr>
      <vt:lpstr>Слайд 28</vt:lpstr>
      <vt:lpstr>Слайд 29</vt:lpstr>
      <vt:lpstr>Ресурсное обеспечение</vt:lpstr>
      <vt:lpstr>РИСКИ</vt:lpstr>
      <vt:lpstr>Слайд 32</vt:lpstr>
      <vt:lpstr>Слайд 33</vt:lpstr>
      <vt:lpstr>Слайд 34</vt:lpstr>
      <vt:lpstr>СТОИМОСТЬ ПРОЕКТА</vt:lpstr>
      <vt:lpstr>ЗАПРОС НА ПОДДЕРЖКУ</vt:lpstr>
      <vt:lpstr>ЗАПРОС НА ПОДДЕРЖКУ</vt:lpstr>
      <vt:lpstr>Слайд 38</vt:lpstr>
      <vt:lpstr>Слайд 39</vt:lpstr>
      <vt:lpstr>КОМАНДА ПРОЕКТА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emz.metall@gmail.com</dc:creator>
  <cp:lastModifiedBy>Admin</cp:lastModifiedBy>
  <cp:revision>76</cp:revision>
  <dcterms:created xsi:type="dcterms:W3CDTF">2019-02-20T19:21:15Z</dcterms:created>
  <dcterms:modified xsi:type="dcterms:W3CDTF">2022-06-28T15:08:15Z</dcterms:modified>
</cp:coreProperties>
</file>