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9144000" cy="5143500"/>
  <p:embeddedFontLst>
    <p:embeddedFont>
      <p:font typeface="Roboto"/>
      <p:regular r:id="rId20"/>
      <p:bold r:id="rId21"/>
      <p:italic r:id="rId22"/>
      <p:boldItalic r:id="rId23"/>
    </p:embeddedFont>
    <p:embeddedFont>
      <p:font typeface="Nunito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9635751-5846-4609-8B0D-4BB8DA05E564}">
  <a:tblStyle styleId="{29635751-5846-4609-8B0D-4BB8DA05E5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Nunito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Nunito-italic.fntdata"/><Relationship Id="rId25" Type="http://schemas.openxmlformats.org/officeDocument/2006/relationships/font" Target="fonts/Nunito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Nuni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hkD-GYMethkNo00vweXOueIaNnEAWjZVOFe2fY9DaSY/edit?usp=sharing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intensive22aw/91b294bbdd1d4496b32fd7dc75fd0f42" TargetMode="External"/><Relationship Id="rId3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isk.yandex.ru/d/AMrSypsKKZfekg" TargetMode="External"/><Relationship Id="rId3" Type="http://schemas.openxmlformats.org/officeDocument/2006/relationships/hyperlink" Target="https://disk.yandex.ru/i/hiM3dmuzMwTYQw" TargetMode="External"/><Relationship Id="rId4" Type="http://schemas.openxmlformats.org/officeDocument/2006/relationships/hyperlink" Target="https://2035intensive.ru/C-Check-e91a2aa05d884b129ebccf457299e082" TargetMode="External"/><Relationship Id="rId5" Type="http://schemas.openxmlformats.org/officeDocument/2006/relationships/hyperlink" Target="https://intensive22aw.notion.site/59eca6dc19894ffa94d6aabcd3232b75?v=492b6bbd92ec4c45af3d4730ce494d68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tensive22aw.notion.site/eefd5c665e07419889d965fc0dc4c8c7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tensive2035.ru/e120c5a0e06e4d4188e5e01b9c4467bd" TargetMode="External"/><Relationship Id="rId3" Type="http://schemas.openxmlformats.org/officeDocument/2006/relationships/hyperlink" Target="https://intensive22aw.notion.site/5df9d71615d646d092fe6bd1f5d6cc39" TargetMode="External"/><Relationship Id="rId4" Type="http://schemas.openxmlformats.org/officeDocument/2006/relationships/hyperlink" Target="https://intensive22aw.notion.site/Lean-Startup-Canvas-e1e5f9d5c96a4352afe19c32348154f7" TargetMode="External"/><Relationship Id="rId5" Type="http://schemas.openxmlformats.org/officeDocument/2006/relationships/hyperlink" Target="https://youtu.be/HyMY7T3EEto?t=2520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2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2"/>
              </a:rPr>
              <a:t>https://www.notion.so/intensive22aw/91b294bbdd1d4496b32fd7dc75fd0f42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https://www.notion.so/intensive22aw/135a5aaf58f84f15ad9ad5c183df08fa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5f23d16137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35f23d1613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2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/>
              <a:t>Чтобы узнать, как посчитать объем рынка, познакомьтесь с материалом ниже: </a:t>
            </a:r>
            <a:r>
              <a:rPr lang="ru" u="sng">
                <a:solidFill>
                  <a:schemeClr val="hlink"/>
                </a:solidFill>
                <a:hlinkClick r:id="rId2"/>
              </a:rPr>
              <a:t>Как посчитать объем рынка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2"/>
              </a:rPr>
              <a:t> Введение в бизнес-модели</a:t>
            </a:r>
            <a:endParaRPr/>
          </a:p>
          <a:p>
            <a:pPr indent="0" lvl="0" marL="0" marR="38100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ru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b="1" lang="ru"/>
            </a:br>
            <a:r>
              <a:rPr lang="ru"/>
              <a:t>1.</a:t>
            </a:r>
            <a:r>
              <a:rPr b="1" lang="ru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Lean Startup Canvas</a:t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381000" rtl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type="ctrTitle"/>
          </p:nvPr>
        </p:nvSpPr>
        <p:spPr>
          <a:xfrm>
            <a:off x="1941910" y="1885950"/>
            <a:ext cx="6686549" cy="16970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50"/>
              <a:buFont typeface="Century Gothic"/>
              <a:buNone/>
              <a:defRPr sz="4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"/>
          <p:cNvSpPr txBox="1"/>
          <p:nvPr>
            <p:ph idx="1" type="subTitle"/>
          </p:nvPr>
        </p:nvSpPr>
        <p:spPr>
          <a:xfrm>
            <a:off x="1941910" y="3583035"/>
            <a:ext cx="6686549" cy="8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750"/>
              </a:spcBef>
              <a:spcAft>
                <a:spcPts val="0"/>
              </a:spcAft>
              <a:buSzPts val="135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75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75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2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"/>
          <p:cNvSpPr/>
          <p:nvPr/>
        </p:nvSpPr>
        <p:spPr>
          <a:xfrm>
            <a:off x="0" y="3242858"/>
            <a:ext cx="1308489" cy="583942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398860" y="3397155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9pPr>
          </a:lstStyle>
          <a:p/>
        </p:txBody>
      </p:sp>
      <p:sp>
        <p:nvSpPr>
          <p:cNvPr id="47" name="Google Shape;4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/>
            </a:lvl9pPr>
          </a:lstStyle>
          <a:p/>
        </p:txBody>
      </p:sp>
      <p:sp>
        <p:nvSpPr>
          <p:cNvPr id="51" name="Google Shape;5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1" type="body"/>
          </p:nvPr>
        </p:nvSpPr>
        <p:spPr>
          <a:xfrm>
            <a:off x="1941909" y="1600200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/>
          <p:nvPr>
            <p:ph type="title"/>
          </p:nvPr>
        </p:nvSpPr>
        <p:spPr>
          <a:xfrm>
            <a:off x="1941910" y="1544063"/>
            <a:ext cx="6686549" cy="110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Font typeface="Century Gothic"/>
              <a:buNone/>
              <a:defRPr b="0" sz="3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"/>
          <p:cNvSpPr txBox="1"/>
          <p:nvPr>
            <p:ph idx="1" type="body"/>
          </p:nvPr>
        </p:nvSpPr>
        <p:spPr>
          <a:xfrm>
            <a:off x="1941910" y="2647597"/>
            <a:ext cx="6686549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2" name="Google Shape;62;p6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"/>
          <p:cNvSpPr/>
          <p:nvPr/>
        </p:nvSpPr>
        <p:spPr>
          <a:xfrm flipH="1" rot="10800000">
            <a:off x="-3141" y="238363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6"/>
          <p:cNvSpPr txBox="1"/>
          <p:nvPr>
            <p:ph idx="12" type="sldNum"/>
          </p:nvPr>
        </p:nvSpPr>
        <p:spPr>
          <a:xfrm>
            <a:off x="398860" y="2433105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" type="body"/>
          </p:nvPr>
        </p:nvSpPr>
        <p:spPr>
          <a:xfrm>
            <a:off x="1941909" y="1600200"/>
            <a:ext cx="3235398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9" name="Google Shape;69;p7"/>
          <p:cNvSpPr txBox="1"/>
          <p:nvPr>
            <p:ph idx="2" type="body"/>
          </p:nvPr>
        </p:nvSpPr>
        <p:spPr>
          <a:xfrm>
            <a:off x="5393060" y="1594666"/>
            <a:ext cx="3235398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0" name="Google Shape;70;p7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7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7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8"/>
          <p:cNvSpPr txBox="1"/>
          <p:nvPr>
            <p:ph idx="1" type="body"/>
          </p:nvPr>
        </p:nvSpPr>
        <p:spPr>
          <a:xfrm>
            <a:off x="2204530" y="1479527"/>
            <a:ext cx="2994549" cy="4321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800"/>
              <a:buNone/>
              <a:defRPr b="0" sz="180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350"/>
              <a:buNone/>
              <a:defRPr b="1" sz="13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7" name="Google Shape;77;p8"/>
          <p:cNvSpPr txBox="1"/>
          <p:nvPr>
            <p:ph idx="2" type="body"/>
          </p:nvPr>
        </p:nvSpPr>
        <p:spPr>
          <a:xfrm>
            <a:off x="1941909" y="1911725"/>
            <a:ext cx="3257170" cy="2515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8" name="Google Shape;78;p8"/>
          <p:cNvSpPr txBox="1"/>
          <p:nvPr>
            <p:ph idx="3" type="body"/>
          </p:nvPr>
        </p:nvSpPr>
        <p:spPr>
          <a:xfrm>
            <a:off x="5629972" y="1477106"/>
            <a:ext cx="2999251" cy="4321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800"/>
              <a:buNone/>
              <a:defRPr b="0" sz="180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350"/>
              <a:buNone/>
              <a:defRPr b="1" sz="13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9" name="Google Shape;79;p8"/>
          <p:cNvSpPr txBox="1"/>
          <p:nvPr>
            <p:ph idx="4" type="body"/>
          </p:nvPr>
        </p:nvSpPr>
        <p:spPr>
          <a:xfrm>
            <a:off x="5375218" y="1909304"/>
            <a:ext cx="3254006" cy="2515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80" name="Google Shape;80;p8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8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8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8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9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9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9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9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0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0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0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/>
          <p:nvPr>
            <p:ph type="title"/>
          </p:nvPr>
        </p:nvSpPr>
        <p:spPr>
          <a:xfrm>
            <a:off x="1941910" y="334566"/>
            <a:ext cx="2628899" cy="7322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Century Gothic"/>
              <a:buNone/>
              <a:defRPr b="0"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1"/>
          <p:cNvSpPr txBox="1"/>
          <p:nvPr>
            <p:ph idx="1" type="body"/>
          </p:nvPr>
        </p:nvSpPr>
        <p:spPr>
          <a:xfrm>
            <a:off x="4742259" y="334567"/>
            <a:ext cx="3886200" cy="4061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2" type="body"/>
          </p:nvPr>
        </p:nvSpPr>
        <p:spPr>
          <a:xfrm>
            <a:off x="1941910" y="1198960"/>
            <a:ext cx="2628899" cy="31968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9pPr>
          </a:lstStyle>
          <a:p/>
        </p:txBody>
      </p:sp>
      <p:sp>
        <p:nvSpPr>
          <p:cNvPr id="99" name="Google Shape;99;p11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1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1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1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/>
          <p:nvPr>
            <p:ph type="title"/>
          </p:nvPr>
        </p:nvSpPr>
        <p:spPr>
          <a:xfrm>
            <a:off x="1941910" y="3600450"/>
            <a:ext cx="668655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entury Gothic"/>
              <a:buNone/>
              <a:defRPr b="0" sz="1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2"/>
          <p:cNvSpPr/>
          <p:nvPr>
            <p:ph idx="2" type="pic"/>
          </p:nvPr>
        </p:nvSpPr>
        <p:spPr>
          <a:xfrm>
            <a:off x="1941909" y="476224"/>
            <a:ext cx="6686550" cy="2891228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2"/>
          <p:cNvSpPr txBox="1"/>
          <p:nvPr>
            <p:ph idx="1" type="body"/>
          </p:nvPr>
        </p:nvSpPr>
        <p:spPr>
          <a:xfrm>
            <a:off x="1941910" y="4025504"/>
            <a:ext cx="6686550" cy="370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900"/>
              <a:buNone/>
              <a:defRPr sz="90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9pPr>
          </a:lstStyle>
          <a:p/>
        </p:txBody>
      </p:sp>
      <p:sp>
        <p:nvSpPr>
          <p:cNvPr id="107" name="Google Shape;107;p12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2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2"/>
          <p:cNvSpPr/>
          <p:nvPr/>
        </p:nvSpPr>
        <p:spPr>
          <a:xfrm flipH="1" rot="10800000">
            <a:off x="-3141" y="3683794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2"/>
          <p:cNvSpPr txBox="1"/>
          <p:nvPr>
            <p:ph idx="12" type="sldNum"/>
          </p:nvPr>
        </p:nvSpPr>
        <p:spPr>
          <a:xfrm>
            <a:off x="398860" y="3737316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одпись">
  <p:cSld name="Заголовок и подпись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"/>
          <p:cNvSpPr txBox="1"/>
          <p:nvPr>
            <p:ph type="title"/>
          </p:nvPr>
        </p:nvSpPr>
        <p:spPr>
          <a:xfrm>
            <a:off x="1941910" y="457200"/>
            <a:ext cx="6686549" cy="2337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3"/>
          <p:cNvSpPr txBox="1"/>
          <p:nvPr>
            <p:ph idx="1" type="body"/>
          </p:nvPr>
        </p:nvSpPr>
        <p:spPr>
          <a:xfrm>
            <a:off x="1941910" y="3265535"/>
            <a:ext cx="6686549" cy="11668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3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3"/>
          <p:cNvSpPr/>
          <p:nvPr/>
        </p:nvSpPr>
        <p:spPr>
          <a:xfrm flipH="1" rot="10800000">
            <a:off x="-3141" y="238363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 txBox="1"/>
          <p:nvPr>
            <p:ph idx="12" type="sldNum"/>
          </p:nvPr>
        </p:nvSpPr>
        <p:spPr>
          <a:xfrm>
            <a:off x="398860" y="2433105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с подписью">
  <p:cSld name="Цитата с подписью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 txBox="1"/>
          <p:nvPr>
            <p:ph type="title"/>
          </p:nvPr>
        </p:nvSpPr>
        <p:spPr>
          <a:xfrm>
            <a:off x="2137462" y="457200"/>
            <a:ext cx="6295445" cy="21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4"/>
          <p:cNvSpPr txBox="1"/>
          <p:nvPr>
            <p:ph idx="1" type="body"/>
          </p:nvPr>
        </p:nvSpPr>
        <p:spPr>
          <a:xfrm>
            <a:off x="2456259" y="2628900"/>
            <a:ext cx="5652416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200"/>
              <a:buFont typeface="Century Gothic"/>
              <a:buNone/>
              <a:defRPr sz="12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200"/>
              <a:buFont typeface="Century Gothic"/>
              <a:buNone/>
              <a:defRPr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050"/>
              <a:buFont typeface="Century Gothic"/>
              <a:buNone/>
              <a:defRPr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1" name="Google Shape;121;p14"/>
          <p:cNvSpPr txBox="1"/>
          <p:nvPr>
            <p:ph idx="2" type="body"/>
          </p:nvPr>
        </p:nvSpPr>
        <p:spPr>
          <a:xfrm>
            <a:off x="1941910" y="3265535"/>
            <a:ext cx="6686549" cy="11668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4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4"/>
          <p:cNvSpPr/>
          <p:nvPr/>
        </p:nvSpPr>
        <p:spPr>
          <a:xfrm flipH="1" rot="10800000">
            <a:off x="-3141" y="238363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4"/>
          <p:cNvSpPr txBox="1"/>
          <p:nvPr>
            <p:ph idx="12" type="sldNum"/>
          </p:nvPr>
        </p:nvSpPr>
        <p:spPr>
          <a:xfrm>
            <a:off x="398860" y="2433105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26" name="Google Shape;126;p14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6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7" name="Google Shape;127;p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6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арточка имени">
  <p:cSld name="Карточка имени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"/>
          <p:cNvSpPr txBox="1"/>
          <p:nvPr>
            <p:ph type="title"/>
          </p:nvPr>
        </p:nvSpPr>
        <p:spPr>
          <a:xfrm>
            <a:off x="1941910" y="1828800"/>
            <a:ext cx="6686550" cy="20436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5"/>
          <p:cNvSpPr txBox="1"/>
          <p:nvPr>
            <p:ph idx="1" type="body"/>
          </p:nvPr>
        </p:nvSpPr>
        <p:spPr>
          <a:xfrm>
            <a:off x="1941910" y="3886200"/>
            <a:ext cx="6686550" cy="547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35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15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5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5"/>
          <p:cNvSpPr/>
          <p:nvPr/>
        </p:nvSpPr>
        <p:spPr>
          <a:xfrm flipH="1" rot="10800000">
            <a:off x="-3141" y="3683794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5"/>
          <p:cNvSpPr txBox="1"/>
          <p:nvPr>
            <p:ph idx="12" type="sldNum"/>
          </p:nvPr>
        </p:nvSpPr>
        <p:spPr>
          <a:xfrm>
            <a:off x="398860" y="3737316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карточки имени">
  <p:cSld name="Цитата карточки имени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6"/>
          <p:cNvSpPr txBox="1"/>
          <p:nvPr>
            <p:ph type="title"/>
          </p:nvPr>
        </p:nvSpPr>
        <p:spPr>
          <a:xfrm>
            <a:off x="2137462" y="457200"/>
            <a:ext cx="6295445" cy="21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6"/>
          <p:cNvSpPr txBox="1"/>
          <p:nvPr>
            <p:ph idx="1" type="body"/>
          </p:nvPr>
        </p:nvSpPr>
        <p:spPr>
          <a:xfrm>
            <a:off x="1941909" y="3257550"/>
            <a:ext cx="6686550" cy="628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800"/>
              <a:buFont typeface="Century Gothic"/>
              <a:buNone/>
              <a:defRPr sz="1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200"/>
              <a:buFont typeface="Century Gothic"/>
              <a:buNone/>
              <a:defRPr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050"/>
              <a:buFont typeface="Century Gothic"/>
              <a:buNone/>
              <a:defRPr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8" name="Google Shape;138;p16"/>
          <p:cNvSpPr txBox="1"/>
          <p:nvPr>
            <p:ph idx="2" type="body"/>
          </p:nvPr>
        </p:nvSpPr>
        <p:spPr>
          <a:xfrm>
            <a:off x="1941910" y="3886200"/>
            <a:ext cx="6686550" cy="547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35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9" name="Google Shape;139;p16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6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6"/>
          <p:cNvSpPr/>
          <p:nvPr/>
        </p:nvSpPr>
        <p:spPr>
          <a:xfrm flipH="1" rot="10800000">
            <a:off x="-3141" y="3683794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6"/>
          <p:cNvSpPr txBox="1"/>
          <p:nvPr>
            <p:ph idx="12" type="sldNum"/>
          </p:nvPr>
        </p:nvSpPr>
        <p:spPr>
          <a:xfrm>
            <a:off x="398860" y="3737316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6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6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Истина или ложь">
  <p:cSld name="Истина или ложь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 txBox="1"/>
          <p:nvPr>
            <p:ph type="title"/>
          </p:nvPr>
        </p:nvSpPr>
        <p:spPr>
          <a:xfrm>
            <a:off x="1941910" y="470555"/>
            <a:ext cx="6686549" cy="21600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17"/>
          <p:cNvSpPr txBox="1"/>
          <p:nvPr>
            <p:ph idx="1" type="body"/>
          </p:nvPr>
        </p:nvSpPr>
        <p:spPr>
          <a:xfrm>
            <a:off x="1941909" y="3257550"/>
            <a:ext cx="6686550" cy="628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800"/>
              <a:buFont typeface="Century Gothic"/>
              <a:buNone/>
              <a:defRPr sz="1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200"/>
              <a:buFont typeface="Century Gothic"/>
              <a:buNone/>
              <a:defRPr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050"/>
              <a:buFont typeface="Century Gothic"/>
              <a:buNone/>
              <a:defRPr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8" name="Google Shape;148;p17"/>
          <p:cNvSpPr txBox="1"/>
          <p:nvPr>
            <p:ph idx="2" type="body"/>
          </p:nvPr>
        </p:nvSpPr>
        <p:spPr>
          <a:xfrm>
            <a:off x="1941910" y="3886200"/>
            <a:ext cx="6686550" cy="547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35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17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7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7"/>
          <p:cNvSpPr/>
          <p:nvPr/>
        </p:nvSpPr>
        <p:spPr>
          <a:xfrm flipH="1" rot="10800000">
            <a:off x="-3141" y="3683794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7"/>
          <p:cNvSpPr txBox="1"/>
          <p:nvPr>
            <p:ph idx="12" type="sldNum"/>
          </p:nvPr>
        </p:nvSpPr>
        <p:spPr>
          <a:xfrm>
            <a:off x="398860" y="3737316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8"/>
          <p:cNvSpPr txBox="1"/>
          <p:nvPr>
            <p:ph idx="1" type="body"/>
          </p:nvPr>
        </p:nvSpPr>
        <p:spPr>
          <a:xfrm rot="5400000">
            <a:off x="3827859" y="-285750"/>
            <a:ext cx="2914650" cy="668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18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8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8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8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>
            <p:ph type="title"/>
          </p:nvPr>
        </p:nvSpPr>
        <p:spPr>
          <a:xfrm rot="5400000">
            <a:off x="5817528" y="1624135"/>
            <a:ext cx="3962863" cy="1655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9"/>
          <p:cNvSpPr txBox="1"/>
          <p:nvPr>
            <p:ph idx="1" type="body"/>
          </p:nvPr>
        </p:nvSpPr>
        <p:spPr>
          <a:xfrm rot="5400000">
            <a:off x="2389352" y="23110"/>
            <a:ext cx="3962863" cy="4857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63" name="Google Shape;163;p19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19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19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9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200"/>
              <a:buFont typeface="Century Gothic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/>
            </a:lvl9pPr>
          </a:lstStyle>
          <a:p/>
        </p:txBody>
      </p:sp>
      <p:sp>
        <p:nvSpPr>
          <p:cNvPr id="169" name="Google Shape;169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70" name="Google Shape;17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9pPr>
          </a:lstStyle>
          <a:p/>
        </p:txBody>
      </p:sp>
      <p:sp>
        <p:nvSpPr>
          <p:cNvPr id="173" name="Google Shape;173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4" name="Google Shape;174;p21"/>
          <p:cNvSpPr txBox="1"/>
          <p:nvPr>
            <p:ph idx="2" type="body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5" name="Google Shape;17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9pPr>
          </a:lstStyle>
          <a:p/>
        </p:txBody>
      </p:sp>
      <p:sp>
        <p:nvSpPr>
          <p:cNvPr id="178" name="Google Shape;17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sz="2400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81" name="Google Shape;181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82" name="Google Shape;18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/>
            </a:lvl9pPr>
          </a:lstStyle>
          <a:p/>
        </p:txBody>
      </p:sp>
      <p:sp>
        <p:nvSpPr>
          <p:cNvPr id="185" name="Google Shape;18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p25"/>
          <p:cNvSpPr txBox="1"/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200"/>
              <a:buFont typeface="Century Gothic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/>
            </a:lvl9pPr>
          </a:lstStyle>
          <a:p/>
        </p:txBody>
      </p:sp>
      <p:sp>
        <p:nvSpPr>
          <p:cNvPr id="189" name="Google Shape;189;p25"/>
          <p:cNvSpPr txBox="1"/>
          <p:nvPr>
            <p:ph idx="1" type="subTitle"/>
          </p:nvPr>
        </p:nvSpPr>
        <p:spPr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0" name="Google Shape;190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1" name="Google Shape;19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94" name="Google Shape;19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0"/>
              <a:buFont typeface="Century Gothic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/>
            </a:lvl9pPr>
          </a:lstStyle>
          <a:p/>
        </p:txBody>
      </p:sp>
      <p:sp>
        <p:nvSpPr>
          <p:cNvPr id="197" name="Google Shape;197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8" name="Google Shape;19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theme" Target="../theme/theme2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E2DBE4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7" name="Google Shape;7;p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20" name="Google Shape;20;p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  <a:defRPr b="0" i="0" sz="27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1"/>
          <p:cNvSpPr txBox="1"/>
          <p:nvPr>
            <p:ph idx="1" type="body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🠶"/>
              <a:defRPr b="0" i="0" sz="135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0480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95275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Char char="🠶"/>
              <a:defRPr b="0" i="0" sz="105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85750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8575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8575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1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75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1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75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1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1500"/>
              <a:buFont typeface="Century Gothic"/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eb.telegram.org/a/#7758821251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/>
          <p:nvPr>
            <p:ph type="ctrTitle"/>
          </p:nvPr>
        </p:nvSpPr>
        <p:spPr>
          <a:xfrm>
            <a:off x="1941910" y="1885950"/>
            <a:ext cx="6686549" cy="169708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85106"/>
              <a:buFont typeface="Century Gothic"/>
              <a:buNone/>
            </a:pPr>
            <a:r>
              <a:rPr lang="ru" sz="4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OutStand OutFit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None/>
            </a:pPr>
            <a:r>
              <a:rPr lang="ru" sz="3600"/>
              <a:t>Промежуточные результаты </a:t>
            </a:r>
            <a:br>
              <a:rPr lang="ru" sz="3600"/>
            </a:br>
            <a:r>
              <a:rPr lang="ru" sz="3600"/>
              <a:t>этапа «Разработка» </a:t>
            </a:r>
            <a:endParaRPr/>
          </a:p>
        </p:txBody>
      </p:sp>
      <p:sp>
        <p:nvSpPr>
          <p:cNvPr id="206" name="Google Shape;206;p29"/>
          <p:cNvSpPr txBox="1"/>
          <p:nvPr>
            <p:ph idx="1" type="subTitle"/>
          </p:nvPr>
        </p:nvSpPr>
        <p:spPr>
          <a:xfrm>
            <a:off x="1941910" y="3583035"/>
            <a:ext cx="6686549" cy="8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"/>
              <a:t>Самарский университет</a:t>
            </a:r>
            <a:endParaRPr/>
          </a:p>
        </p:txBody>
      </p:sp>
      <p:sp>
        <p:nvSpPr>
          <p:cNvPr id="207" name="Google Shape;207;p29"/>
          <p:cNvSpPr txBox="1"/>
          <p:nvPr>
            <p:ph idx="4294967295" type="subTitle"/>
          </p:nvPr>
        </p:nvSpPr>
        <p:spPr>
          <a:xfrm>
            <a:off x="0" y="4116388"/>
            <a:ext cx="85217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None/>
            </a:pPr>
            <a:r>
              <a:rPr b="0" i="0" lang="ru" sz="135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Инициативная разработка</a:t>
            </a:r>
            <a:endParaRPr b="0" i="0" sz="1350" u="none" cap="none" strike="noStrik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/>
          <p:cNvSpPr txBox="1"/>
          <p:nvPr>
            <p:ph type="title"/>
          </p:nvPr>
        </p:nvSpPr>
        <p:spPr>
          <a:xfrm>
            <a:off x="311700" y="171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Пользователь и его проблема</a:t>
            </a:r>
            <a:endParaRPr/>
          </a:p>
        </p:txBody>
      </p:sp>
      <p:sp>
        <p:nvSpPr>
          <p:cNvPr id="213" name="Google Shape;213;p30"/>
          <p:cNvSpPr txBox="1"/>
          <p:nvPr>
            <p:ph idx="1" type="body"/>
          </p:nvPr>
        </p:nvSpPr>
        <p:spPr>
          <a:xfrm>
            <a:off x="370575" y="740400"/>
            <a:ext cx="8520600" cy="3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</a:rPr>
              <a:t>Пользователь:</a:t>
            </a:r>
            <a:r>
              <a:rPr lang="ru" sz="1200">
                <a:solidFill>
                  <a:schemeClr val="dk1"/>
                </a:solidFill>
              </a:rPr>
              <a:t> Основная целевая аудитория нашего приложения люди в возрасте 18-45 лет </a:t>
            </a:r>
            <a:r>
              <a:rPr lang="ru" sz="1200">
                <a:solidFill>
                  <a:schemeClr val="dk1"/>
                </a:solidFill>
              </a:rPr>
              <a:t>желающие быстро комбинировать элементы гардероба и макияж с акцентом на индивидуальность. Они следят за своим стилем и хотят эффективно решать проблемы с подбором образа.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</a:rPr>
              <a:t> Проблема: </a:t>
            </a:r>
            <a:r>
              <a:rPr lang="ru" sz="1200">
                <a:solidFill>
                  <a:schemeClr val="dk1"/>
                </a:solidFill>
              </a:rPr>
              <a:t>Поиск и подбор подходящего образа без лишних финансовых и временных затрат.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</a:rPr>
              <a:t>Из анализа опросов людей мы выяснили, что: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90909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-"/>
            </a:pPr>
            <a:r>
              <a:rPr lang="ru" sz="1200">
                <a:solidFill>
                  <a:schemeClr val="dk1"/>
                </a:solidFill>
              </a:rPr>
              <a:t>88% испытывают дискомфорт при подборе одежды, макияжа и аксессуаров – страх выглядеть «неуместно» или «неловко».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-"/>
            </a:pPr>
            <a:r>
              <a:rPr lang="ru" sz="1200">
                <a:solidFill>
                  <a:schemeClr val="dk1"/>
                </a:solidFill>
              </a:rPr>
              <a:t>50% теряются при подготовке к мероприятиям – четверть даже отказывается от событий из-за проблем с образом.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-"/>
            </a:pPr>
            <a:r>
              <a:rPr lang="ru" sz="1200">
                <a:solidFill>
                  <a:schemeClr val="dk1"/>
                </a:solidFill>
              </a:rPr>
              <a:t>20% страдают от конфликта дресс-кода и личного стиля – вынуждены жертвовать комфортом ради правил.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              Главная боль: мода должна упрощать жизнь, но вместо этого усложняет ее – люди тратят время, нервы и деньги, но остаются недовольны своим выбором.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1"/>
          <p:cNvSpPr txBox="1"/>
          <p:nvPr>
            <p:ph type="title"/>
          </p:nvPr>
        </p:nvSpPr>
        <p:spPr>
          <a:xfrm>
            <a:off x="311700" y="145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219" name="Google Shape;219;p31"/>
          <p:cNvSpPr txBox="1"/>
          <p:nvPr/>
        </p:nvSpPr>
        <p:spPr>
          <a:xfrm>
            <a:off x="786725" y="718200"/>
            <a:ext cx="8182500" cy="44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OutStand OutFit предлагает инновационное решение проблемы выбора одежды. Наша платформа: 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AutoNum type="arabicPeriod"/>
            </a:pPr>
            <a:r>
              <a:rPr lang="ru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Анализирует гардероб и создает капсульные образы без лишних покупок( т.к. советует    лишь необходимые покупки) (64% запрос)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AutoNum type="arabicPeriod"/>
            </a:pPr>
            <a:r>
              <a:rPr lang="ru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Учитывает стиль, размеры и бюджет – сокращает ненужные траты (51%)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AutoNum type="arabicPeriod"/>
            </a:pPr>
            <a:r>
              <a:rPr lang="ru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Работает 24/7 – помогает в любое время (38%)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AutoNum type="arabicPeriod"/>
            </a:pPr>
            <a:r>
              <a:rPr lang="ru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Простой интерфейс – даже без знаний моды выглядеть уверенно (43%)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4450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b="1" lang="ru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Итог:</a:t>
            </a:r>
            <a:r>
              <a:rPr lang="ru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приложение снижает стресс, экономит время и деньги, делая моду доступной для всех.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Пользовательский сценарий</a:t>
            </a:r>
            <a:endParaRPr/>
          </a:p>
        </p:txBody>
      </p:sp>
      <p:graphicFrame>
        <p:nvGraphicFramePr>
          <p:cNvPr id="225" name="Google Shape;225;p32"/>
          <p:cNvGraphicFramePr/>
          <p:nvPr/>
        </p:nvGraphicFramePr>
        <p:xfrm>
          <a:off x="1173975" y="10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{29635751-5846-4609-8B0D-4BB8DA05E564}</a:tableStyleId>
              </a:tblPr>
              <a:tblGrid>
                <a:gridCol w="3083475"/>
                <a:gridCol w="3604025"/>
              </a:tblGrid>
              <a:tr h="357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Название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Подбор образа на свидание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7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Пользователь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Екатерина, 25 лет, маркетолог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Цель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Быстро подобрать стильный образ на вечернее свидание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Контекст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Находится дома, ограничено время (1 час до выхода)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1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Действия пользователя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Открывает приложение, выбирает стиль "вечерний", загружает свою одежду,  ИИ предлагает образ из её гардероба 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Результат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Выбирает образ, чувствует уверенность и экономит время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6" name="Google Shape;226;p32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/>
          <p:nvPr>
            <p:ph type="title"/>
          </p:nvPr>
        </p:nvSpPr>
        <p:spPr>
          <a:xfrm>
            <a:off x="354500" y="10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Пользовательский сценарий(как проблема решается сейчас)</a:t>
            </a:r>
            <a:endParaRPr/>
          </a:p>
        </p:txBody>
      </p:sp>
      <p:graphicFrame>
        <p:nvGraphicFramePr>
          <p:cNvPr id="232" name="Google Shape;232;p33"/>
          <p:cNvGraphicFramePr/>
          <p:nvPr/>
        </p:nvGraphicFramePr>
        <p:xfrm>
          <a:off x="1173975" y="10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{29635751-5846-4609-8B0D-4BB8DA05E564}</a:tableStyleId>
              </a:tblPr>
              <a:tblGrid>
                <a:gridCol w="3083475"/>
                <a:gridCol w="4229575"/>
              </a:tblGrid>
              <a:tr h="357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Название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</a:rPr>
                        <a:t>Подбор делового образа на собеседование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7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Пользователь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</a:rPr>
                        <a:t>Алексей, 30 лет, IT-специалист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Цель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Подобрать строгий и профессиональный образ для важного собеседования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Контекст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Готовится за день до встречи, гардероб переполнен вещами разных стилей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1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Действия пользователя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/>
                        <a:t>1. Перебирает весь гардероб вручную</a:t>
                      </a:r>
                      <a:endParaRPr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/>
                        <a:t>2. Составляет комбинации на кровати</a:t>
                      </a:r>
                      <a:endParaRPr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/>
                        <a:t>3. Делает фото для сравнения</a:t>
                      </a:r>
                      <a:endParaRPr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4. Спрашивает мнение у друзей в мессенджере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Результат</a:t>
                      </a:r>
                      <a:endParaRPr/>
                    </a:p>
                  </a:txBody>
                  <a:tcPr marT="91425" marB="91425" marR="68575" marL="6857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Тратит 3+ часа на подготовку, опаздывает на собеседование из-за утренних метаний</a:t>
                      </a:r>
                      <a:endParaRPr/>
                    </a:p>
                  </a:txBody>
                  <a:tcPr marT="91425" marB="91425" marR="68575" marL="68575"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277450" y="10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О проекте (Что есть сейчас?)</a:t>
            </a:r>
            <a:endParaRPr/>
          </a:p>
        </p:txBody>
      </p:sp>
      <p:sp>
        <p:nvSpPr>
          <p:cNvPr id="238" name="Google Shape;238;p34"/>
          <p:cNvSpPr txBox="1"/>
          <p:nvPr>
            <p:ph idx="1" type="body"/>
          </p:nvPr>
        </p:nvSpPr>
        <p:spPr>
          <a:xfrm>
            <a:off x="6709650" y="804475"/>
            <a:ext cx="2550000" cy="3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450">
                <a:solidFill>
                  <a:schemeClr val="dk1"/>
                </a:solidFill>
              </a:rPr>
              <a:t>@OutStand_OutFit_bot</a:t>
            </a:r>
            <a:endParaRPr b="1" sz="14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/>
              </a:rPr>
              <a:t>https://web.telegram.org/a/#7758821251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pic>
        <p:nvPicPr>
          <p:cNvPr id="239" name="Google Shape;23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550" y="748288"/>
            <a:ext cx="6452000" cy="418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>
            <p:ph type="title"/>
          </p:nvPr>
        </p:nvSpPr>
        <p:spPr>
          <a:xfrm>
            <a:off x="311700" y="171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Результаты пользовательского тестирования</a:t>
            </a:r>
            <a:endParaRPr/>
          </a:p>
        </p:txBody>
      </p:sp>
      <p:sp>
        <p:nvSpPr>
          <p:cNvPr id="245" name="Google Shape;245;p35"/>
          <p:cNvSpPr txBox="1"/>
          <p:nvPr>
            <p:ph idx="1" type="body"/>
          </p:nvPr>
        </p:nvSpPr>
        <p:spPr>
          <a:xfrm>
            <a:off x="580625" y="743875"/>
            <a:ext cx="85206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</a:rPr>
              <a:t>Количество тестирований:</a:t>
            </a:r>
            <a:br>
              <a:rPr b="1"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</a:rPr>
              <a:t>1 человек провёл </a:t>
            </a:r>
            <a:r>
              <a:rPr b="1" lang="ru" sz="1200">
                <a:solidFill>
                  <a:schemeClr val="dk1"/>
                </a:solidFill>
              </a:rPr>
              <a:t>4 сессии тестирования</a:t>
            </a:r>
            <a:r>
              <a:rPr lang="ru" sz="1200">
                <a:solidFill>
                  <a:schemeClr val="dk1"/>
                </a:solidFill>
              </a:rPr>
              <a:t> бота в разных пользовательских сценариях: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AutoNum type="arabicParenR"/>
            </a:pPr>
            <a:r>
              <a:rPr lang="ru" sz="1200">
                <a:solidFill>
                  <a:schemeClr val="dk1"/>
                </a:solidFill>
              </a:rPr>
              <a:t>Подбор вечернего образа для свидания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AutoNum type="arabicParenR"/>
            </a:pPr>
            <a:r>
              <a:rPr lang="ru" sz="1200">
                <a:solidFill>
                  <a:schemeClr val="dk1"/>
                </a:solidFill>
              </a:rPr>
              <a:t>Подготовка к собеседованию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AutoNum type="arabicParenR"/>
            </a:pPr>
            <a:r>
              <a:rPr lang="ru" sz="1200">
                <a:solidFill>
                  <a:schemeClr val="dk1"/>
                </a:solidFill>
              </a:rPr>
              <a:t>Комбинирование вещей из существующего гардероба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AutoNum type="arabicParenR"/>
            </a:pPr>
            <a:r>
              <a:rPr lang="ru" sz="1200">
                <a:solidFill>
                  <a:schemeClr val="dk1"/>
                </a:solidFill>
              </a:rPr>
              <a:t>Подбор лука под конкретную погоду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Итоги  тестирования:</a:t>
            </a:r>
            <a:endParaRPr b="1"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ru" sz="1200">
                <a:solidFill>
                  <a:schemeClr val="dk1"/>
                </a:solidFill>
              </a:rPr>
              <a:t>Удобство использования. </a:t>
            </a:r>
            <a:r>
              <a:rPr lang="ru" sz="1200">
                <a:solidFill>
                  <a:schemeClr val="dk1"/>
                </a:solidFill>
              </a:rPr>
              <a:t>Пользователь отметил простоту взаимодействия с ботом. Удобный пошаговый формат и отсутствие необходимости скачивать отдельное приложение — большой плюс.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ru" sz="1200">
                <a:solidFill>
                  <a:schemeClr val="dk1"/>
                </a:solidFill>
              </a:rPr>
              <a:t>Качество рекомендаций. </a:t>
            </a:r>
            <a:r>
              <a:rPr lang="ru" sz="1200">
                <a:solidFill>
                  <a:schemeClr val="dk1"/>
                </a:solidFill>
              </a:rPr>
              <a:t>Персонализированные образы оказались релевантным и вдохновляющим. Особенно положительно </a:t>
            </a:r>
            <a:r>
              <a:rPr lang="ru" sz="1200">
                <a:solidFill>
                  <a:schemeClr val="dk1"/>
                </a:solidFill>
              </a:rPr>
              <a:t>оценён</a:t>
            </a:r>
            <a:r>
              <a:rPr lang="ru" sz="1200">
                <a:solidFill>
                  <a:schemeClr val="dk1"/>
                </a:solidFill>
              </a:rPr>
              <a:t> функционал "лук под событие".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ru" sz="1200">
                <a:solidFill>
                  <a:schemeClr val="dk1"/>
                </a:solidFill>
              </a:rPr>
              <a:t>Ограниченность базы данных образов. </a:t>
            </a:r>
            <a:r>
              <a:rPr lang="ru" sz="1200">
                <a:solidFill>
                  <a:schemeClr val="dk1"/>
                </a:solidFill>
              </a:rPr>
              <a:t>Пользователь указал, что база образов ограничена. Было предложено пополнить базу данных образов.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ru" sz="1200">
                <a:solidFill>
                  <a:schemeClr val="dk1"/>
                </a:solidFill>
              </a:rPr>
              <a:t>Фидбэк и доработки. </a:t>
            </a:r>
            <a:r>
              <a:rPr lang="ru" sz="1200">
                <a:solidFill>
                  <a:schemeClr val="dk1"/>
                </a:solidFill>
              </a:rPr>
              <a:t>Пользователь хотел бы сохранять образы в избранное и иметь возможность редактировать ввод без начала диалога заново. Это требует изменений в структуре команд бота.</a:t>
            </a:r>
            <a:endParaRPr b="1"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1111"/>
              <a:buFont typeface="Century Gothic"/>
              <a:buNone/>
            </a:pPr>
            <a:r>
              <a:rPr lang="ru"/>
              <a:t>Экономика проекта: предположения и вопросы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Аналоги</a:t>
            </a:r>
            <a:endParaRPr/>
          </a:p>
        </p:txBody>
      </p:sp>
      <p:graphicFrame>
        <p:nvGraphicFramePr>
          <p:cNvPr id="256" name="Google Shape;256;p37"/>
          <p:cNvGraphicFramePr/>
          <p:nvPr/>
        </p:nvGraphicFramePr>
        <p:xfrm>
          <a:off x="1183550" y="10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{29635751-5846-4609-8B0D-4BB8DA05E564}</a:tableStyleId>
              </a:tblPr>
              <a:tblGrid>
                <a:gridCol w="1592600"/>
                <a:gridCol w="1592600"/>
                <a:gridCol w="1592600"/>
                <a:gridCol w="1592600"/>
                <a:gridCol w="1536100"/>
              </a:tblGrid>
              <a:tr h="411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Название</a:t>
                      </a:r>
                      <a:endParaRPr b="1"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Описание</a:t>
                      </a:r>
                      <a:endParaRPr b="1"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ИИ-функции</a:t>
                      </a:r>
                      <a:endParaRPr b="1"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Преимущества</a:t>
                      </a:r>
                      <a:endParaRPr b="1"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Недостатки</a:t>
                      </a:r>
                      <a:endParaRPr b="1"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4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Looky</a:t>
                      </a:r>
                      <a:endParaRPr b="1"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Онлайн-примерка образов и гардеробных решений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Нет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Быстрая примерка, коллаборации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Нет персонализации, слабый ИИ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1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Combyne</a:t>
                      </a:r>
                      <a:endParaRPr b="1"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Немецкое приложение для подбора луков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Нет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Стильный UI, образы от брендов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Не адаптировано под РФ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4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Яндекс.Мода</a:t>
                      </a:r>
                      <a:endParaRPr b="1"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Маркетплейс одежды с рекомендациями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Да (рекомендации)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Большая база товаров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Нет ИИ для гардероба пользователя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4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МЫ</a:t>
                      </a:r>
                      <a:endParaRPr b="1"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Индивидуальный ИИ-стилист + управление гардеробом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Да (генерация луков, советы)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Персонализация, рекомендации, база луков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Молодой проект, нужен маркетинг</a:t>
                      </a:r>
                      <a:endParaRPr sz="13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8"/>
          <p:cNvSpPr txBox="1"/>
          <p:nvPr>
            <p:ph type="title"/>
          </p:nvPr>
        </p:nvSpPr>
        <p:spPr>
          <a:xfrm>
            <a:off x="311700" y="513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Рынок</a:t>
            </a:r>
            <a:endParaRPr/>
          </a:p>
        </p:txBody>
      </p:sp>
      <p:sp>
        <p:nvSpPr>
          <p:cNvPr id="262" name="Google Shape;262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3" name="Google Shape;263;p38" title="Market Size Analysis_ TAM, SAM, SOM, and MVM - Concept, definitions, and visualization (2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375" y="751075"/>
            <a:ext cx="7667799" cy="4315300"/>
          </a:xfrm>
          <a:prstGeom prst="rect">
            <a:avLst/>
          </a:prstGeom>
          <a:noFill/>
          <a:ln cap="flat" cmpd="sng" w="1143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9"/>
          <p:cNvSpPr txBox="1"/>
          <p:nvPr>
            <p:ph type="title"/>
          </p:nvPr>
        </p:nvSpPr>
        <p:spPr>
          <a:xfrm>
            <a:off x="763525" y="-742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Структура издержек и бизнес-модель</a:t>
            </a:r>
            <a:endParaRPr/>
          </a:p>
        </p:txBody>
      </p:sp>
      <p:sp>
        <p:nvSpPr>
          <p:cNvPr id="269" name="Google Shape;269;p39"/>
          <p:cNvSpPr txBox="1"/>
          <p:nvPr>
            <p:ph idx="1" type="body"/>
          </p:nvPr>
        </p:nvSpPr>
        <p:spPr>
          <a:xfrm>
            <a:off x="1040875" y="436500"/>
            <a:ext cx="79659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b="1" lang="ru" sz="1200">
                <a:solidFill>
                  <a:schemeClr val="dk1"/>
                </a:solidFill>
              </a:rPr>
              <a:t>1. Кто ваши клиенты? 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ru" sz="1200">
                <a:solidFill>
                  <a:schemeClr val="dk1"/>
                </a:solidFill>
              </a:rPr>
              <a:t>Основная целевая аудитория нашего приложения - это люди от 18 до 45 лет со средним достатком, которые следят за своим стилем и хотят эффективно решать проблемы с подбором образа.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260"/>
              <a:buNone/>
            </a:pPr>
            <a:r>
              <a:rPr b="1" lang="ru" sz="1200">
                <a:solidFill>
                  <a:schemeClr val="dk1"/>
                </a:solidFill>
              </a:rPr>
              <a:t>2. На чем именно и как проект будет зарабатывать? 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260"/>
              <a:buNone/>
            </a:pPr>
            <a:r>
              <a:rPr lang="ru" sz="1200">
                <a:solidFill>
                  <a:schemeClr val="dk1"/>
                </a:solidFill>
              </a:rPr>
              <a:t>1) Подписка с доступом к эксклюзивным функциям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260"/>
              <a:buNone/>
            </a:pPr>
            <a:r>
              <a:rPr lang="ru" sz="1200">
                <a:solidFill>
                  <a:schemeClr val="dk1"/>
                </a:solidFill>
              </a:rPr>
              <a:t>2) Партнерские интеграции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260"/>
              <a:buNone/>
            </a:pPr>
            <a:r>
              <a:rPr b="1" lang="ru" sz="1200">
                <a:solidFill>
                  <a:schemeClr val="dk1"/>
                </a:solidFill>
              </a:rPr>
              <a:t>3. Структура издержек, из которой складывается себестоимость вашего решения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ru" sz="1200">
                <a:solidFill>
                  <a:schemeClr val="dk1"/>
                </a:solidFill>
              </a:rPr>
              <a:t>В общую стоимость входят расходы на поддержку продукта после публикации в магазинах приложений (Google Play - 1965,82 руб.). Эта статья расходной ведомости включает: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AutoNum type="arabicParenR"/>
            </a:pPr>
            <a:r>
              <a:rPr lang="ru" sz="1200">
                <a:solidFill>
                  <a:schemeClr val="dk1"/>
                </a:solidFill>
              </a:rPr>
              <a:t>Хостинговые услуги. На начальном этапе наши затраты будут в районе 3000-4000 руб.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arenR"/>
            </a:pPr>
            <a:r>
              <a:rPr lang="ru" sz="1200">
                <a:solidFill>
                  <a:schemeClr val="dk1"/>
                </a:solidFill>
              </a:rPr>
              <a:t>Стоимость мобильной аналитики по подписке в программе AppMetrica составит от 7200 руб в месяц.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arenR"/>
            </a:pPr>
            <a:r>
              <a:rPr lang="ru" sz="1200">
                <a:solidFill>
                  <a:schemeClr val="dk1"/>
                </a:solidFill>
              </a:rPr>
              <a:t>Обновление приложения: от 500 000 руб.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ru" sz="1200">
                <a:solidFill>
                  <a:schemeClr val="dk1"/>
                </a:solidFill>
              </a:rPr>
              <a:t>Затраты на рекламу: контекстная реклама 20 000 руб; мобильные сайты 120 000 руб.; мобильные приложения 300 000 руб.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260"/>
              <a:buNone/>
            </a:pPr>
            <a:r>
              <a:rPr b="1" lang="ru" sz="1200">
                <a:solidFill>
                  <a:schemeClr val="dk1"/>
                </a:solidFill>
              </a:rPr>
              <a:t>4. Как вы будете продавать свой продукт/услугу потребителям? (каналы распространения)</a:t>
            </a:r>
            <a:endParaRPr b="1"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 sz="1200"/>
              <a:t>Реклама</a:t>
            </a:r>
            <a:endParaRPr sz="1200"/>
          </a:p>
          <a:p>
            <a:pPr indent="-3048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 sz="1200"/>
              <a:t>Партнерские коллаборации/мероприятия</a:t>
            </a:r>
            <a:endParaRPr sz="1200"/>
          </a:p>
          <a:p>
            <a:pPr indent="-3048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 sz="1200"/>
              <a:t>Блогеры</a:t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Команда</a:t>
            </a:r>
            <a:endParaRPr/>
          </a:p>
        </p:txBody>
      </p:sp>
      <p:sp>
        <p:nvSpPr>
          <p:cNvPr id="275" name="Google Shape;275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</a:rPr>
              <a:t>                                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276" name="Google Shape;27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97200"/>
            <a:ext cx="8751275" cy="369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5226"/>
              <a:buFont typeface="Century Gothic"/>
              <a:buNone/>
            </a:pPr>
            <a:r>
              <a:rPr lang="ru"/>
              <a:t>Вопросы экспертам</a:t>
            </a:r>
            <a:endParaRPr/>
          </a:p>
        </p:txBody>
      </p:sp>
      <p:sp>
        <p:nvSpPr>
          <p:cNvPr id="282" name="Google Shape;282;p41"/>
          <p:cNvSpPr txBox="1"/>
          <p:nvPr>
            <p:ph idx="1" type="body"/>
          </p:nvPr>
        </p:nvSpPr>
        <p:spPr>
          <a:xfrm>
            <a:off x="795925" y="957825"/>
            <a:ext cx="8119800" cy="36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chemeClr val="dk1"/>
                </a:solidFill>
              </a:rPr>
              <a:t>ИИ и алгоритмы: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ru" sz="1400">
                <a:solidFill>
                  <a:schemeClr val="dk1"/>
                </a:solidFill>
              </a:rPr>
              <a:t>Какие технологии лучше использовать для распознавания одежды и подбора стиля?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ru" sz="1400">
                <a:solidFill>
                  <a:schemeClr val="dk1"/>
                </a:solidFill>
              </a:rPr>
              <a:t>Как адаптировать рекомендации под индивидуальные особенности фигуры и вкуса?</a:t>
            </a:r>
            <a:endParaRPr b="1" sz="1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chemeClr val="dk1"/>
                </a:solidFill>
              </a:rPr>
              <a:t>Маркетинг:</a:t>
            </a:r>
            <a:endParaRPr b="1" sz="1400">
              <a:solidFill>
                <a:schemeClr val="dk1"/>
              </a:solidFill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</a:rPr>
              <a:t>Какие каналы продвижения могут быть эффективны для приложения?</a:t>
            </a:r>
            <a:endParaRPr sz="1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chemeClr val="dk1"/>
                </a:solidFill>
              </a:rPr>
              <a:t>Устойчивое развитие:</a:t>
            </a:r>
            <a:endParaRPr b="1" sz="1400">
              <a:solidFill>
                <a:schemeClr val="dk1"/>
              </a:solidFill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</a:rPr>
              <a:t>Какие методики необходимо изучить и применить для привлечения инвесторов?</a:t>
            </a:r>
            <a:endParaRPr sz="13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Легкий дым">
  <a:themeElements>
    <a:clrScheme name="Фиолетовый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