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6"/>
  </p:notesMasterIdLst>
  <p:sldIdLst>
    <p:sldId id="256" r:id="rId2"/>
    <p:sldId id="257" r:id="rId3"/>
    <p:sldId id="258" r:id="rId4"/>
    <p:sldId id="272" r:id="rId5"/>
    <p:sldId id="261" r:id="rId6"/>
    <p:sldId id="259" r:id="rId7"/>
    <p:sldId id="273" r:id="rId8"/>
    <p:sldId id="260" r:id="rId9"/>
    <p:sldId id="262" r:id="rId10"/>
    <p:sldId id="263" r:id="rId11"/>
    <p:sldId id="264" r:id="rId12"/>
    <p:sldId id="265" r:id="rId13"/>
    <p:sldId id="269" r:id="rId14"/>
    <p:sldId id="270" r:id="rId15"/>
  </p:sldIdLst>
  <p:sldSz cx="15119350" cy="10691813"/>
  <p:notesSz cx="9928225" cy="14357350"/>
  <p:embeddedFontLst>
    <p:embeddedFont>
      <p:font typeface="Arial Black" panose="020B0A04020102020204" pitchFamily="34" charset="0"/>
      <p:regular r:id="rId17"/>
      <p:bold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Tahoma" panose="020B0604030504040204" pitchFamily="34" charset="0"/>
      <p:regular r:id="rId23"/>
      <p:bold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543" userDrawn="1">
          <p15:clr>
            <a:srgbClr val="A4A3A4"/>
          </p15:clr>
        </p15:guide>
        <p15:guide id="2" orient="horz" pos="238" userDrawn="1">
          <p15:clr>
            <a:srgbClr val="A4A3A4"/>
          </p15:clr>
        </p15:guide>
        <p15:guide id="3" orient="horz" pos="986" userDrawn="1">
          <p15:clr>
            <a:srgbClr val="A4A3A4"/>
          </p15:clr>
        </p15:guide>
        <p15:guide id="4" orient="horz" pos="2234" userDrawn="1">
          <p15:clr>
            <a:srgbClr val="A4A3A4"/>
          </p15:clr>
        </p15:guide>
        <p15:guide id="5" pos="5148" userDrawn="1">
          <p15:clr>
            <a:srgbClr val="A4A3A4"/>
          </p15:clr>
        </p15:guide>
        <p15:guide id="6" pos="9253" userDrawn="1">
          <p15:clr>
            <a:srgbClr val="A4A3A4"/>
          </p15:clr>
        </p15:guide>
        <p15:guide id="7" orient="horz" pos="284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1474"/>
    <a:srgbClr val="3622C1"/>
    <a:srgbClr val="4028BE"/>
    <a:srgbClr val="6B6BCB"/>
    <a:srgbClr val="2626B3"/>
    <a:srgbClr val="FFFFFF"/>
    <a:srgbClr val="00FF00"/>
    <a:srgbClr val="C5E1F8"/>
    <a:srgbClr val="FF5050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B2E13A2-21F0-498D-9D80-8EF4AEAD761E}">
  <a:tblStyle styleId="{5B2E13A2-21F0-498D-9D80-8EF4AEAD761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0" d="100"/>
          <a:sy n="40" d="100"/>
        </p:scale>
        <p:origin x="1296" y="60"/>
      </p:cViewPr>
      <p:guideLst>
        <p:guide orient="horz" pos="6543"/>
        <p:guide orient="horz" pos="238"/>
        <p:guide orient="horz" pos="986"/>
        <p:guide orient="horz" pos="2234"/>
        <p:guide pos="5148"/>
        <p:guide pos="9253"/>
        <p:guide orient="horz" pos="28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r>
              <a:rPr lang="en-US" sz="2400" b="1" i="0" baseline="30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ru-RU" sz="2400" b="1" i="0" baseline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</a:t>
            </a:r>
            <a:r>
              <a:rPr lang="ru-RU" sz="24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рирост объема промышленного производства России по отношению к 2000 году, %</a:t>
            </a:r>
            <a:endParaRPr lang="ru-RU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Лист1!$A$2:$A$7</c:f>
              <c:numCache>
                <c:formatCode>General</c:formatCode>
                <c:ptCount val="6"/>
                <c:pt idx="0">
                  <c:v>2000</c:v>
                </c:pt>
                <c:pt idx="1">
                  <c:v>2005</c:v>
                </c:pt>
                <c:pt idx="2">
                  <c:v>2010</c:v>
                </c:pt>
                <c:pt idx="3">
                  <c:v>2015</c:v>
                </c:pt>
                <c:pt idx="4">
                  <c:v>2020</c:v>
                </c:pt>
                <c:pt idx="5">
                  <c:v>2022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100</c:v>
                </c:pt>
                <c:pt idx="1">
                  <c:v>135</c:v>
                </c:pt>
                <c:pt idx="2">
                  <c:v>160</c:v>
                </c:pt>
                <c:pt idx="3">
                  <c:v>200</c:v>
                </c:pt>
                <c:pt idx="4">
                  <c:v>230</c:v>
                </c:pt>
                <c:pt idx="5">
                  <c:v>270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62-40F9-B920-A33855C863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22960047"/>
        <c:axId val="2022958383"/>
      </c:barChart>
      <c:catAx>
        <c:axId val="20229600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ru-RU"/>
          </a:p>
        </c:txPr>
        <c:crossAx val="2022958383"/>
        <c:crosses val="autoZero"/>
        <c:auto val="1"/>
        <c:lblAlgn val="ctr"/>
        <c:lblOffset val="100"/>
        <c:noMultiLvlLbl val="0"/>
      </c:catAx>
      <c:valAx>
        <c:axId val="2022958383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0229600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r>
              <a:rPr lang="ru-RU" sz="2400" b="1" dirty="0">
                <a:solidFill>
                  <a:schemeClr val="bg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Доля в</a:t>
            </a:r>
            <a:r>
              <a:rPr lang="ru-RU" sz="2400" b="1" baseline="0" dirty="0">
                <a:solidFill>
                  <a:schemeClr val="bg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b="1" dirty="0">
                <a:solidFill>
                  <a:schemeClr val="bg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мировом производстве плазмотронов</a:t>
            </a:r>
          </a:p>
        </c:rich>
      </c:tx>
      <c:layout>
        <c:manualLayout>
          <c:xMode val="edge"/>
          <c:yMode val="edge"/>
          <c:x val="0.11686015402549256"/>
          <c:y val="2.273281856902668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Доля от мирового производства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9289-4B1C-9D13-97FEBC831CC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9289-4B1C-9D13-97FEBC831CC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9289-4B1C-9D13-97FEBC831CC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9289-4B1C-9D13-97FEBC831CC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9289-4B1C-9D13-97FEBC831CCA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9289-4B1C-9D13-97FEBC831CCA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9289-4B1C-9D13-97FEBC831CCA}"/>
              </c:ext>
            </c:extLst>
          </c:dPt>
          <c:dLbls>
            <c:dLbl>
              <c:idx val="3"/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6810876118456642E-2"/>
                      <c:h val="8.760215823432497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9289-4B1C-9D13-97FEBC831CCA}"/>
                </c:ext>
              </c:extLst>
            </c:dLbl>
            <c:dLbl>
              <c:idx val="6"/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3457239080427079E-2"/>
                      <c:h val="8.853821261444483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9289-4B1C-9D13-97FEBC831CCA}"/>
                </c:ext>
              </c:extLst>
            </c:dLbl>
            <c:spPr>
              <a:solidFill>
                <a:schemeClr val="lt1"/>
              </a:solidFill>
              <a:ln w="12700" cap="flat" cmpd="sng" algn="ctr">
                <a:solidFill>
                  <a:schemeClr val="accent6"/>
                </a:solidFill>
                <a:prstDash val="solid"/>
                <a:miter lim="800000"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ellipse">
                    <a:avLst/>
                  </a:prstGeom>
                  <a:pattFill prst="pct75">
                    <a:fgClr>
                      <a:schemeClr val="dk1">
                        <a:lumMod val="75000"/>
                        <a:lumOff val="25000"/>
                      </a:schemeClr>
                    </a:fgClr>
                    <a:bgClr>
                      <a:schemeClr val="dk1">
                        <a:lumMod val="65000"/>
                        <a:lumOff val="35000"/>
                      </a:schemeClr>
                    </a:bgClr>
                  </a:pattFill>
                  <a:ln>
                    <a:noFill/>
                  </a:ln>
                </c15:spPr>
              </c:ext>
            </c:extLst>
          </c:dLbls>
          <c:cat>
            <c:strRef>
              <c:f>Лист1!$A$2:$A$8</c:f>
              <c:strCache>
                <c:ptCount val="7"/>
                <c:pt idx="0">
                  <c:v>Германия</c:v>
                </c:pt>
                <c:pt idx="1">
                  <c:v>Швейцария</c:v>
                </c:pt>
                <c:pt idx="2">
                  <c:v>Австрия</c:v>
                </c:pt>
                <c:pt idx="3">
                  <c:v>США</c:v>
                </c:pt>
                <c:pt idx="4">
                  <c:v>Китай</c:v>
                </c:pt>
                <c:pt idx="5">
                  <c:v>Южная Корея</c:v>
                </c:pt>
                <c:pt idx="6">
                  <c:v>Украина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6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9289-4B1C-9D13-97FEBC831CCA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1.4429077203705433E-2"/>
          <c:y val="0.22830039131592075"/>
          <c:w val="0.2815448126047268"/>
          <c:h val="0.7697220243282098"/>
        </c:manualLayout>
      </c:layout>
      <c:overlay val="0"/>
      <c:spPr>
        <a:solidFill>
          <a:schemeClr val="bg1"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bg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r>
              <a:rPr lang="ru-RU" sz="2400" b="1" dirty="0">
                <a:solidFill>
                  <a:schemeClr val="bg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Динамика прироста рынка плазменных технологий в РФ, млрд. руб.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bg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Динамика прирста рынка плазменных технологий в РФ, млрд. руб.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Лист1!$A$2:$A$5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2.2000000000000002</c:v>
                </c:pt>
                <c:pt idx="1">
                  <c:v>2.7</c:v>
                </c:pt>
                <c:pt idx="2">
                  <c:v>3.5</c:v>
                </c:pt>
                <c:pt idx="3">
                  <c:v>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EB-4F7C-BE69-A02D72A688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35280863"/>
        <c:axId val="835279615"/>
      </c:barChart>
      <c:catAx>
        <c:axId val="8352808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ru-RU"/>
          </a:p>
        </c:txPr>
        <c:crossAx val="835279615"/>
        <c:crosses val="autoZero"/>
        <c:auto val="1"/>
        <c:lblAlgn val="ctr"/>
        <c:lblOffset val="100"/>
        <c:noMultiLvlLbl val="0"/>
      </c:catAx>
      <c:valAx>
        <c:axId val="835279615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8352808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7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3704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7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3704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992823" y="6909481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3554aad57c_2_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13554aad57c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5b65a272a_0_8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135b65a27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5b65a272a_0_8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135b65a27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131315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35b65a272a_0_120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135b65a272a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5b65a272a_0_9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135b65a272a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5b65a272a_0_9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ru-RU" dirty="0">
                <a:latin typeface="Arial"/>
                <a:ea typeface="Arial"/>
                <a:cs typeface="Arial"/>
                <a:sym typeface="Arial"/>
              </a:rPr>
              <a:t>Стоимость всегда зависит от объем производства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ru-RU" dirty="0">
                <a:latin typeface="Arial"/>
                <a:ea typeface="Arial"/>
                <a:cs typeface="Arial"/>
                <a:sym typeface="Arial"/>
              </a:rPr>
              <a:t>Рассмотреть продажу лицензии (стоимость зависит от количества шт.)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ru-RU" dirty="0">
                <a:latin typeface="Arial"/>
                <a:ea typeface="Arial"/>
                <a:cs typeface="Arial"/>
                <a:sym typeface="Arial"/>
              </a:rPr>
              <a:t>Доработки версия 2.0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ru-RU" dirty="0">
                <a:latin typeface="Arial"/>
                <a:ea typeface="Arial"/>
                <a:cs typeface="Arial"/>
                <a:sym typeface="Arial"/>
              </a:rPr>
              <a:t>Ценностные предложения для клиентов (что мы для них даем, фичи)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ru-RU" dirty="0">
                <a:latin typeface="Arial"/>
                <a:ea typeface="Arial"/>
                <a:cs typeface="Arial"/>
                <a:sym typeface="Arial"/>
              </a:rPr>
              <a:t>Продавать мозги, а не операционную деятельность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endParaRPr lang="ru-RU" dirty="0"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135b65a272a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291859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35b65a272a_0_10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135b65a272a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35b65a272a_0_144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135b65a272a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35b65a272a_0_15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>
                <a:latin typeface="Arial"/>
                <a:ea typeface="Arial"/>
                <a:cs typeface="Arial"/>
                <a:sym typeface="Arial"/>
              </a:rPr>
              <a:t>Амортизация 2 </a:t>
            </a:r>
            <a:r>
              <a:rPr lang="ru-RU" dirty="0" err="1">
                <a:latin typeface="Arial"/>
                <a:ea typeface="Arial"/>
                <a:cs typeface="Arial"/>
                <a:sym typeface="Arial"/>
              </a:rPr>
              <a:t>т.р</a:t>
            </a:r>
            <a:r>
              <a:rPr lang="ru-RU" dirty="0">
                <a:latin typeface="Arial"/>
                <a:ea typeface="Arial"/>
                <a:cs typeface="Arial"/>
                <a:sym typeface="Arial"/>
              </a:rPr>
              <a:t> в день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>
                <a:latin typeface="Arial"/>
                <a:ea typeface="Arial"/>
                <a:cs typeface="Arial"/>
                <a:sym typeface="Arial"/>
              </a:rPr>
              <a:t>Все деньги зарабатываются на масштабируемости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ru-RU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135b65a272a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35b65a272a_0_169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g135b65a272a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35b65a272a_0_183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135b65a272a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35b65a272a_0_241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g135b65a272a_0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35b65a272a_0_19:notes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00" cy="5653200"/>
          </a:xfrm>
          <a:prstGeom prst="rect">
            <a:avLst/>
          </a:prstGeom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g135b65a272a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0576" y="379836"/>
            <a:ext cx="1584499" cy="548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 userDrawn="1">
          <p15:clr>
            <a:srgbClr val="FBAE40"/>
          </p15:clr>
        </p15:guide>
        <p15:guide id="2" orient="horz" pos="487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790807" y="383497"/>
            <a:ext cx="6988970" cy="72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sz="32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790575" y="1175277"/>
            <a:ext cx="11339513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1800"/>
            </a:lvl1pPr>
            <a:lvl2pPr lvl="1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/>
            </a:lvl2pPr>
            <a:lvl3pPr lvl="2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/>
            </a:lvl3pPr>
            <a:lvl4pPr lvl="3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4pPr>
            <a:lvl5pPr lvl="4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5pPr>
            <a:lvl6pPr lvl="5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6pPr>
            <a:lvl7pPr lvl="6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7pPr>
            <a:lvl8pPr lvl="7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8pPr>
            <a:lvl9pPr lvl="8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996849" y="379836"/>
            <a:ext cx="1584499" cy="5482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oogle Shape;23;p3"/>
          <p:cNvGrpSpPr/>
          <p:nvPr/>
        </p:nvGrpSpPr>
        <p:grpSpPr>
          <a:xfrm>
            <a:off x="8831362" y="482441"/>
            <a:ext cx="3921258" cy="350037"/>
            <a:chOff x="8831362" y="482439"/>
            <a:chExt cx="3921258" cy="350037"/>
          </a:xfrm>
        </p:grpSpPr>
        <p:pic>
          <p:nvPicPr>
            <p:cNvPr id="24" name="Google Shape;24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939719" y="566571"/>
              <a:ext cx="377856" cy="1817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831362" y="517741"/>
              <a:ext cx="684611" cy="2794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706971" y="572129"/>
              <a:ext cx="342986" cy="1706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199194" y="603704"/>
              <a:ext cx="591288" cy="1075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3"/>
            <p:cNvPicPr preferRelativeResize="0"/>
            <p:nvPr/>
          </p:nvPicPr>
          <p:blipFill rotWithShape="1">
            <a:blip r:embed="rId7">
              <a:alphaModFix amt="35000"/>
            </a:blip>
            <a:srcRect/>
            <a:stretch/>
          </p:blipFill>
          <p:spPr>
            <a:xfrm>
              <a:off x="12466814" y="482439"/>
              <a:ext cx="285806" cy="3500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3" descr="Изображение выглядит как текст&#10;&#10;Автоматически созданное описание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665210" y="517300"/>
              <a:ext cx="892524" cy="28031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 userDrawn="1">
          <p15:clr>
            <a:srgbClr val="FBAE40"/>
          </p15:clr>
        </p15:guide>
        <p15:guide id="2" orient="horz" pos="48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1039455" y="2846202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10" lvl="0" indent="-342908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21" lvl="1" indent="-342908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31" lvl="2" indent="-342908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42" lvl="3" indent="-342908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53" lvl="4" indent="-342908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63" lvl="5" indent="-342908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74" lvl="6" indent="-342908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84" lvl="7" indent="-342908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95" lvl="8" indent="-342908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2"/>
          </p:nvPr>
        </p:nvSpPr>
        <p:spPr>
          <a:xfrm>
            <a:off x="7654171" y="2846202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10" lvl="0" indent="-342908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21" lvl="1" indent="-342908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31" lvl="2" indent="-342908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42" lvl="3" indent="-342908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53" lvl="4" indent="-342908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63" lvl="5" indent="-342908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74" lvl="6" indent="-342908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84" lvl="7" indent="-342908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95" lvl="8" indent="-342908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04142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1041427" y="2620980"/>
            <a:ext cx="63961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10" lvl="0" indent="-228605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21" lvl="1" indent="-228605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31" lvl="2" indent="-228605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42" lvl="3" indent="-228605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53" lvl="4" indent="-228605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63" lvl="5" indent="-228605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74" lvl="6" indent="-228605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84" lvl="7" indent="-228605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95" lvl="8" indent="-228605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2"/>
          </p:nvPr>
        </p:nvSpPr>
        <p:spPr>
          <a:xfrm>
            <a:off x="1041427" y="3905482"/>
            <a:ext cx="63961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10" lvl="0" indent="-342908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21" lvl="1" indent="-342908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31" lvl="2" indent="-342908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42" lvl="3" indent="-342908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53" lvl="4" indent="-342908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63" lvl="5" indent="-342908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74" lvl="6" indent="-342908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84" lvl="7" indent="-342908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95" lvl="8" indent="-342908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3"/>
          </p:nvPr>
        </p:nvSpPr>
        <p:spPr>
          <a:xfrm>
            <a:off x="7654173" y="2620980"/>
            <a:ext cx="64276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10" lvl="0" indent="-228605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21" lvl="1" indent="-228605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31" lvl="2" indent="-228605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42" lvl="3" indent="-228605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53" lvl="4" indent="-228605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63" lvl="5" indent="-228605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74" lvl="6" indent="-228605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84" lvl="7" indent="-228605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95" lvl="8" indent="-228605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4"/>
          </p:nvPr>
        </p:nvSpPr>
        <p:spPr>
          <a:xfrm>
            <a:off x="7654173" y="3905482"/>
            <a:ext cx="64276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10" lvl="0" indent="-342908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21" lvl="1" indent="-342908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31" lvl="2" indent="-342908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42" lvl="3" indent="-342908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53" lvl="4" indent="-342908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63" lvl="5" indent="-342908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74" lvl="6" indent="-342908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84" lvl="7" indent="-342908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95" lvl="8" indent="-342908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1041426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6427694" y="1539427"/>
            <a:ext cx="7654171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10" lvl="0" indent="-545414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989"/>
              <a:buChar char="•"/>
              <a:defRPr sz="4989"/>
            </a:lvl1pPr>
            <a:lvl2pPr marL="914421" lvl="1" indent="-505788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4365"/>
              <a:buChar char="•"/>
              <a:defRPr sz="4365"/>
            </a:lvl2pPr>
            <a:lvl3pPr marL="1371631" lvl="2" indent="-46622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Char char="•"/>
              <a:defRPr sz="3741"/>
            </a:lvl3pPr>
            <a:lvl4pPr marL="1828842" lvl="3" indent="-42660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4pPr>
            <a:lvl5pPr marL="2286053" lvl="4" indent="-42660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5pPr>
            <a:lvl6pPr marL="2743263" lvl="5" indent="-42660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6pPr>
            <a:lvl7pPr marL="3200474" lvl="6" indent="-42660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7pPr>
            <a:lvl8pPr marL="3657684" lvl="7" indent="-42660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8pPr>
            <a:lvl9pPr marL="4114895" lvl="8" indent="-42660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2"/>
          </p:nvPr>
        </p:nvSpPr>
        <p:spPr>
          <a:xfrm>
            <a:off x="1041426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10" lvl="0" indent="-228605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21" lvl="1" indent="-228605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31" lvl="2" indent="-228605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42" lvl="3" indent="-228605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53" lvl="4" indent="-228605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63" lvl="5" indent="-228605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74" lvl="6" indent="-228605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84" lvl="7" indent="-228605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95" lvl="8" indent="-228605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1041426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>
            <a:spLocks noGrp="1"/>
          </p:cNvSpPr>
          <p:nvPr>
            <p:ph type="pic" idx="2"/>
          </p:nvPr>
        </p:nvSpPr>
        <p:spPr>
          <a:xfrm>
            <a:off x="6427694" y="1539427"/>
            <a:ext cx="7654171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1041426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10" lvl="0" indent="-228605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21" lvl="1" indent="-228605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31" lvl="2" indent="-228605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42" lvl="3" indent="-228605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53" lvl="4" indent="-228605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63" lvl="5" indent="-228605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74" lvl="6" indent="-228605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84" lvl="7" indent="-228605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95" lvl="8" indent="-228605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1"/>
          </p:nvPr>
        </p:nvSpPr>
        <p:spPr>
          <a:xfrm rot="5400000">
            <a:off x="4167748" y="-282090"/>
            <a:ext cx="6783857" cy="13040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10" lvl="0" indent="-342908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21" lvl="1" indent="-342908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31" lvl="2" indent="-342908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42" lvl="3" indent="-342908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53" lvl="4" indent="-342908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63" lvl="5" indent="-342908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74" lvl="6" indent="-342908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84" lvl="7" indent="-342908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95" lvl="8" indent="-342908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>
            <a:spLocks noGrp="1"/>
          </p:cNvSpPr>
          <p:nvPr>
            <p:ph type="title"/>
          </p:nvPr>
        </p:nvSpPr>
        <p:spPr>
          <a:xfrm rot="5400000">
            <a:off x="7919433" y="3469593"/>
            <a:ext cx="9060817" cy="326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body" idx="1"/>
          </p:nvPr>
        </p:nvSpPr>
        <p:spPr>
          <a:xfrm rot="5400000">
            <a:off x="1304718" y="303979"/>
            <a:ext cx="9060817" cy="959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10" lvl="0" indent="-342908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21" lvl="1" indent="-342908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31" lvl="2" indent="-342908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42" lvl="3" indent="-342908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53" lvl="4" indent="-342908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63" lvl="5" indent="-342908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74" lvl="6" indent="-342908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84" lvl="7" indent="-342908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95" lvl="8" indent="-342908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3692" y="468741"/>
            <a:ext cx="4495188" cy="396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89561" y="432931"/>
            <a:ext cx="1439533" cy="53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0398" y="213196"/>
            <a:ext cx="12300444" cy="1175686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1"/>
          <p:cNvSpPr txBox="1">
            <a:spLocks noGrp="1"/>
          </p:cNvSpPr>
          <p:nvPr>
            <p:ph type="sldNum" idx="12"/>
          </p:nvPr>
        </p:nvSpPr>
        <p:spPr>
          <a:xfrm>
            <a:off x="11016278" y="10166465"/>
            <a:ext cx="34773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625" tIns="37300" rIns="74625" bIns="373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672778" y="1501472"/>
            <a:ext cx="7326000" cy="10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10" marR="0" lvl="0" indent="-228605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21" marR="0" lvl="1" indent="-35560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31" marR="0" lvl="2" indent="-33020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42" marR="0" lvl="3" indent="-32385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53" marR="0" lvl="4" indent="-32385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63" marR="0" lvl="5" indent="-32385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74" marR="0" lvl="6" indent="-32385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84" marR="0" lvl="7" indent="-32385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95" marR="0" lvl="8" indent="-32385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title"/>
          </p:nvPr>
        </p:nvSpPr>
        <p:spPr>
          <a:xfrm>
            <a:off x="672778" y="486959"/>
            <a:ext cx="73260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body" idx="2"/>
          </p:nvPr>
        </p:nvSpPr>
        <p:spPr>
          <a:xfrm>
            <a:off x="67277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10" marR="0" lvl="0" indent="-228605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21" marR="0" lvl="1" indent="-35560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31" marR="0" lvl="2" indent="-33020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42" marR="0" lvl="3" indent="-32385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53" marR="0" lvl="4" indent="-32385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63" marR="0" lvl="5" indent="-32385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74" marR="0" lvl="6" indent="-32385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84" marR="0" lvl="7" indent="-32385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95" marR="0" lvl="8" indent="-32385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1"/>
          <p:cNvSpPr>
            <a:spLocks noGrp="1"/>
          </p:cNvSpPr>
          <p:nvPr>
            <p:ph type="pic" idx="3"/>
          </p:nvPr>
        </p:nvSpPr>
        <p:spPr>
          <a:xfrm>
            <a:off x="67335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1"/>
          <p:cNvSpPr txBox="1">
            <a:spLocks noGrp="1"/>
          </p:cNvSpPr>
          <p:nvPr>
            <p:ph type="body" idx="4"/>
          </p:nvPr>
        </p:nvSpPr>
        <p:spPr>
          <a:xfrm>
            <a:off x="67277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10" marR="0" lvl="0" indent="-228605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21" marR="0" lvl="1" indent="-35560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31" marR="0" lvl="2" indent="-33020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42" marR="0" lvl="3" indent="-32385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53" marR="0" lvl="4" indent="-32385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63" marR="0" lvl="5" indent="-32385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74" marR="0" lvl="6" indent="-32385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84" marR="0" lvl="7" indent="-32385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95" marR="0" lvl="8" indent="-32385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body" idx="5"/>
          </p:nvPr>
        </p:nvSpPr>
        <p:spPr>
          <a:xfrm>
            <a:off x="424468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10" marR="0" lvl="0" indent="-228605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21" marR="0" lvl="1" indent="-35560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31" marR="0" lvl="2" indent="-33020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42" marR="0" lvl="3" indent="-32385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53" marR="0" lvl="4" indent="-32385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63" marR="0" lvl="5" indent="-32385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74" marR="0" lvl="6" indent="-32385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84" marR="0" lvl="7" indent="-32385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95" marR="0" lvl="8" indent="-32385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11"/>
          <p:cNvSpPr>
            <a:spLocks noGrp="1"/>
          </p:cNvSpPr>
          <p:nvPr>
            <p:ph type="pic" idx="6"/>
          </p:nvPr>
        </p:nvSpPr>
        <p:spPr>
          <a:xfrm>
            <a:off x="424526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11"/>
          <p:cNvSpPr txBox="1">
            <a:spLocks noGrp="1"/>
          </p:cNvSpPr>
          <p:nvPr>
            <p:ph type="body" idx="7"/>
          </p:nvPr>
        </p:nvSpPr>
        <p:spPr>
          <a:xfrm>
            <a:off x="424468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10" marR="0" lvl="0" indent="-228605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21" marR="0" lvl="1" indent="-35560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31" marR="0" lvl="2" indent="-33020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42" marR="0" lvl="3" indent="-32385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53" marR="0" lvl="4" indent="-32385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63" marR="0" lvl="5" indent="-32385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74" marR="0" lvl="6" indent="-32385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84" marR="0" lvl="7" indent="-32385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95" marR="0" lvl="8" indent="-32385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8"/>
          </p:nvPr>
        </p:nvSpPr>
        <p:spPr>
          <a:xfrm>
            <a:off x="7816599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10" marR="0" lvl="0" indent="-228605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21" marR="0" lvl="1" indent="-35560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31" marR="0" lvl="2" indent="-33020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42" marR="0" lvl="3" indent="-32385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53" marR="0" lvl="4" indent="-32385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63" marR="0" lvl="5" indent="-32385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74" marR="0" lvl="6" indent="-32385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84" marR="0" lvl="7" indent="-32385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95" marR="0" lvl="8" indent="-32385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11"/>
          <p:cNvSpPr>
            <a:spLocks noGrp="1"/>
          </p:cNvSpPr>
          <p:nvPr>
            <p:ph type="pic" idx="9"/>
          </p:nvPr>
        </p:nvSpPr>
        <p:spPr>
          <a:xfrm>
            <a:off x="7817172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11"/>
          <p:cNvSpPr txBox="1">
            <a:spLocks noGrp="1"/>
          </p:cNvSpPr>
          <p:nvPr>
            <p:ph type="body" idx="13"/>
          </p:nvPr>
        </p:nvSpPr>
        <p:spPr>
          <a:xfrm>
            <a:off x="7816599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10" marR="0" lvl="0" indent="-228605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21" marR="0" lvl="1" indent="-35560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31" marR="0" lvl="2" indent="-33020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42" marR="0" lvl="3" indent="-32385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53" marR="0" lvl="4" indent="-32385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63" marR="0" lvl="5" indent="-32385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74" marR="0" lvl="6" indent="-32385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84" marR="0" lvl="7" indent="-32385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95" marR="0" lvl="8" indent="-32385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11"/>
          <p:cNvSpPr txBox="1">
            <a:spLocks noGrp="1"/>
          </p:cNvSpPr>
          <p:nvPr>
            <p:ph type="body" idx="14"/>
          </p:nvPr>
        </p:nvSpPr>
        <p:spPr>
          <a:xfrm>
            <a:off x="11388510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10" marR="0" lvl="0" indent="-228605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21" marR="0" lvl="1" indent="-35560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31" marR="0" lvl="2" indent="-33020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42" marR="0" lvl="3" indent="-32385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53" marR="0" lvl="4" indent="-32385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63" marR="0" lvl="5" indent="-32385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74" marR="0" lvl="6" indent="-32385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84" marR="0" lvl="7" indent="-32385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95" marR="0" lvl="8" indent="-32385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11"/>
          <p:cNvSpPr>
            <a:spLocks noGrp="1"/>
          </p:cNvSpPr>
          <p:nvPr>
            <p:ph type="pic" idx="15"/>
          </p:nvPr>
        </p:nvSpPr>
        <p:spPr>
          <a:xfrm>
            <a:off x="11389083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11"/>
          <p:cNvSpPr txBox="1">
            <a:spLocks noGrp="1"/>
          </p:cNvSpPr>
          <p:nvPr>
            <p:ph type="body" idx="16"/>
          </p:nvPr>
        </p:nvSpPr>
        <p:spPr>
          <a:xfrm>
            <a:off x="11388510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10" marR="0" lvl="0" indent="-228605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21" marR="0" lvl="1" indent="-35560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31" marR="0" lvl="2" indent="-33020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42" marR="0" lvl="3" indent="-32385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53" marR="0" lvl="4" indent="-32385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63" marR="0" lvl="5" indent="-32385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74" marR="0" lvl="6" indent="-32385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84" marR="0" lvl="7" indent="-32385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95" marR="0" lvl="8" indent="-32385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039456" y="739726"/>
            <a:ext cx="13040439" cy="980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60"/>
              <a:buFont typeface="Arial"/>
              <a:buNone/>
              <a:defRPr sz="68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039456" y="2846202"/>
            <a:ext cx="13040439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19.png"/><Relationship Id="rId7" Type="http://schemas.openxmlformats.org/officeDocument/2006/relationships/image" Target="../media/image24.jpg"/><Relationship Id="rId12" Type="http://schemas.openxmlformats.org/officeDocument/2006/relationships/image" Target="../media/image29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g"/><Relationship Id="rId11" Type="http://schemas.openxmlformats.org/officeDocument/2006/relationships/image" Target="../media/image28.png"/><Relationship Id="rId5" Type="http://schemas.openxmlformats.org/officeDocument/2006/relationships/image" Target="../media/image22.sv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gif"/><Relationship Id="rId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2.png"/><Relationship Id="rId11" Type="http://schemas.openxmlformats.org/officeDocument/2006/relationships/image" Target="../media/image37.jpg"/><Relationship Id="rId5" Type="http://schemas.openxmlformats.org/officeDocument/2006/relationships/image" Target="../media/image19.png"/><Relationship Id="rId15" Type="http://schemas.openxmlformats.org/officeDocument/2006/relationships/image" Target="../media/image20.png"/><Relationship Id="rId10" Type="http://schemas.openxmlformats.org/officeDocument/2006/relationships/image" Target="../media/image36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35.svg"/><Relationship Id="rId14" Type="http://schemas.openxmlformats.org/officeDocument/2006/relationships/image" Target="../media/image4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g"/><Relationship Id="rId4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image" Target="../media/image19.png"/><Relationship Id="rId7" Type="http://schemas.openxmlformats.org/officeDocument/2006/relationships/image" Target="../media/image48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svg"/><Relationship Id="rId10" Type="http://schemas.openxmlformats.org/officeDocument/2006/relationships/image" Target="../media/image51.jpg"/><Relationship Id="rId4" Type="http://schemas.openxmlformats.org/officeDocument/2006/relationships/image" Target="../media/image45.png"/><Relationship Id="rId9" Type="http://schemas.openxmlformats.org/officeDocument/2006/relationships/image" Target="../media/image5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55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svg"/><Relationship Id="rId4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jpeg"/><Relationship Id="rId4" Type="http://schemas.openxmlformats.org/officeDocument/2006/relationships/image" Target="../media/image5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g"/><Relationship Id="rId3" Type="http://schemas.openxmlformats.org/officeDocument/2006/relationships/image" Target="../media/image43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g"/><Relationship Id="rId5" Type="http://schemas.openxmlformats.org/officeDocument/2006/relationships/image" Target="../media/image58.png"/><Relationship Id="rId4" Type="http://schemas.openxmlformats.org/officeDocument/2006/relationships/image" Target="../media/image19.png"/><Relationship Id="rId9" Type="http://schemas.openxmlformats.org/officeDocument/2006/relationships/image" Target="../media/image6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2"/>
          <p:cNvSpPr txBox="1">
            <a:spLocks noGrp="1"/>
          </p:cNvSpPr>
          <p:nvPr>
            <p:ph type="ctrTitle" idx="4294967295"/>
          </p:nvPr>
        </p:nvSpPr>
        <p:spPr>
          <a:xfrm>
            <a:off x="261386" y="819361"/>
            <a:ext cx="8764778" cy="2068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>
              <a:buSzPts val="6600"/>
            </a:pPr>
            <a:r>
              <a:rPr lang="ru-RU" sz="3600" b="1" dirty="0">
                <a:solidFill>
                  <a:srgbClr val="05031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 Black"/>
              </a:rPr>
              <a:t>Архипелаг 2022: #НастоящееБудущее</a:t>
            </a:r>
            <a:endParaRPr sz="5400" b="1" dirty="0">
              <a:solidFill>
                <a:srgbClr val="05031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 Black"/>
            </a:endParaRPr>
          </a:p>
        </p:txBody>
      </p:sp>
      <p:sp>
        <p:nvSpPr>
          <p:cNvPr id="101" name="Google Shape;101;p12"/>
          <p:cNvSpPr txBox="1"/>
          <p:nvPr/>
        </p:nvSpPr>
        <p:spPr>
          <a:xfrm>
            <a:off x="261386" y="2928598"/>
            <a:ext cx="614855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SzPts val="2800"/>
            </a:pPr>
            <a:r>
              <a:rPr lang="ru-RU" sz="2600" b="1" dirty="0">
                <a:solidFill>
                  <a:srgbClr val="3622C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 Black"/>
              </a:rPr>
              <a:t>Технологии, которые работают</a:t>
            </a:r>
            <a:endParaRPr sz="2600" b="1" dirty="0">
              <a:solidFill>
                <a:srgbClr val="3622C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 Black"/>
            </a:endParaRPr>
          </a:p>
        </p:txBody>
      </p:sp>
      <p:pic>
        <p:nvPicPr>
          <p:cNvPr id="102" name="Google Shape;10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32158" y="1677936"/>
            <a:ext cx="996480" cy="607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81360" y="604471"/>
            <a:ext cx="1206866" cy="578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05775" y="750550"/>
            <a:ext cx="741154" cy="431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914415" y="852445"/>
            <a:ext cx="1072350" cy="22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7">
            <a:alphaModFix amt="50000"/>
          </a:blip>
          <a:srcRect/>
          <a:stretch/>
        </p:blipFill>
        <p:spPr>
          <a:xfrm>
            <a:off x="11402853" y="1685317"/>
            <a:ext cx="1154677" cy="42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83383" y="1601997"/>
            <a:ext cx="1464274" cy="57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2"/>
          <p:cNvSpPr txBox="1"/>
          <p:nvPr/>
        </p:nvSpPr>
        <p:spPr>
          <a:xfrm>
            <a:off x="86249" y="2858613"/>
            <a:ext cx="8069178" cy="3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ru-RU" sz="3600" b="1" dirty="0">
                <a:solidFill>
                  <a:schemeClr val="dk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 Black"/>
              </a:rPr>
              <a:t>Разработка и производство плазмотронов для напыления функциональных покрытий </a:t>
            </a:r>
          </a:p>
        </p:txBody>
      </p:sp>
      <p:sp>
        <p:nvSpPr>
          <p:cNvPr id="109" name="Google Shape;109;p12"/>
          <p:cNvSpPr txBox="1"/>
          <p:nvPr/>
        </p:nvSpPr>
        <p:spPr>
          <a:xfrm>
            <a:off x="681726" y="9612325"/>
            <a:ext cx="99351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en-US" i="1" dirty="0">
                <a:solidFill>
                  <a:schemeClr val="dk1"/>
                </a:solidFill>
              </a:rPr>
              <a:t>https://pt.2035.university/project/razrabotka-i-proizvodstvo-plazmatronov-dla-nanesenia-funkcionalnyh-pokrytij</a:t>
            </a:r>
            <a:endParaRPr dirty="0">
              <a:solidFill>
                <a:schemeClr val="dk1"/>
              </a:solidFill>
            </a:endParaRPr>
          </a:p>
        </p:txBody>
      </p:sp>
      <p:pic>
        <p:nvPicPr>
          <p:cNvPr id="111" name="Google Shape;111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413776" y="2448701"/>
            <a:ext cx="7619325" cy="761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8775A19-89BC-2A99-190C-ECF2A0BA11E3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80" t="52281"/>
          <a:stretch/>
        </p:blipFill>
        <p:spPr>
          <a:xfrm>
            <a:off x="2733324" y="141682"/>
            <a:ext cx="1350687" cy="146031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FEEF37E-78C7-184D-C384-2EACE6C81898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28" t="50944" r="28839" b="5562"/>
          <a:stretch/>
        </p:blipFill>
        <p:spPr>
          <a:xfrm>
            <a:off x="3899014" y="141682"/>
            <a:ext cx="2525188" cy="1355359"/>
          </a:xfrm>
          <a:prstGeom prst="rect">
            <a:avLst/>
          </a:prstGeom>
        </p:spPr>
      </p:pic>
      <p:sp>
        <p:nvSpPr>
          <p:cNvPr id="16" name="Google Shape;110;p12">
            <a:extLst>
              <a:ext uri="{FF2B5EF4-FFF2-40B4-BE49-F238E27FC236}">
                <a16:creationId xmlns:a16="http://schemas.microsoft.com/office/drawing/2014/main" id="{6E66ADE3-693B-504A-0EE0-44538D812E2F}"/>
              </a:ext>
            </a:extLst>
          </p:cNvPr>
          <p:cNvSpPr txBox="1"/>
          <p:nvPr/>
        </p:nvSpPr>
        <p:spPr>
          <a:xfrm>
            <a:off x="420788" y="7049733"/>
            <a:ext cx="7400100" cy="19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chemeClr val="dk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Поможем вам сэкономить время и деньги на ремонте оборудования!</a:t>
            </a:r>
            <a:endParaRPr sz="2800" dirty="0">
              <a:solidFill>
                <a:schemeClr val="dk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0" name="Google Shape;120;p1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1" name="Google Shape;121;p1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2</a:t>
            </a:fld>
            <a:endParaRPr/>
          </a:p>
        </p:txBody>
      </p:sp>
      <p:sp>
        <p:nvSpPr>
          <p:cNvPr id="123" name="Google Shape;123;p13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Проблема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24" name="Google Shape;12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97D6B9F3-EA60-400A-6AD9-DB20AE76C04C}"/>
              </a:ext>
            </a:extLst>
          </p:cNvPr>
          <p:cNvSpPr txBox="1"/>
          <p:nvPr/>
        </p:nvSpPr>
        <p:spPr>
          <a:xfrm>
            <a:off x="212558" y="10154424"/>
            <a:ext cx="61079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https://rosstat.gov.ru/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C0ACE3B-8D89-0741-1366-D724672EB3CC}"/>
              </a:ext>
            </a:extLst>
          </p:cNvPr>
          <p:cNvSpPr txBox="1"/>
          <p:nvPr/>
        </p:nvSpPr>
        <p:spPr>
          <a:xfrm>
            <a:off x="10977639" y="2812205"/>
            <a:ext cx="294343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~</a:t>
            </a:r>
            <a:r>
              <a:rPr lang="ru-RU" sz="60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80</a:t>
            </a:r>
            <a:r>
              <a:rPr lang="en-US" sz="60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 </a:t>
            </a:r>
            <a:endParaRPr lang="ru-RU" sz="60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5C57AAD-C989-548B-5AAE-7626DA9E2B98}"/>
              </a:ext>
            </a:extLst>
          </p:cNvPr>
          <p:cNvSpPr txBox="1"/>
          <p:nvPr/>
        </p:nvSpPr>
        <p:spPr>
          <a:xfrm>
            <a:off x="10721985" y="3805146"/>
            <a:ext cx="34547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Оборудования является импортным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660BE8F-4E36-5093-AE3B-8AC19077CAE4}"/>
              </a:ext>
            </a:extLst>
          </p:cNvPr>
          <p:cNvSpPr txBox="1"/>
          <p:nvPr/>
        </p:nvSpPr>
        <p:spPr>
          <a:xfrm>
            <a:off x="10374640" y="5107858"/>
            <a:ext cx="41494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Нарушение логистических цепочек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5FA4082-7A3F-F33F-C0A7-7E94170CFFE4}"/>
              </a:ext>
            </a:extLst>
          </p:cNvPr>
          <p:cNvSpPr txBox="1"/>
          <p:nvPr/>
        </p:nvSpPr>
        <p:spPr>
          <a:xfrm>
            <a:off x="10374640" y="6403483"/>
            <a:ext cx="41494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Нет возможности купить импортные комплектующие к установкам</a:t>
            </a: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D7215847-FFAF-F102-256D-09F87AD7FB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42640199"/>
              </p:ext>
            </p:extLst>
          </p:nvPr>
        </p:nvGraphicFramePr>
        <p:xfrm>
          <a:off x="212558" y="2324534"/>
          <a:ext cx="10079567" cy="6719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12CFB96-8675-A1A2-652C-176E03BD1404}"/>
              </a:ext>
            </a:extLst>
          </p:cNvPr>
          <p:cNvSpPr txBox="1"/>
          <p:nvPr/>
        </p:nvSpPr>
        <p:spPr>
          <a:xfrm>
            <a:off x="2381571" y="4080813"/>
            <a:ext cx="46634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2014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Прирост составил </a:t>
            </a:r>
            <a:r>
              <a:rPr lang="en-US" sz="2800" b="1" dirty="0">
                <a:solidFill>
                  <a:srgbClr val="2014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~</a:t>
            </a:r>
            <a:r>
              <a:rPr lang="ru-RU" sz="2800" b="1" dirty="0">
                <a:solidFill>
                  <a:srgbClr val="2014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270%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AC72397-EBA2-89A5-12AF-E7E89EE67BCC}"/>
              </a:ext>
            </a:extLst>
          </p:cNvPr>
          <p:cNvSpPr txBox="1"/>
          <p:nvPr/>
        </p:nvSpPr>
        <p:spPr>
          <a:xfrm>
            <a:off x="8728430" y="3320036"/>
            <a:ext cx="12709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2014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270%</a:t>
            </a:r>
            <a:endParaRPr lang="ru-RU" sz="20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004E8F5-D011-DA21-526E-14EE2CEF4F7C}"/>
              </a:ext>
            </a:extLst>
          </p:cNvPr>
          <p:cNvSpPr txBox="1"/>
          <p:nvPr/>
        </p:nvSpPr>
        <p:spPr>
          <a:xfrm>
            <a:off x="595280" y="6203428"/>
            <a:ext cx="12709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2014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</a:t>
            </a:r>
            <a:r>
              <a:rPr lang="ru-RU" sz="2000" b="1" dirty="0">
                <a:solidFill>
                  <a:srgbClr val="2014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0%</a:t>
            </a:r>
            <a:endParaRPr lang="ru-RU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1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3</a:t>
            </a:fld>
            <a:endParaRPr/>
          </a:p>
        </p:txBody>
      </p:sp>
      <p:sp>
        <p:nvSpPr>
          <p:cNvPr id="135" name="Google Shape;135;p14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Решение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15">
            <a:extLst>
              <a:ext uri="{FF2B5EF4-FFF2-40B4-BE49-F238E27FC236}">
                <a16:creationId xmlns:a16="http://schemas.microsoft.com/office/drawing/2014/main" id="{097224CE-C9CE-7ED9-2925-1DAEE27D4F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806953" y="3061318"/>
            <a:ext cx="1064029" cy="110003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348DDD4-B0C9-C2FA-0FC4-386FEB955F1D}"/>
              </a:ext>
            </a:extLst>
          </p:cNvPr>
          <p:cNvSpPr txBox="1"/>
          <p:nvPr/>
        </p:nvSpPr>
        <p:spPr>
          <a:xfrm>
            <a:off x="11122728" y="3270345"/>
            <a:ext cx="33546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Металлургическая промышленность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6809B6D-2BD7-CFCF-FF0F-F000B7ECA33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3" t="13146" r="17721" b="17722"/>
          <a:stretch/>
        </p:blipFill>
        <p:spPr>
          <a:xfrm>
            <a:off x="9823489" y="7909439"/>
            <a:ext cx="1251399" cy="1389391"/>
          </a:xfrm>
          <a:prstGeom prst="rect">
            <a:avLst/>
          </a:prstGeom>
        </p:spPr>
      </p:pic>
      <p:pic>
        <p:nvPicPr>
          <p:cNvPr id="14" name="Рисунок 13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A026AAC1-67AB-91AB-40BF-B1D4578E980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72" b="17512"/>
          <a:stretch/>
        </p:blipFill>
        <p:spPr>
          <a:xfrm>
            <a:off x="9700917" y="6537682"/>
            <a:ext cx="1496541" cy="965515"/>
          </a:xfrm>
          <a:prstGeom prst="rect">
            <a:avLst/>
          </a:prstGeom>
        </p:spPr>
      </p:pic>
      <p:pic>
        <p:nvPicPr>
          <p:cNvPr id="15" name="Picture 2" descr="Как придумать и нарисовать для каждой отрасли промышленности условный знак?">
            <a:extLst>
              <a:ext uri="{FF2B5EF4-FFF2-40B4-BE49-F238E27FC236}">
                <a16:creationId xmlns:a16="http://schemas.microsoft.com/office/drawing/2014/main" id="{BA0AEF0B-0B15-1C3D-8BB8-973231BBA7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487" y="4703397"/>
            <a:ext cx="1251399" cy="1228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9FB6FD5-8C04-961B-32BA-01494178A4EA}"/>
              </a:ext>
            </a:extLst>
          </p:cNvPr>
          <p:cNvSpPr txBox="1"/>
          <p:nvPr/>
        </p:nvSpPr>
        <p:spPr>
          <a:xfrm>
            <a:off x="11376705" y="6789608"/>
            <a:ext cx="33546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Станкостроение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1E9E2A8-521E-1C87-03DD-412F9A61E66C}"/>
              </a:ext>
            </a:extLst>
          </p:cNvPr>
          <p:cNvSpPr txBox="1"/>
          <p:nvPr/>
        </p:nvSpPr>
        <p:spPr>
          <a:xfrm>
            <a:off x="11122728" y="5053246"/>
            <a:ext cx="33546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Машиностроение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B0FD9BA-8540-89A4-3CCA-CABDA512C1A8}"/>
              </a:ext>
            </a:extLst>
          </p:cNvPr>
          <p:cNvSpPr txBox="1"/>
          <p:nvPr/>
        </p:nvSpPr>
        <p:spPr>
          <a:xfrm>
            <a:off x="11368189" y="8188637"/>
            <a:ext cx="28130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Абразивное производство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F645294-794D-2C86-8A16-B55986551E46}"/>
              </a:ext>
            </a:extLst>
          </p:cNvPr>
          <p:cNvSpPr txBox="1"/>
          <p:nvPr/>
        </p:nvSpPr>
        <p:spPr>
          <a:xfrm>
            <a:off x="956434" y="6063675"/>
            <a:ext cx="724484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Увеличение срока службы детали более чем в 2 раза</a:t>
            </a:r>
          </a:p>
          <a:p>
            <a:endParaRPr lang="ru-RU"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Восстановление геометрии детали</a:t>
            </a:r>
          </a:p>
          <a:p>
            <a:endParaRPr lang="ru-RU"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Восстановление исходного покрытия</a:t>
            </a:r>
          </a:p>
          <a:p>
            <a:endParaRPr lang="ru-RU"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9" name="Picture 5">
            <a:extLst>
              <a:ext uri="{FF2B5EF4-FFF2-40B4-BE49-F238E27FC236}">
                <a16:creationId xmlns:a16="http://schemas.microsoft.com/office/drawing/2014/main" id="{FA0FCBE0-5BA5-0D45-C41A-10E782BAEE7E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722" r="4722" b="26804"/>
          <a:stretch/>
        </p:blipFill>
        <p:spPr>
          <a:xfrm>
            <a:off x="-31613" y="2811786"/>
            <a:ext cx="3451179" cy="1659819"/>
          </a:xfrm>
          <a:prstGeom prst="rect">
            <a:avLst/>
          </a:prstGeom>
          <a:noFill/>
        </p:spPr>
      </p:pic>
      <p:pic>
        <p:nvPicPr>
          <p:cNvPr id="22" name="Picture 8">
            <a:extLst>
              <a:ext uri="{FF2B5EF4-FFF2-40B4-BE49-F238E27FC236}">
                <a16:creationId xmlns:a16="http://schemas.microsoft.com/office/drawing/2014/main" id="{76D48DF0-83B8-70F9-3320-BBCAA0D792D2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4835532" y="2644044"/>
            <a:ext cx="2278917" cy="2278917"/>
          </a:xfrm>
          <a:prstGeom prst="rect">
            <a:avLst/>
          </a:prstGeom>
        </p:spPr>
      </p:pic>
      <p:sp>
        <p:nvSpPr>
          <p:cNvPr id="2" name="Стрелка: вправо 1">
            <a:extLst>
              <a:ext uri="{FF2B5EF4-FFF2-40B4-BE49-F238E27FC236}">
                <a16:creationId xmlns:a16="http://schemas.microsoft.com/office/drawing/2014/main" id="{FAA19DC0-B727-DC65-9DDB-7C0771ED6AAB}"/>
              </a:ext>
            </a:extLst>
          </p:cNvPr>
          <p:cNvSpPr/>
          <p:nvPr/>
        </p:nvSpPr>
        <p:spPr>
          <a:xfrm>
            <a:off x="3340554" y="3528879"/>
            <a:ext cx="1000270" cy="5092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AF094D3-BB49-D638-43C7-98962111AEF3}"/>
              </a:ext>
            </a:extLst>
          </p:cNvPr>
          <p:cNvSpPr txBox="1"/>
          <p:nvPr/>
        </p:nvSpPr>
        <p:spPr>
          <a:xfrm>
            <a:off x="8243203" y="1776937"/>
            <a:ext cx="72448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Области применения</a:t>
            </a:r>
          </a:p>
        </p:txBody>
      </p:sp>
      <p:pic>
        <p:nvPicPr>
          <p:cNvPr id="25" name="Рисунок 24" descr="Значок &quot;Галочка&quot; со сплошной заливкой">
            <a:extLst>
              <a:ext uri="{FF2B5EF4-FFF2-40B4-BE49-F238E27FC236}">
                <a16:creationId xmlns:a16="http://schemas.microsoft.com/office/drawing/2014/main" id="{E8160262-CF1E-8738-BE3E-CFE49BD5CA5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54299" y="6244874"/>
            <a:ext cx="666017" cy="666017"/>
          </a:xfrm>
          <a:prstGeom prst="rect">
            <a:avLst/>
          </a:prstGeom>
        </p:spPr>
      </p:pic>
      <p:pic>
        <p:nvPicPr>
          <p:cNvPr id="26" name="Рисунок 25" descr="Значок &quot;Галочка&quot; со сплошной заливкой">
            <a:extLst>
              <a:ext uri="{FF2B5EF4-FFF2-40B4-BE49-F238E27FC236}">
                <a16:creationId xmlns:a16="http://schemas.microsoft.com/office/drawing/2014/main" id="{9F8D4FA8-10FA-9ED1-1CFC-F2206F23F63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54299" y="7284937"/>
            <a:ext cx="666017" cy="666017"/>
          </a:xfrm>
          <a:prstGeom prst="rect">
            <a:avLst/>
          </a:prstGeom>
        </p:spPr>
      </p:pic>
      <p:pic>
        <p:nvPicPr>
          <p:cNvPr id="27" name="Рисунок 26" descr="Значок &quot;Галочка&quot; со сплошной заливкой">
            <a:extLst>
              <a:ext uri="{FF2B5EF4-FFF2-40B4-BE49-F238E27FC236}">
                <a16:creationId xmlns:a16="http://schemas.microsoft.com/office/drawing/2014/main" id="{DB2FDB6E-C639-B966-C6B1-411BA93AF0E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54299" y="8116124"/>
            <a:ext cx="666017" cy="66601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D3C353A-ABBF-38EB-7334-F03FDD1401B8}"/>
              </a:ext>
            </a:extLst>
          </p:cNvPr>
          <p:cNvSpPr txBox="1"/>
          <p:nvPr/>
        </p:nvSpPr>
        <p:spPr>
          <a:xfrm>
            <a:off x="5297561" y="4577730"/>
            <a:ext cx="13548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Деталь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02E4C8E-5BC0-48B6-87B1-ED236193DF27}"/>
              </a:ext>
            </a:extLst>
          </p:cNvPr>
          <p:cNvSpPr txBox="1"/>
          <p:nvPr/>
        </p:nvSpPr>
        <p:spPr>
          <a:xfrm>
            <a:off x="3640055" y="2356619"/>
            <a:ext cx="46698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Функциональное покрытие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F15E581-A690-1BC9-7908-12FFC49C79C8}"/>
              </a:ext>
            </a:extLst>
          </p:cNvPr>
          <p:cNvSpPr txBox="1"/>
          <p:nvPr/>
        </p:nvSpPr>
        <p:spPr>
          <a:xfrm>
            <a:off x="407771" y="4572888"/>
            <a:ext cx="21675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Плазмотрон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1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4</a:t>
            </a:fld>
            <a:endParaRPr/>
          </a:p>
        </p:txBody>
      </p:sp>
      <p:sp>
        <p:nvSpPr>
          <p:cNvPr id="135" name="Google Shape;135;p14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Решение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D512B9D-A866-2E98-F139-A353DE971253}"/>
              </a:ext>
            </a:extLst>
          </p:cNvPr>
          <p:cNvSpPr txBox="1"/>
          <p:nvPr/>
        </p:nvSpPr>
        <p:spPr>
          <a:xfrm>
            <a:off x="8178998" y="6763201"/>
            <a:ext cx="57975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Схема нанесения покрытия плазменным методом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782D4E6-F7E5-CD5C-EC6C-60160490FC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675" y="3046685"/>
            <a:ext cx="7036241" cy="361046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D8BB7A8-73CB-0CF0-F24E-14ADC0152AD2}"/>
              </a:ext>
            </a:extLst>
          </p:cNvPr>
          <p:cNvSpPr txBox="1"/>
          <p:nvPr/>
        </p:nvSpPr>
        <p:spPr>
          <a:xfrm>
            <a:off x="1441983" y="8259263"/>
            <a:ext cx="43644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Процесс нанесения покрытия плазменным методом на коленчатый вал компрессора</a:t>
            </a:r>
          </a:p>
        </p:txBody>
      </p:sp>
      <p:pic>
        <p:nvPicPr>
          <p:cNvPr id="21" name="Рисунок 20" descr="Изображение выглядит как внутренний, пол&#10;&#10;Автоматически созданное описание">
            <a:extLst>
              <a:ext uri="{FF2B5EF4-FFF2-40B4-BE49-F238E27FC236}">
                <a16:creationId xmlns:a16="http://schemas.microsoft.com/office/drawing/2014/main" id="{AEA2A5C4-044A-087F-7679-A7AF8BA7CF2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826"/>
          <a:stretch/>
        </p:blipFill>
        <p:spPr>
          <a:xfrm>
            <a:off x="1113625" y="2193317"/>
            <a:ext cx="4692817" cy="5772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91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7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5</a:t>
            </a:fld>
            <a:endParaRPr/>
          </a:p>
        </p:txBody>
      </p:sp>
      <p:sp>
        <p:nvSpPr>
          <p:cNvPr id="171" name="Google Shape;171;p17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Рынок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2" name="Google Shape;172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E57AA008-5ED8-1382-C596-0DDB3E58EAC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9518942"/>
              </p:ext>
            </p:extLst>
          </p:nvPr>
        </p:nvGraphicFramePr>
        <p:xfrm>
          <a:off x="8635799" y="2487390"/>
          <a:ext cx="6054892" cy="57367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4E2E531C-28CC-C323-2496-B37A2B7F4114}"/>
              </a:ext>
            </a:extLst>
          </p:cNvPr>
          <p:cNvSpPr txBox="1"/>
          <p:nvPr/>
        </p:nvSpPr>
        <p:spPr>
          <a:xfrm>
            <a:off x="442161" y="10031314"/>
            <a:ext cx="110775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http://nsrus.ru/files/20MO/ppt/2dec/Ivanov.pdf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РосАтом</a:t>
            </a:r>
            <a:endParaRPr 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Номер слайда 4">
            <a:extLst>
              <a:ext uri="{FF2B5EF4-FFF2-40B4-BE49-F238E27FC236}">
                <a16:creationId xmlns:a16="http://schemas.microsoft.com/office/drawing/2014/main" id="{835E4F53-60AD-ABF2-969B-4F5BD171F05C}"/>
              </a:ext>
            </a:extLst>
          </p:cNvPr>
          <p:cNvSpPr txBox="1">
            <a:spLocks/>
          </p:cNvSpPr>
          <p:nvPr/>
        </p:nvSpPr>
        <p:spPr>
          <a:xfrm>
            <a:off x="12400437" y="10266212"/>
            <a:ext cx="2354070" cy="281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CE33E021-05F8-41ED-8F48-88280B15147D}" type="slidenum">
              <a:rPr lang="ru-RU" sz="1800" b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/>
              <a:t>5</a:t>
            </a:fld>
            <a:endParaRPr lang="ru-RU" sz="18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52027F3-6205-9260-5596-322B718C92ED}"/>
              </a:ext>
            </a:extLst>
          </p:cNvPr>
          <p:cNvGrpSpPr/>
          <p:nvPr/>
        </p:nvGrpSpPr>
        <p:grpSpPr>
          <a:xfrm>
            <a:off x="191966" y="2487390"/>
            <a:ext cx="7845000" cy="6169934"/>
            <a:chOff x="7048160" y="2487390"/>
            <a:chExt cx="7845000" cy="6169934"/>
          </a:xfrm>
        </p:grpSpPr>
        <p:graphicFrame>
          <p:nvGraphicFramePr>
            <p:cNvPr id="4" name="Диаграмма 3">
              <a:extLst>
                <a:ext uri="{FF2B5EF4-FFF2-40B4-BE49-F238E27FC236}">
                  <a16:creationId xmlns:a16="http://schemas.microsoft.com/office/drawing/2014/main" id="{9403454A-E49E-36D0-DA75-595E011BCEE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398146165"/>
                </p:ext>
              </p:extLst>
            </p:nvPr>
          </p:nvGraphicFramePr>
          <p:xfrm>
            <a:off x="7048160" y="2487390"/>
            <a:ext cx="7845000" cy="616993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cxnSp>
          <p:nvCxnSpPr>
            <p:cNvPr id="6" name="Прямая соединительная линия 5">
              <a:extLst>
                <a:ext uri="{FF2B5EF4-FFF2-40B4-BE49-F238E27FC236}">
                  <a16:creationId xmlns:a16="http://schemas.microsoft.com/office/drawing/2014/main" id="{A62F55C1-2F71-592F-5F52-90D5295CF545}"/>
                </a:ext>
              </a:extLst>
            </p:cNvPr>
            <p:cNvCxnSpPr/>
            <p:nvPr/>
          </p:nvCxnSpPr>
          <p:spPr>
            <a:xfrm>
              <a:off x="8162907" y="5811358"/>
              <a:ext cx="0" cy="68981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B694C3D-8A38-08DE-6CA1-E78E4ABF0079}"/>
                </a:ext>
              </a:extLst>
            </p:cNvPr>
            <p:cNvSpPr txBox="1"/>
            <p:nvPr/>
          </p:nvSpPr>
          <p:spPr>
            <a:xfrm>
              <a:off x="7118010" y="5411248"/>
              <a:ext cx="198804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000" b="1" dirty="0">
                  <a:solidFill>
                    <a:srgbClr val="20147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r>
                <a:rPr lang="en-US" sz="2000" b="1" dirty="0">
                  <a:solidFill>
                    <a:srgbClr val="20147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,7 </a:t>
              </a:r>
              <a:r>
                <a:rPr lang="ru-RU" sz="2000" b="1" dirty="0" err="1">
                  <a:solidFill>
                    <a:srgbClr val="20147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млрд.руб</a:t>
              </a:r>
              <a:r>
                <a:rPr lang="ru-RU" sz="2000" b="1" dirty="0">
                  <a:solidFill>
                    <a:srgbClr val="20147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.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665B2B5-2D6D-9C0E-DB1E-297C17A67588}"/>
                </a:ext>
              </a:extLst>
            </p:cNvPr>
            <p:cNvSpPr txBox="1"/>
            <p:nvPr/>
          </p:nvSpPr>
          <p:spPr>
            <a:xfrm>
              <a:off x="12905115" y="3614187"/>
              <a:ext cx="198804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20147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4,6 </a:t>
              </a:r>
              <a:r>
                <a:rPr lang="ru-RU" sz="2000" b="1" dirty="0" err="1">
                  <a:solidFill>
                    <a:srgbClr val="20147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млрд.руб</a:t>
              </a:r>
              <a:r>
                <a:rPr lang="ru-RU" sz="2000" b="1" dirty="0">
                  <a:solidFill>
                    <a:srgbClr val="20147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.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84B80D4-F37D-594E-85A3-E4DDAB93174B}"/>
                </a:ext>
              </a:extLst>
            </p:cNvPr>
            <p:cNvSpPr txBox="1"/>
            <p:nvPr/>
          </p:nvSpPr>
          <p:spPr>
            <a:xfrm>
              <a:off x="9327299" y="4277217"/>
              <a:ext cx="275107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rgbClr val="20147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~35% </a:t>
              </a:r>
              <a:r>
                <a:rPr lang="ru-RU" sz="3200" b="1" dirty="0">
                  <a:solidFill>
                    <a:srgbClr val="20147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в год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Google Shape;144;p1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5" name="Google Shape;145;p1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6</a:t>
            </a:fld>
            <a:endParaRPr/>
          </a:p>
        </p:txBody>
      </p:sp>
      <p:sp>
        <p:nvSpPr>
          <p:cNvPr id="147" name="Google Shape;147;p1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Продукт</a:t>
            </a:r>
            <a:r>
              <a:rPr lang="en-US" sz="3500" b="0" dirty="0"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(Плазмотрон)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48" name="Google Shape;148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55CDDCE0-BC49-4048-0C6E-1D22EC0771D0}"/>
              </a:ext>
            </a:extLst>
          </p:cNvPr>
          <p:cNvCxnSpPr>
            <a:cxnSpLocks/>
          </p:cNvCxnSpPr>
          <p:nvPr/>
        </p:nvCxnSpPr>
        <p:spPr>
          <a:xfrm>
            <a:off x="7241938" y="4364473"/>
            <a:ext cx="7443537" cy="10575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DD78B34-6A7F-58B2-02E3-873F6B89F8BE}"/>
              </a:ext>
            </a:extLst>
          </p:cNvPr>
          <p:cNvSpPr txBox="1"/>
          <p:nvPr/>
        </p:nvSpPr>
        <p:spPr>
          <a:xfrm>
            <a:off x="7229807" y="1493966"/>
            <a:ext cx="7189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Плазмотроны для напыления на </a:t>
            </a:r>
            <a:r>
              <a:rPr lang="ru-RU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внешние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поверхности деталей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854791-2D5A-0805-B5F8-F96480D26C28}"/>
              </a:ext>
            </a:extLst>
          </p:cNvPr>
          <p:cNvSpPr txBox="1"/>
          <p:nvPr/>
        </p:nvSpPr>
        <p:spPr>
          <a:xfrm>
            <a:off x="7229807" y="4869864"/>
            <a:ext cx="7189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Плазмотроны для напыления на </a:t>
            </a:r>
            <a:r>
              <a:rPr lang="ru-RU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внутренние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поверхности деталей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137DC4-676C-D72B-C804-AEE76CF0BF1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97" t="17758" r="33910" b="17523"/>
          <a:stretch/>
        </p:blipFill>
        <p:spPr>
          <a:xfrm>
            <a:off x="9228368" y="1862983"/>
            <a:ext cx="698642" cy="141783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961E294-D9D7-1253-E2F6-EC505E481A3D}"/>
              </a:ext>
            </a:extLst>
          </p:cNvPr>
          <p:cNvSpPr txBox="1"/>
          <p:nvPr/>
        </p:nvSpPr>
        <p:spPr>
          <a:xfrm>
            <a:off x="8684160" y="3285957"/>
            <a:ext cx="17254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Газы: </a:t>
            </a:r>
          </a:p>
          <a:p>
            <a:pPr algn="ctr"/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/H</a:t>
            </a:r>
            <a:r>
              <a:rPr lang="ru-RU" sz="1600" baseline="-2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/N</a:t>
            </a:r>
            <a:r>
              <a:rPr lang="ru-RU" sz="1600" baseline="-2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C723805-8D2A-59D5-4334-E7602D83C8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758" y="2162914"/>
            <a:ext cx="1015805" cy="101580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A8CDE92-633D-8B1C-87DA-2A5A44D6EA1B}"/>
              </a:ext>
            </a:extLst>
          </p:cNvPr>
          <p:cNvSpPr txBox="1"/>
          <p:nvPr/>
        </p:nvSpPr>
        <p:spPr>
          <a:xfrm>
            <a:off x="6953570" y="3282146"/>
            <a:ext cx="1725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Мощность: 25/50/80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кВТ</a:t>
            </a:r>
            <a:endParaRPr 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666C280-1C7D-49D0-7E43-53CC2104D07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97" t="17758" r="33910" b="17523"/>
          <a:stretch/>
        </p:blipFill>
        <p:spPr>
          <a:xfrm>
            <a:off x="12305837" y="5612894"/>
            <a:ext cx="698642" cy="141783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99218F7-51F7-3404-FB49-FAC48D000656}"/>
              </a:ext>
            </a:extLst>
          </p:cNvPr>
          <p:cNvSpPr txBox="1"/>
          <p:nvPr/>
        </p:nvSpPr>
        <p:spPr>
          <a:xfrm>
            <a:off x="11817132" y="6941509"/>
            <a:ext cx="1725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Газы: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/H</a:t>
            </a:r>
            <a:r>
              <a:rPr lang="ru-RU" sz="1600" baseline="-2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/N</a:t>
            </a:r>
            <a:r>
              <a:rPr lang="ru-RU" sz="1600" baseline="-2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B885D50-2E0C-F20D-24D7-C66EE1C512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4215" y="5789025"/>
            <a:ext cx="1015805" cy="101580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109E116-F601-6814-2249-C35C7268E64D}"/>
              </a:ext>
            </a:extLst>
          </p:cNvPr>
          <p:cNvSpPr txBox="1"/>
          <p:nvPr/>
        </p:nvSpPr>
        <p:spPr>
          <a:xfrm>
            <a:off x="7992592" y="6931231"/>
            <a:ext cx="1725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Мощность: 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кВТ</a:t>
            </a:r>
            <a:endParaRPr 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BA4A8F-EAFC-60B2-1419-A0BBBAE9ED6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078431" y="7610052"/>
            <a:ext cx="1144130" cy="114413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BD36474-4703-1B4A-6E43-5B2916BDDD12}"/>
              </a:ext>
            </a:extLst>
          </p:cNvPr>
          <p:cNvSpPr txBox="1"/>
          <p:nvPr/>
        </p:nvSpPr>
        <p:spPr>
          <a:xfrm>
            <a:off x="8564155" y="8754183"/>
            <a:ext cx="20451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Мин. внутренний диаметр изделия: 70/90/110 мм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63AFB1E-3DBE-F101-D9F9-CC86D0BD653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7152" y="5826415"/>
            <a:ext cx="941022" cy="94102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4A2F5858-5C4C-EACA-33C0-D5E61746C291}"/>
              </a:ext>
            </a:extLst>
          </p:cNvPr>
          <p:cNvSpPr txBox="1"/>
          <p:nvPr/>
        </p:nvSpPr>
        <p:spPr>
          <a:xfrm>
            <a:off x="9732626" y="6888265"/>
            <a:ext cx="20451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Длина: 1200 мм + 1000 мм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доп.секция</a:t>
            </a:r>
            <a:endParaRPr 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0FB91B8E-7F3B-C4FD-4329-94B5310CEE14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54" t="2145" r="10025" b="2416"/>
          <a:stretch/>
        </p:blipFill>
        <p:spPr>
          <a:xfrm>
            <a:off x="10865274" y="2061295"/>
            <a:ext cx="1458928" cy="1224286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21B3D189-832D-248F-0731-AEC4B192B803}"/>
              </a:ext>
            </a:extLst>
          </p:cNvPr>
          <p:cNvSpPr txBox="1"/>
          <p:nvPr/>
        </p:nvSpPr>
        <p:spPr>
          <a:xfrm>
            <a:off x="10409638" y="3291322"/>
            <a:ext cx="24235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Ресурс работы катода и сопла: не менее 50 ч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F78703E-37A9-AABA-11D6-2A326C7B91FC}"/>
              </a:ext>
            </a:extLst>
          </p:cNvPr>
          <p:cNvSpPr txBox="1"/>
          <p:nvPr/>
        </p:nvSpPr>
        <p:spPr>
          <a:xfrm>
            <a:off x="12681876" y="3294087"/>
            <a:ext cx="24235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Стоимость: 500/700/1000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т.р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BFF2BC2D-15FC-E79C-9134-894F9B66299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3379" y="2048871"/>
            <a:ext cx="1298578" cy="1298578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3874C0FD-BD47-AC36-43A0-CF9F4C94F79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735" y="7610052"/>
            <a:ext cx="1144130" cy="114413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F9CC8FB3-9AD6-902A-3D3E-71F47222670D}"/>
              </a:ext>
            </a:extLst>
          </p:cNvPr>
          <p:cNvSpPr txBox="1"/>
          <p:nvPr/>
        </p:nvSpPr>
        <p:spPr>
          <a:xfrm>
            <a:off x="10769846" y="8721079"/>
            <a:ext cx="24235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Стоимость: 700/900/1200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т.р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pic>
        <p:nvPicPr>
          <p:cNvPr id="31" name="Sborka2">
            <a:hlinkClick r:id="" action="ppaction://media"/>
            <a:extLst>
              <a:ext uri="{FF2B5EF4-FFF2-40B4-BE49-F238E27FC236}">
                <a16:creationId xmlns:a16="http://schemas.microsoft.com/office/drawing/2014/main" id="{7DBCECB2-4677-45CF-35B3-43255C4B1B0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46306" y="1893645"/>
            <a:ext cx="5915418" cy="3327422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D35CCEDB-C12A-D97C-14C0-E6E332F86312}"/>
              </a:ext>
            </a:extLst>
          </p:cNvPr>
          <p:cNvSpPr txBox="1"/>
          <p:nvPr/>
        </p:nvSpPr>
        <p:spPr>
          <a:xfrm>
            <a:off x="390170" y="5304707"/>
            <a:ext cx="5676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 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модель плазмотрона 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PD-25 (25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кВт)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F99C5A5-1D4D-8930-E7BD-4F11AF3A08EC}"/>
              </a:ext>
            </a:extLst>
          </p:cNvPr>
          <p:cNvSpPr txBox="1"/>
          <p:nvPr/>
        </p:nvSpPr>
        <p:spPr>
          <a:xfrm>
            <a:off x="1307180" y="9846648"/>
            <a:ext cx="39581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Плазмотрон 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PD-25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(25кВт)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AE4EA20A-45EC-62AE-58B9-AB66FF2AD75F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21619" t="11401" r="17531" b="16554"/>
          <a:stretch/>
        </p:blipFill>
        <p:spPr>
          <a:xfrm>
            <a:off x="1307180" y="6219679"/>
            <a:ext cx="3842534" cy="3415640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6C7BABD9-2741-6BE3-4A12-8BECFF490712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80" t="52281"/>
          <a:stretch/>
        </p:blipFill>
        <p:spPr>
          <a:xfrm>
            <a:off x="196654" y="1763686"/>
            <a:ext cx="1060874" cy="1146979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9317C7CC-BF53-86C6-0E26-79A2D15FA691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80" t="52281"/>
          <a:stretch/>
        </p:blipFill>
        <p:spPr>
          <a:xfrm>
            <a:off x="1257528" y="8613721"/>
            <a:ext cx="965908" cy="10443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33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1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Google Shape;144;p1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5" name="Google Shape;145;p1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7</a:t>
            </a:fld>
            <a:endParaRPr/>
          </a:p>
        </p:txBody>
      </p:sp>
      <p:sp>
        <p:nvSpPr>
          <p:cNvPr id="147" name="Google Shape;147;p1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8224864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Услуги по нанесению покрытий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48" name="Google Shape;148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6" name="Таблица 35">
            <a:extLst>
              <a:ext uri="{FF2B5EF4-FFF2-40B4-BE49-F238E27FC236}">
                <a16:creationId xmlns:a16="http://schemas.microsoft.com/office/drawing/2014/main" id="{023DE9AA-6D1A-8FA9-564E-A9AD7C5830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233167"/>
              </p:ext>
            </p:extLst>
          </p:nvPr>
        </p:nvGraphicFramePr>
        <p:xfrm>
          <a:off x="761455" y="1989326"/>
          <a:ext cx="13590887" cy="7539348"/>
        </p:xfrm>
        <a:graphic>
          <a:graphicData uri="http://schemas.openxmlformats.org/drawingml/2006/table">
            <a:tbl>
              <a:tblPr bandCol="1"/>
              <a:tblGrid>
                <a:gridCol w="5016540">
                  <a:extLst>
                    <a:ext uri="{9D8B030D-6E8A-4147-A177-3AD203B41FA5}">
                      <a16:colId xmlns:a16="http://schemas.microsoft.com/office/drawing/2014/main" val="3042989153"/>
                    </a:ext>
                  </a:extLst>
                </a:gridCol>
                <a:gridCol w="3597403">
                  <a:extLst>
                    <a:ext uri="{9D8B030D-6E8A-4147-A177-3AD203B41FA5}">
                      <a16:colId xmlns:a16="http://schemas.microsoft.com/office/drawing/2014/main" val="1959475166"/>
                    </a:ext>
                  </a:extLst>
                </a:gridCol>
                <a:gridCol w="4976944">
                  <a:extLst>
                    <a:ext uri="{9D8B030D-6E8A-4147-A177-3AD203B41FA5}">
                      <a16:colId xmlns:a16="http://schemas.microsoft.com/office/drawing/2014/main" val="177379186"/>
                    </a:ext>
                  </a:extLst>
                </a:gridCol>
              </a:tblGrid>
              <a:tr h="769496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Метод 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4460" marR="54460" marT="43568" marB="27230" anchor="ctr">
                    <a:lnL w="10157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Покрытия</a:t>
                      </a:r>
                    </a:p>
                  </a:txBody>
                  <a:tcPr marL="54460" marR="54460" marT="43568" marB="27230" anchor="ctr">
                    <a:lnL w="10157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Характеристики покрытия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4460" marR="54460" marT="43568" marB="27230" anchor="ctr">
                    <a:lnL w="10157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013169"/>
                  </a:ext>
                </a:extLst>
              </a:tr>
              <a:tr h="3508184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Плазменное напыление</a:t>
                      </a:r>
                    </a:p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400" b="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4460" marR="54460" marT="27230" marB="27230">
                    <a:lnL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Термобарьерные</a:t>
                      </a:r>
                      <a:r>
                        <a:rPr lang="ru-RU" sz="2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износостойкие, электроизоляционные, жаростойкие, уплотнительные покрытия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4460" marR="54460" marT="27230" marB="27230" anchor="ctr">
                    <a:lnL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Стандартная толщина 0,3 мм (до 1 мм) </a:t>
                      </a:r>
                      <a:endParaRPr lang="en-US" sz="2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Пористость 2...15% </a:t>
                      </a:r>
                      <a:endParaRPr lang="en-US" sz="2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Микротвердость 500...1200 HV Прочность сцепления 50...80 МПа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4460" marR="54460" marT="27230" marB="27230" anchor="ctr">
                    <a:lnL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3091448"/>
                  </a:ext>
                </a:extLst>
              </a:tr>
              <a:tr h="3261668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Газопламенное напыление</a:t>
                      </a:r>
                    </a:p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400" b="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4460" marR="54460" marT="27230" marB="27230">
                    <a:lnL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Износостойкие, антикоррозионные, антифрикционные, декоративные покрытия.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4460" marR="54460" marT="27230" marB="27230" anchor="ctr">
                    <a:lnL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Стандартная толщина 0,75 мм Пористость 2...8% </a:t>
                      </a:r>
                      <a:endParaRPr lang="en-US" sz="2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Микротвердость 250...600 HV </a:t>
                      </a:r>
                      <a:endParaRPr lang="en-US" sz="2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Прочность сцепления до 40 МПа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4460" marR="54460" marT="27230" marB="27230" anchor="ctr">
                    <a:lnL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2315731"/>
                  </a:ext>
                </a:extLst>
              </a:tr>
            </a:tbl>
          </a:graphicData>
        </a:graphic>
      </p:graphicFrame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75BEADAD-FCA2-2628-8C93-F8E7643A67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532" y="3437182"/>
            <a:ext cx="4786447" cy="2456038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0677F590-2949-9C22-F9E7-685ED91DB8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99" y="6791998"/>
            <a:ext cx="4786447" cy="251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565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8</a:t>
            </a:fld>
            <a:endParaRPr/>
          </a:p>
        </p:txBody>
      </p:sp>
      <p:sp>
        <p:nvSpPr>
          <p:cNvPr id="159" name="Google Shape;159;p16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Конкуренты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60" name="Google Shape;160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C4534680-7161-DF80-BC37-440EE25480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1024695"/>
              </p:ext>
            </p:extLst>
          </p:nvPr>
        </p:nvGraphicFramePr>
        <p:xfrm>
          <a:off x="144378" y="2097968"/>
          <a:ext cx="14678522" cy="7215346"/>
        </p:xfrm>
        <a:graphic>
          <a:graphicData uri="http://schemas.openxmlformats.org/drawingml/2006/table">
            <a:tbl>
              <a:tblPr bandCol="1"/>
              <a:tblGrid>
                <a:gridCol w="3042159">
                  <a:extLst>
                    <a:ext uri="{9D8B030D-6E8A-4147-A177-3AD203B41FA5}">
                      <a16:colId xmlns:a16="http://schemas.microsoft.com/office/drawing/2014/main" val="3042989153"/>
                    </a:ext>
                  </a:extLst>
                </a:gridCol>
                <a:gridCol w="2728297">
                  <a:extLst>
                    <a:ext uri="{9D8B030D-6E8A-4147-A177-3AD203B41FA5}">
                      <a16:colId xmlns:a16="http://schemas.microsoft.com/office/drawing/2014/main" val="1959475166"/>
                    </a:ext>
                  </a:extLst>
                </a:gridCol>
                <a:gridCol w="2899607">
                  <a:extLst>
                    <a:ext uri="{9D8B030D-6E8A-4147-A177-3AD203B41FA5}">
                      <a16:colId xmlns:a16="http://schemas.microsoft.com/office/drawing/2014/main" val="177379186"/>
                    </a:ext>
                  </a:extLst>
                </a:gridCol>
                <a:gridCol w="3029057">
                  <a:extLst>
                    <a:ext uri="{9D8B030D-6E8A-4147-A177-3AD203B41FA5}">
                      <a16:colId xmlns:a16="http://schemas.microsoft.com/office/drawing/2014/main" val="901372740"/>
                    </a:ext>
                  </a:extLst>
                </a:gridCol>
                <a:gridCol w="2979402">
                  <a:extLst>
                    <a:ext uri="{9D8B030D-6E8A-4147-A177-3AD203B41FA5}">
                      <a16:colId xmlns:a16="http://schemas.microsoft.com/office/drawing/2014/main" val="1965941909"/>
                    </a:ext>
                  </a:extLst>
                </a:gridCol>
              </a:tblGrid>
              <a:tr h="1168078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Производитель 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4460" marR="54460" marT="43568" marB="27230" anchor="ctr">
                    <a:lnL w="10157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Metallisation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Ltd</a:t>
                      </a: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</a:t>
                      </a:r>
                    </a:p>
                  </a:txBody>
                  <a:tcPr marL="54460" marR="54460" marT="43568" marB="27230" anchor="ctr">
                    <a:lnL w="10157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Progressive Technologies Inc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4460" marR="54460" marT="43568" marB="27230" anchor="ctr">
                    <a:lnL w="10157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ПАО Электромеханика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4460" marR="54460" marT="43568" marB="27230" anchor="ctr">
                    <a:lnL w="10157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PLASMA DYNAMICS</a:t>
                      </a:r>
                    </a:p>
                  </a:txBody>
                  <a:tcPr marL="54460" marR="54460" marT="43568" marB="27230" anchor="ctr">
                    <a:lnL w="10157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E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013169"/>
                  </a:ext>
                </a:extLst>
              </a:tr>
              <a:tr h="1287486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Название</a:t>
                      </a:r>
                      <a:endParaRPr lang="ru-RU" sz="2400" b="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4460" marR="54460" marT="27230" marB="27230" anchor="ctr">
                    <a:lnL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Met-PCC(PLAS)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4460" marR="54460" marT="27230" marB="27230" anchor="ctr">
                    <a:lnL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MEC SG-100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4460" marR="54460" marT="27230" marB="27230" anchor="ctr">
                    <a:lnL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b="0" i="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ПП-2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4460" marR="54460" marT="27230" marB="27230" anchor="ctr">
                    <a:lnL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PD-25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4460" marR="54460" marT="27230" marB="27230" anchor="ctr">
                    <a:lnL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3091448"/>
                  </a:ext>
                </a:extLst>
              </a:tr>
              <a:tr h="1219200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Страна производитель</a:t>
                      </a:r>
                    </a:p>
                  </a:txBody>
                  <a:tcPr marL="54460" marR="54460" marT="27230" marB="27230" anchor="ctr">
                    <a:lnL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Англия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4460" marR="54460" marT="27230" marB="27230" anchor="ctr">
                    <a:lnL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США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4460" marR="54460" marT="27230" marB="27230" anchor="ctr">
                    <a:lnL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Россия</a:t>
                      </a:r>
                    </a:p>
                  </a:txBody>
                  <a:tcPr marL="54460" marR="54460" marT="27230" marB="27230" anchor="ctr">
                    <a:lnL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Россия</a:t>
                      </a:r>
                    </a:p>
                  </a:txBody>
                  <a:tcPr marL="54460" marR="54460" marT="27230" marB="27230" anchor="ctr">
                    <a:lnL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2315731"/>
                  </a:ext>
                </a:extLst>
              </a:tr>
              <a:tr h="1219200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Поставки в Россию</a:t>
                      </a:r>
                    </a:p>
                  </a:txBody>
                  <a:tcPr marL="54460" marR="54460" marT="27230" marB="27230" anchor="ctr">
                    <a:lnL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Нет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4460" marR="54460" marT="27230" marB="27230" anchor="ctr">
                    <a:lnL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Нет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4460" marR="54460" marT="27230" marB="27230" anchor="ctr">
                    <a:lnL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Да</a:t>
                      </a:r>
                    </a:p>
                  </a:txBody>
                  <a:tcPr marL="54460" marR="54460" marT="27230" marB="27230" anchor="ctr">
                    <a:lnL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Да</a:t>
                      </a:r>
                    </a:p>
                  </a:txBody>
                  <a:tcPr marL="54460" marR="54460" marT="27230" marB="27230" anchor="ctr">
                    <a:lnL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1220764"/>
                  </a:ext>
                </a:extLst>
              </a:tr>
              <a:tr h="796487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Производительность напыления, кг/ч</a:t>
                      </a:r>
                      <a:endParaRPr lang="ru-RU" sz="2400" b="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4460" marR="54460" marT="27230" marB="27230" anchor="ctr">
                    <a:lnL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До 1,1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4460" marR="54460" marT="27230" marB="27230" anchor="ctr">
                    <a:lnL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До 2,2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4460" marR="54460" marT="27230" marB="27230" anchor="ctr">
                    <a:lnL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До 1,2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4460" marR="54460" marT="27230" marB="27230" anchor="ctr">
                    <a:lnL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До 5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4460" marR="54460" marT="27230" marB="27230" anchor="ctr">
                    <a:lnL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0991403"/>
                  </a:ext>
                </a:extLst>
              </a:tr>
              <a:tr h="785980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Ресурс работы сопла, ч</a:t>
                      </a:r>
                    </a:p>
                  </a:txBody>
                  <a:tcPr marL="54460" marR="54460" marT="27230" marB="27230" anchor="ctr">
                    <a:lnL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 </a:t>
                      </a:r>
                    </a:p>
                  </a:txBody>
                  <a:tcPr marL="54460" marR="54460" marT="27230" marB="27230" anchor="ctr">
                    <a:lnL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</a:t>
                      </a:r>
                    </a:p>
                  </a:txBody>
                  <a:tcPr marL="54460" marR="54460" marT="27230" marB="27230" anchor="ctr">
                    <a:lnL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</a:t>
                      </a:r>
                    </a:p>
                  </a:txBody>
                  <a:tcPr marL="54460" marR="54460" marT="27230" marB="27230" anchor="ctr">
                    <a:lnL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35</a:t>
                      </a:r>
                    </a:p>
                  </a:txBody>
                  <a:tcPr marL="54460" marR="54460" marT="27230" marB="27230" anchor="ctr">
                    <a:lnL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2111576"/>
                  </a:ext>
                </a:extLst>
              </a:tr>
              <a:tr h="738915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Стоимость, </a:t>
                      </a:r>
                      <a:r>
                        <a:rPr lang="ru-RU" sz="2400" b="0" i="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₽</a:t>
                      </a:r>
                      <a:endParaRPr lang="ru-RU" sz="2400" b="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4460" marR="54460" marT="27230" marB="27230" anchor="ctr">
                    <a:lnL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</a:t>
                      </a:r>
                      <a:r>
                        <a:rPr lang="ru-RU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680</a:t>
                      </a:r>
                      <a:r>
                        <a:rPr lang="en-US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000 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4460" marR="54460" marT="27230" marB="27230" anchor="ctr">
                    <a:lnL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6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20 000 </a:t>
                      </a:r>
                    </a:p>
                  </a:txBody>
                  <a:tcPr marL="54460" marR="54460" marT="27230" marB="27230" anchor="ctr">
                    <a:lnL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600 000</a:t>
                      </a:r>
                    </a:p>
                  </a:txBody>
                  <a:tcPr marL="54460" marR="54460" marT="27230" marB="27230" anchor="ctr">
                    <a:lnL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</a:t>
                      </a: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0 000</a:t>
                      </a: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54460" marR="54460" marT="27230" marB="27230" anchor="ctr">
                    <a:lnL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3097866"/>
                  </a:ext>
                </a:extLst>
              </a:tr>
            </a:tbl>
          </a:graphicData>
        </a:graphic>
      </p:graphicFrame>
      <p:pic>
        <p:nvPicPr>
          <p:cNvPr id="11" name="Рисунок 10" descr="Значок &quot;Галочка&quot; со сплошной заливкой">
            <a:extLst>
              <a:ext uri="{FF2B5EF4-FFF2-40B4-BE49-F238E27FC236}">
                <a16:creationId xmlns:a16="http://schemas.microsoft.com/office/drawing/2014/main" id="{32BB0595-304A-D86F-3D17-7714A987C1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039461" y="7883484"/>
            <a:ext cx="666017" cy="666017"/>
          </a:xfrm>
          <a:prstGeom prst="rect">
            <a:avLst/>
          </a:prstGeom>
        </p:spPr>
      </p:pic>
      <p:pic>
        <p:nvPicPr>
          <p:cNvPr id="13" name="Рисунок 12" descr="Значок &quot;Галочка&quot; со сплошной заливкой">
            <a:extLst>
              <a:ext uri="{FF2B5EF4-FFF2-40B4-BE49-F238E27FC236}">
                <a16:creationId xmlns:a16="http://schemas.microsoft.com/office/drawing/2014/main" id="{BAC695FF-E9EA-CF12-A781-96AF005B74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039462" y="8593845"/>
            <a:ext cx="666017" cy="666017"/>
          </a:xfrm>
          <a:prstGeom prst="rect">
            <a:avLst/>
          </a:prstGeom>
        </p:spPr>
      </p:pic>
      <p:pic>
        <p:nvPicPr>
          <p:cNvPr id="14" name="Рисунок 13" descr="Значок &quot;Галочка&quot; со сплошной заливкой">
            <a:extLst>
              <a:ext uri="{FF2B5EF4-FFF2-40B4-BE49-F238E27FC236}">
                <a16:creationId xmlns:a16="http://schemas.microsoft.com/office/drawing/2014/main" id="{6F3F7CC0-8275-B737-F4B2-C582C9D84B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039460" y="7087641"/>
            <a:ext cx="666017" cy="66601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18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0" name="Google Shape;180;p18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1" name="Google Shape;181;p18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9</a:t>
            </a:fld>
            <a:endParaRPr/>
          </a:p>
        </p:txBody>
      </p:sp>
      <p:sp>
        <p:nvSpPr>
          <p:cNvPr id="183" name="Google Shape;183;p18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Бизнес-модель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84" name="Google Shape;184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0CA1245-4407-7539-F3E8-F7EA12E184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507" y="2193317"/>
            <a:ext cx="13782336" cy="715923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3" name="Google Shape;193;p19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10</a:t>
            </a:fld>
            <a:endParaRPr/>
          </a:p>
        </p:txBody>
      </p:sp>
      <p:sp>
        <p:nvSpPr>
          <p:cNvPr id="195" name="Google Shape;195;p19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Текущие результаты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96" name="Google Shape;196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Стрелка: пятиугольник 9">
            <a:extLst>
              <a:ext uri="{FF2B5EF4-FFF2-40B4-BE49-F238E27FC236}">
                <a16:creationId xmlns:a16="http://schemas.microsoft.com/office/drawing/2014/main" id="{9D2AC4AB-1626-A242-1B55-C980F0CCAC46}"/>
              </a:ext>
            </a:extLst>
          </p:cNvPr>
          <p:cNvSpPr/>
          <p:nvPr/>
        </p:nvSpPr>
        <p:spPr>
          <a:xfrm>
            <a:off x="476256" y="2044753"/>
            <a:ext cx="7961891" cy="432000"/>
          </a:xfrm>
          <a:prstGeom prst="homePlate">
            <a:avLst>
              <a:gd name="adj" fmla="val 58231"/>
            </a:avLst>
          </a:prstGeom>
          <a:solidFill>
            <a:srgbClr val="EE5B2B"/>
          </a:solidFill>
          <a:ln>
            <a:solidFill>
              <a:srgbClr val="EE5B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41F86309-8BCA-C6A2-0FDC-F10D04941A7A}"/>
              </a:ext>
            </a:extLst>
          </p:cNvPr>
          <p:cNvCxnSpPr>
            <a:cxnSpLocks/>
          </p:cNvCxnSpPr>
          <p:nvPr/>
        </p:nvCxnSpPr>
        <p:spPr>
          <a:xfrm>
            <a:off x="484221" y="2044754"/>
            <a:ext cx="7966" cy="3301153"/>
          </a:xfrm>
          <a:prstGeom prst="line">
            <a:avLst/>
          </a:prstGeom>
          <a:ln w="28575">
            <a:solidFill>
              <a:srgbClr val="EE5B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9ADEB0C-44D8-CA06-1F00-05D4B6834061}"/>
              </a:ext>
            </a:extLst>
          </p:cNvPr>
          <p:cNvSpPr txBox="1"/>
          <p:nvPr/>
        </p:nvSpPr>
        <p:spPr>
          <a:xfrm>
            <a:off x="2690762" y="2058238"/>
            <a:ext cx="28424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текущий момент</a:t>
            </a:r>
          </a:p>
        </p:txBody>
      </p:sp>
      <p:pic>
        <p:nvPicPr>
          <p:cNvPr id="13" name="Рисунок 12" descr="Значок &quot;Галочка&quot; со сплошной заливкой">
            <a:extLst>
              <a:ext uri="{FF2B5EF4-FFF2-40B4-BE49-F238E27FC236}">
                <a16:creationId xmlns:a16="http://schemas.microsoft.com/office/drawing/2014/main" id="{51F9F38C-15CC-3AEF-4CFE-4ACAEB9789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71476" y="2026348"/>
            <a:ext cx="432000" cy="432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C0BBE69-AC20-1903-6A19-4DE12D292813}"/>
              </a:ext>
            </a:extLst>
          </p:cNvPr>
          <p:cNvSpPr txBox="1"/>
          <p:nvPr/>
        </p:nvSpPr>
        <p:spPr>
          <a:xfrm>
            <a:off x="492188" y="2557746"/>
            <a:ext cx="794595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8" indent="-34290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R&amp;D - </a:t>
            </a:r>
            <a:r>
              <a:rPr lang="ru-RU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Технология производства плазмотрона</a:t>
            </a:r>
            <a:endParaRPr lang="en-US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8" indent="-34290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MVP </a:t>
            </a:r>
            <a:r>
              <a:rPr lang="ru-RU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плазмотрона</a:t>
            </a:r>
            <a:endParaRPr lang="en-US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8" indent="-34290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Партнеры НЛМК, </a:t>
            </a:r>
            <a:r>
              <a:rPr lang="en-US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IRS,</a:t>
            </a:r>
            <a:r>
              <a:rPr lang="ru-RU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ЭПК</a:t>
            </a:r>
          </a:p>
          <a:p>
            <a:pPr marL="342908" indent="-34290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Команда</a:t>
            </a:r>
          </a:p>
          <a:p>
            <a:pPr marL="342908" indent="-342908">
              <a:buFont typeface="Arial" panose="020B0604020202020204" pitchFamily="34" charset="0"/>
              <a:buChar char="•"/>
            </a:pPr>
            <a:r>
              <a:rPr lang="ru-RU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Победа в конкурсе от ФСИ «Студенческий стартап» - 1 млн. руб.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740F8399-74FA-0609-CFBA-02BC11B30F4C}"/>
              </a:ext>
            </a:extLst>
          </p:cNvPr>
          <p:cNvSpPr/>
          <p:nvPr/>
        </p:nvSpPr>
        <p:spPr>
          <a:xfrm>
            <a:off x="9030483" y="4755956"/>
            <a:ext cx="4509055" cy="4339919"/>
          </a:xfrm>
          <a:prstGeom prst="rect">
            <a:avLst/>
          </a:prstGeom>
          <a:solidFill>
            <a:srgbClr val="6699FF"/>
          </a:solidFill>
          <a:ln>
            <a:solidFill>
              <a:srgbClr val="66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8DFEF59-C2C3-F822-4929-9A45CA920E43}"/>
              </a:ext>
            </a:extLst>
          </p:cNvPr>
          <p:cNvSpPr txBox="1"/>
          <p:nvPr/>
        </p:nvSpPr>
        <p:spPr>
          <a:xfrm>
            <a:off x="9030482" y="4811531"/>
            <a:ext cx="4509055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Предотвращение трещинообразования и прогаров на фурмах доменных печей</a:t>
            </a:r>
          </a:p>
          <a:p>
            <a:pPr algn="ctr"/>
            <a:endParaRPr lang="ru-RU" sz="2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ru-RU" sz="2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ru-RU" sz="2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Стоимость фурмы 300 </a:t>
            </a:r>
            <a:r>
              <a:rPr lang="ru-RU" sz="2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т.р</a:t>
            </a:r>
            <a:r>
              <a:rPr lang="ru-RU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Напыление 100 </a:t>
            </a:r>
            <a:r>
              <a:rPr lang="ru-RU" sz="2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т.р</a:t>
            </a:r>
            <a:r>
              <a:rPr lang="ru-RU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Увеличение срока службы минимум в 6 раз!</a:t>
            </a:r>
          </a:p>
          <a:p>
            <a:pPr algn="ctr"/>
            <a:endParaRPr lang="ru-RU" sz="2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Экономия от напыления на все фурмы 150-200 млн. руб. в год</a:t>
            </a:r>
          </a:p>
        </p:txBody>
      </p: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E009A863-E972-FA86-0D20-87867F3EC31F}"/>
              </a:ext>
            </a:extLst>
          </p:cNvPr>
          <p:cNvCxnSpPr>
            <a:cxnSpLocks/>
          </p:cNvCxnSpPr>
          <p:nvPr/>
        </p:nvCxnSpPr>
        <p:spPr>
          <a:xfrm>
            <a:off x="11181359" y="6012235"/>
            <a:ext cx="0" cy="494663"/>
          </a:xfrm>
          <a:prstGeom prst="straightConnector1">
            <a:avLst/>
          </a:prstGeom>
          <a:ln w="57150">
            <a:solidFill>
              <a:srgbClr val="00FF00"/>
            </a:solidFill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22A35786-2C9C-E5C3-3513-08A3A238B5FE}"/>
              </a:ext>
            </a:extLst>
          </p:cNvPr>
          <p:cNvGrpSpPr/>
          <p:nvPr/>
        </p:nvGrpSpPr>
        <p:grpSpPr>
          <a:xfrm>
            <a:off x="8584575" y="3329822"/>
            <a:ext cx="5437803" cy="1233961"/>
            <a:chOff x="230426" y="3046274"/>
            <a:chExt cx="5437803" cy="1233961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78DCA252-BF73-D537-3819-B2F0013BB766}"/>
                </a:ext>
              </a:extLst>
            </p:cNvPr>
            <p:cNvSpPr/>
            <p:nvPr/>
          </p:nvSpPr>
          <p:spPr>
            <a:xfrm>
              <a:off x="230426" y="3046274"/>
              <a:ext cx="5437803" cy="1233961"/>
            </a:xfrm>
            <a:prstGeom prst="rect">
              <a:avLst/>
            </a:prstGeom>
            <a:solidFill>
              <a:srgbClr val="6699FF"/>
            </a:solidFill>
            <a:ln>
              <a:solidFill>
                <a:srgbClr val="66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5360C22-0BC8-B00B-8B50-56D6AE149BAA}"/>
                </a:ext>
              </a:extLst>
            </p:cNvPr>
            <p:cNvSpPr txBox="1"/>
            <p:nvPr/>
          </p:nvSpPr>
          <p:spPr>
            <a:xfrm>
              <a:off x="281648" y="3073292"/>
              <a:ext cx="538658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Проведение работ по нанесению покрытий методом плазменного напыления</a:t>
              </a:r>
            </a:p>
          </p:txBody>
        </p:sp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C325441A-678E-1805-2ADA-5B6C05E44E7F}"/>
                </a:ext>
              </a:extLst>
            </p:cNvPr>
            <p:cNvGrpSpPr/>
            <p:nvPr/>
          </p:nvGrpSpPr>
          <p:grpSpPr>
            <a:xfrm>
              <a:off x="281648" y="3755086"/>
              <a:ext cx="1985103" cy="421855"/>
              <a:chOff x="281648" y="3755086"/>
              <a:chExt cx="1985103" cy="421855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2174F35-C59A-C57E-96FC-8A5EF969381B}"/>
                  </a:ext>
                </a:extLst>
              </p:cNvPr>
              <p:cNvSpPr txBox="1"/>
              <p:nvPr/>
            </p:nvSpPr>
            <p:spPr>
              <a:xfrm>
                <a:off x="281648" y="3764522"/>
                <a:ext cx="156324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000" dirty="0">
                    <a:solidFill>
                      <a:schemeClr val="accent4">
                        <a:lumMod val="40000"/>
                        <a:lumOff val="60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Проводятся</a:t>
                </a:r>
                <a:endParaRPr lang="en-US" sz="2000" dirty="0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pic>
            <p:nvPicPr>
              <p:cNvPr id="24" name="Рисунок 23" descr="Флажок со сплошной заливкой">
                <a:extLst>
                  <a:ext uri="{FF2B5EF4-FFF2-40B4-BE49-F238E27FC236}">
                    <a16:creationId xmlns:a16="http://schemas.microsoft.com/office/drawing/2014/main" id="{AAD076BE-328A-A769-BB7E-C13C6EFBF0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1844896" y="3755086"/>
                <a:ext cx="421855" cy="421855"/>
              </a:xfrm>
              <a:prstGeom prst="rect">
                <a:avLst/>
              </a:prstGeom>
            </p:spPr>
          </p:pic>
        </p:grpSp>
      </p:grp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2D46E4F7-FD63-396B-A195-EFB8C3E4A9B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39" b="14448"/>
          <a:stretch/>
        </p:blipFill>
        <p:spPr>
          <a:xfrm>
            <a:off x="9378685" y="1288408"/>
            <a:ext cx="3849585" cy="1881089"/>
          </a:xfrm>
          <a:prstGeom prst="rect">
            <a:avLst/>
          </a:prstGeom>
        </p:spPr>
      </p:pic>
      <p:pic>
        <p:nvPicPr>
          <p:cNvPr id="5" name="Рисунок 4" descr="Изображение выглядит как зубчатая передача&#10;&#10;Автоматически созданное описание">
            <a:extLst>
              <a:ext uri="{FF2B5EF4-FFF2-40B4-BE49-F238E27FC236}">
                <a16:creationId xmlns:a16="http://schemas.microsoft.com/office/drawing/2014/main" id="{3D085415-7951-9D03-33CB-6CE43726FA0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3280" t="20514" r="10494" b="6975"/>
          <a:stretch/>
        </p:blipFill>
        <p:spPr>
          <a:xfrm>
            <a:off x="4708722" y="6153348"/>
            <a:ext cx="2582925" cy="327606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B39CE8C-82A5-73B6-6EC7-1E05672109B5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3539" t="22417" r="17706" b="18494"/>
          <a:stretch/>
        </p:blipFill>
        <p:spPr>
          <a:xfrm>
            <a:off x="519365" y="6143495"/>
            <a:ext cx="2450520" cy="3285920"/>
          </a:xfrm>
          <a:prstGeom prst="rect">
            <a:avLst/>
          </a:prstGeom>
        </p:spPr>
      </p:pic>
      <p:sp>
        <p:nvSpPr>
          <p:cNvPr id="15" name="Стрелка: вправо 14">
            <a:extLst>
              <a:ext uri="{FF2B5EF4-FFF2-40B4-BE49-F238E27FC236}">
                <a16:creationId xmlns:a16="http://schemas.microsoft.com/office/drawing/2014/main" id="{775AD63D-1AAF-4777-C84D-00E66DC5A97B}"/>
              </a:ext>
            </a:extLst>
          </p:cNvPr>
          <p:cNvSpPr/>
          <p:nvPr/>
        </p:nvSpPr>
        <p:spPr>
          <a:xfrm>
            <a:off x="3577577" y="7451186"/>
            <a:ext cx="705853" cy="6705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FDD87AE-9B08-8D01-0191-CA793E1BAB6C}"/>
              </a:ext>
            </a:extLst>
          </p:cNvPr>
          <p:cNvSpPr txBox="1"/>
          <p:nvPr/>
        </p:nvSpPr>
        <p:spPr>
          <a:xfrm>
            <a:off x="247262" y="9674185"/>
            <a:ext cx="29947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Исходная фурма</a:t>
            </a:r>
          </a:p>
          <a:p>
            <a:pPr algn="ctr"/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Срок службы ~ 40 дней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6A4D8B4-12D9-B22A-E2D2-0F36A6B58210}"/>
              </a:ext>
            </a:extLst>
          </p:cNvPr>
          <p:cNvSpPr txBox="1"/>
          <p:nvPr/>
        </p:nvSpPr>
        <p:spPr>
          <a:xfrm>
            <a:off x="4499818" y="9674185"/>
            <a:ext cx="31341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Фурма после напыления</a:t>
            </a:r>
          </a:p>
          <a:p>
            <a:pPr algn="ctr"/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Срок службы ~ 246 дней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4" name="Google Shape;204;p20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5" name="Google Shape;205;p20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11</a:t>
            </a:fld>
            <a:endParaRPr/>
          </a:p>
        </p:txBody>
      </p:sp>
      <p:sp>
        <p:nvSpPr>
          <p:cNvPr id="207" name="Google Shape;207;p20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Планы развития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08" name="Google Shape;208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Стрелка: пятиугольник 9">
            <a:extLst>
              <a:ext uri="{FF2B5EF4-FFF2-40B4-BE49-F238E27FC236}">
                <a16:creationId xmlns:a16="http://schemas.microsoft.com/office/drawing/2014/main" id="{29D1A496-FB8B-7949-B310-D3A90BABEC34}"/>
              </a:ext>
            </a:extLst>
          </p:cNvPr>
          <p:cNvSpPr/>
          <p:nvPr/>
        </p:nvSpPr>
        <p:spPr>
          <a:xfrm>
            <a:off x="5545090" y="2669650"/>
            <a:ext cx="4500000" cy="416055"/>
          </a:xfrm>
          <a:prstGeom prst="homePlate">
            <a:avLst>
              <a:gd name="adj" fmla="val 58231"/>
            </a:avLst>
          </a:prstGeom>
          <a:solidFill>
            <a:srgbClr val="92D050"/>
          </a:solidFill>
          <a:ln>
            <a:solidFill>
              <a:srgbClr val="7DD4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: пятиугольник 10">
            <a:extLst>
              <a:ext uri="{FF2B5EF4-FFF2-40B4-BE49-F238E27FC236}">
                <a16:creationId xmlns:a16="http://schemas.microsoft.com/office/drawing/2014/main" id="{0F506B86-E998-1DF6-1F2B-0C3DBA61667F}"/>
              </a:ext>
            </a:extLst>
          </p:cNvPr>
          <p:cNvSpPr/>
          <p:nvPr/>
        </p:nvSpPr>
        <p:spPr>
          <a:xfrm>
            <a:off x="365707" y="2669650"/>
            <a:ext cx="4500000" cy="385278"/>
          </a:xfrm>
          <a:prstGeom prst="homePlate">
            <a:avLst>
              <a:gd name="adj" fmla="val 58231"/>
            </a:avLst>
          </a:prstGeom>
          <a:solidFill>
            <a:srgbClr val="55AEEE"/>
          </a:solidFill>
          <a:ln>
            <a:solidFill>
              <a:srgbClr val="55AE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714EDAA2-D786-B94E-B33B-72AA7D940B88}"/>
              </a:ext>
            </a:extLst>
          </p:cNvPr>
          <p:cNvCxnSpPr>
            <a:cxnSpLocks/>
          </p:cNvCxnSpPr>
          <p:nvPr/>
        </p:nvCxnSpPr>
        <p:spPr>
          <a:xfrm>
            <a:off x="373674" y="2812109"/>
            <a:ext cx="0" cy="4195530"/>
          </a:xfrm>
          <a:prstGeom prst="line">
            <a:avLst/>
          </a:prstGeom>
          <a:ln w="28575">
            <a:solidFill>
              <a:srgbClr val="55AEE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8D23B61B-B874-62DE-63CC-A5B4001C21F1}"/>
              </a:ext>
            </a:extLst>
          </p:cNvPr>
          <p:cNvCxnSpPr>
            <a:cxnSpLocks/>
          </p:cNvCxnSpPr>
          <p:nvPr/>
        </p:nvCxnSpPr>
        <p:spPr>
          <a:xfrm flipH="1">
            <a:off x="5545093" y="2700984"/>
            <a:ext cx="7965" cy="4306655"/>
          </a:xfrm>
          <a:prstGeom prst="line">
            <a:avLst/>
          </a:prstGeom>
          <a:ln w="28575">
            <a:solidFill>
              <a:srgbClr val="7DD4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16E53546-5C64-408D-D241-D22D29AD650A}"/>
              </a:ext>
            </a:extLst>
          </p:cNvPr>
          <p:cNvSpPr txBox="1"/>
          <p:nvPr/>
        </p:nvSpPr>
        <p:spPr>
          <a:xfrm>
            <a:off x="1882265" y="2643151"/>
            <a:ext cx="13676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2022 </a:t>
            </a:r>
            <a:r>
              <a:rPr lang="ru-RU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год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FBBD020-D666-48F4-0805-C51CD0D2E507}"/>
              </a:ext>
            </a:extLst>
          </p:cNvPr>
          <p:cNvSpPr txBox="1"/>
          <p:nvPr/>
        </p:nvSpPr>
        <p:spPr>
          <a:xfrm>
            <a:off x="7007576" y="2669650"/>
            <a:ext cx="13676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</a:t>
            </a:r>
            <a:r>
              <a:rPr lang="ru-RU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год</a:t>
            </a:r>
          </a:p>
        </p:txBody>
      </p:sp>
      <p:pic>
        <p:nvPicPr>
          <p:cNvPr id="16" name="Рисунок 15" descr="Сборник схем со сплошной заливкой">
            <a:extLst>
              <a:ext uri="{FF2B5EF4-FFF2-40B4-BE49-F238E27FC236}">
                <a16:creationId xmlns:a16="http://schemas.microsoft.com/office/drawing/2014/main" id="{71B17492-C4EA-B83C-2481-62DDC36209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85157" y="2592665"/>
            <a:ext cx="505953" cy="505953"/>
          </a:xfrm>
          <a:prstGeom prst="rect">
            <a:avLst/>
          </a:prstGeom>
        </p:spPr>
      </p:pic>
      <p:pic>
        <p:nvPicPr>
          <p:cNvPr id="17" name="Рисунок 16" descr="Экспоненциальный график со сплошной заливкой">
            <a:extLst>
              <a:ext uri="{FF2B5EF4-FFF2-40B4-BE49-F238E27FC236}">
                <a16:creationId xmlns:a16="http://schemas.microsoft.com/office/drawing/2014/main" id="{0A62F777-9412-B127-F3F1-3602BABBCB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541568" y="2691089"/>
            <a:ext cx="432000" cy="432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3872B87-530E-B2DA-C5FC-0DDB92FB6825}"/>
              </a:ext>
            </a:extLst>
          </p:cNvPr>
          <p:cNvSpPr txBox="1"/>
          <p:nvPr/>
        </p:nvSpPr>
        <p:spPr>
          <a:xfrm>
            <a:off x="492500" y="3431703"/>
            <a:ext cx="458176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8" indent="-342908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Открытие ООО</a:t>
            </a:r>
          </a:p>
          <a:p>
            <a:pPr marL="342908" indent="-342908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Подача заявки на патент</a:t>
            </a:r>
            <a:endParaRPr lang="en-US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8" indent="-342908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Изготовление серии плазматронов (4 шт.)</a:t>
            </a:r>
          </a:p>
          <a:p>
            <a:pPr marL="342908" indent="-342908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Создание сайта и реклама</a:t>
            </a:r>
          </a:p>
          <a:p>
            <a:pPr marL="342908" indent="-342908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Выход на крупные предприятия через Единое окно инноваций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83A1BB7-2E6C-BB17-0D57-BA13A4C30027}"/>
              </a:ext>
            </a:extLst>
          </p:cNvPr>
          <p:cNvSpPr txBox="1"/>
          <p:nvPr/>
        </p:nvSpPr>
        <p:spPr>
          <a:xfrm>
            <a:off x="5665433" y="3436184"/>
            <a:ext cx="4354399" cy="46746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8" indent="-342908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ru-RU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Система менеджмента качества</a:t>
            </a:r>
          </a:p>
          <a:p>
            <a:pPr marL="342908" indent="-342908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ru-RU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Прохождение сертификации оборудования</a:t>
            </a:r>
          </a:p>
          <a:p>
            <a:pPr marL="342908" indent="-342908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ru-RU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Автоматизация напыления покрытий (робот)</a:t>
            </a:r>
          </a:p>
          <a:p>
            <a:pPr marL="342908" indent="-342908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ru-RU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Выручка 5 млн. руб.</a:t>
            </a:r>
          </a:p>
          <a:p>
            <a:pPr marL="342908" indent="-342908">
              <a:spcBef>
                <a:spcPts val="800"/>
              </a:spcBef>
              <a:buFont typeface="Arial" panose="020B0604020202020204" pitchFamily="34" charset="0"/>
              <a:buChar char="•"/>
            </a:pPr>
            <a:endParaRPr lang="ru-RU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8" indent="-342908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Стрелка: пятиугольник 19">
            <a:extLst>
              <a:ext uri="{FF2B5EF4-FFF2-40B4-BE49-F238E27FC236}">
                <a16:creationId xmlns:a16="http://schemas.microsoft.com/office/drawing/2014/main" id="{227DD2C2-4D69-F913-C5D9-332E28258975}"/>
              </a:ext>
            </a:extLst>
          </p:cNvPr>
          <p:cNvSpPr/>
          <p:nvPr/>
        </p:nvSpPr>
        <p:spPr>
          <a:xfrm>
            <a:off x="10358535" y="2677622"/>
            <a:ext cx="4500000" cy="416055"/>
          </a:xfrm>
          <a:prstGeom prst="homePlate">
            <a:avLst>
              <a:gd name="adj" fmla="val 58231"/>
            </a:avLst>
          </a:prstGeom>
          <a:solidFill>
            <a:srgbClr val="92D050"/>
          </a:solidFill>
          <a:ln>
            <a:solidFill>
              <a:srgbClr val="7DD4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0298E726-1639-1184-A838-50B54575C85A}"/>
              </a:ext>
            </a:extLst>
          </p:cNvPr>
          <p:cNvCxnSpPr>
            <a:cxnSpLocks/>
          </p:cNvCxnSpPr>
          <p:nvPr/>
        </p:nvCxnSpPr>
        <p:spPr>
          <a:xfrm flipH="1">
            <a:off x="10333277" y="2725199"/>
            <a:ext cx="7965" cy="4306655"/>
          </a:xfrm>
          <a:prstGeom prst="line">
            <a:avLst/>
          </a:prstGeom>
          <a:ln w="28575">
            <a:solidFill>
              <a:srgbClr val="7DD4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09C1418-4D0D-0A2C-0A55-8F7EACAE3D50}"/>
              </a:ext>
            </a:extLst>
          </p:cNvPr>
          <p:cNvSpPr txBox="1"/>
          <p:nvPr/>
        </p:nvSpPr>
        <p:spPr>
          <a:xfrm>
            <a:off x="11499608" y="2661677"/>
            <a:ext cx="13676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</a:t>
            </a:r>
            <a:r>
              <a:rPr lang="ru-RU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lang="en-US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год</a:t>
            </a:r>
          </a:p>
        </p:txBody>
      </p:sp>
      <p:pic>
        <p:nvPicPr>
          <p:cNvPr id="23" name="Рисунок 22" descr="Экспоненциальный график со сплошной заливкой">
            <a:extLst>
              <a:ext uri="{FF2B5EF4-FFF2-40B4-BE49-F238E27FC236}">
                <a16:creationId xmlns:a16="http://schemas.microsoft.com/office/drawing/2014/main" id="{EE491E2C-1C0F-9F16-1CFC-FBF5FB0496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045556" y="2661677"/>
            <a:ext cx="432000" cy="4320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6EAB637B-DE29-0F59-C4DF-BBE6FCEB23C2}"/>
              </a:ext>
            </a:extLst>
          </p:cNvPr>
          <p:cNvSpPr txBox="1"/>
          <p:nvPr/>
        </p:nvSpPr>
        <p:spPr>
          <a:xfrm>
            <a:off x="10541627" y="3436184"/>
            <a:ext cx="4354399" cy="2622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8" indent="-342908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ru-RU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Производственные помещения</a:t>
            </a:r>
          </a:p>
          <a:p>
            <a:pPr marL="342908" indent="-342908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ru-RU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Формирование штатного расписания</a:t>
            </a:r>
          </a:p>
          <a:p>
            <a:pPr marL="342908" indent="-342908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ru-RU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Выручка 30 млн. руб.</a:t>
            </a:r>
          </a:p>
          <a:p>
            <a:pPr marL="342908" indent="-342908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6" name="Google Shape;216;p21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7" name="Google Shape;217;p21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12</a:t>
            </a:fld>
            <a:endParaRPr/>
          </a:p>
        </p:txBody>
      </p:sp>
      <p:sp>
        <p:nvSpPr>
          <p:cNvPr id="219" name="Google Shape;219;p21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Интеллектуальная собственность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20" name="Google Shape;220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E92E288-F77A-5464-DCCC-A513A26F250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9" t="28464" r="-399" b="14307"/>
          <a:stretch/>
        </p:blipFill>
        <p:spPr>
          <a:xfrm>
            <a:off x="7791975" y="2008399"/>
            <a:ext cx="6724220" cy="512555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18809AB-0A80-4189-7367-98782CD19972}"/>
              </a:ext>
            </a:extLst>
          </p:cNvPr>
          <p:cNvSpPr txBox="1"/>
          <p:nvPr/>
        </p:nvSpPr>
        <p:spPr>
          <a:xfrm>
            <a:off x="7247997" y="7285926"/>
            <a:ext cx="787134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22-я Специализированная выставка технологий и оборудования для машиностроения, металлообрабатывающей промышленности и сварочного производства</a:t>
            </a:r>
            <a:endParaRPr lang="ru-RU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940B5D-236D-3EF0-58F1-604BA8960169}"/>
              </a:ext>
            </a:extLst>
          </p:cNvPr>
          <p:cNvSpPr txBox="1"/>
          <p:nvPr/>
        </p:nvSpPr>
        <p:spPr>
          <a:xfrm>
            <a:off x="320842" y="5581023"/>
            <a:ext cx="652913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i="0" dirty="0">
                <a:solidFill>
                  <a:srgbClr val="36393C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Научно-техническая конференция специалистов Бизнеса «Грузовые автомобили»</a:t>
            </a:r>
            <a:endParaRPr lang="ru-RU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Рисунок 3" descr="Изображение выглядит как потолок, стена, внутренний, пол&#10;&#10;Автоматически созданное описание">
            <a:extLst>
              <a:ext uri="{FF2B5EF4-FFF2-40B4-BE49-F238E27FC236}">
                <a16:creationId xmlns:a16="http://schemas.microsoft.com/office/drawing/2014/main" id="{3D58A0BB-A7ED-81BB-9B94-118F02C0527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694" t="27457"/>
          <a:stretch/>
        </p:blipFill>
        <p:spPr>
          <a:xfrm>
            <a:off x="530002" y="2008399"/>
            <a:ext cx="6319977" cy="357262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0663384-00EC-E76A-B182-B3A4D750D5D7}"/>
              </a:ext>
            </a:extLst>
          </p:cNvPr>
          <p:cNvSpPr txBox="1"/>
          <p:nvPr/>
        </p:nvSpPr>
        <p:spPr>
          <a:xfrm>
            <a:off x="320842" y="7366961"/>
            <a:ext cx="6881451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1800" b="0" i="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Валиев Р.М, Обабков, Н. В., Мельников, В. Н., СТОЙКОСТЬ СПЛАВА ВТ-6С С ПОКРЫТИЯМИ ZRO 2-Y 2O 3 В УСЛОВИЯХ ТЕРМИЧЕСКОГО НАГРУЖЕНИЯ НА ВОЗДУХЕ. </a:t>
            </a:r>
            <a:r>
              <a:rPr lang="ru-RU" sz="1800" b="0" i="1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ВЕСТНИК КОНЦЕРНА ПВО АЛМАЗ-АНТЕЙ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(2(10)), 74-78.</a:t>
            </a:r>
          </a:p>
          <a:p>
            <a:pPr marL="342900" indent="-342900">
              <a:buAutoNum type="arabicPeriod"/>
            </a:pPr>
            <a:r>
              <a:rPr lang="ru-RU" sz="1800" b="0" i="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Валиев, Р. М., </a:t>
            </a:r>
            <a:r>
              <a:rPr lang="ru-RU" sz="1800" b="0" i="0" dirty="0" err="1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Вопнерук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А. А., &amp; Купцов, С. Г.</a:t>
            </a:r>
            <a:r>
              <a:rPr lang="en-US" sz="1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ПРИЧИНЫ ПОВЫШЕННОГО ИЗНОСА ЛОПАТОК РОТОРОВ НАГНЕТАТЕЛЕЙ НА АГЛОМЕРАЦИОННЫХ ПЕРЕДЕЛАХ ОАО "ЕВРАЗ-ХОЛДИНГ". </a:t>
            </a:r>
            <a:r>
              <a:rPr lang="ru-RU" sz="1800" b="0" i="1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Технология металлов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(2), 44-49.</a:t>
            </a:r>
          </a:p>
          <a:p>
            <a:pPr marL="342900" indent="-342900">
              <a:buAutoNum type="arabicPeriod"/>
            </a:pPr>
            <a:endParaRPr lang="ru-RU" sz="1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7B026F-8D88-87F7-E901-070CA662C89E}"/>
              </a:ext>
            </a:extLst>
          </p:cNvPr>
          <p:cNvSpPr txBox="1"/>
          <p:nvPr/>
        </p:nvSpPr>
        <p:spPr>
          <a:xfrm>
            <a:off x="496998" y="6945942"/>
            <a:ext cx="652913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36393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Статьи</a:t>
            </a:r>
            <a:endParaRPr lang="ru-RU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2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6" name="Google Shape;266;p2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7" name="Google Shape;267;p2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13</a:t>
            </a:fld>
            <a:endParaRPr/>
          </a:p>
        </p:txBody>
      </p:sp>
      <p:sp>
        <p:nvSpPr>
          <p:cNvPr id="268" name="Google Shape;268;p2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Команда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69" name="Google Shape;269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5"/>
          <p:cNvPicPr preferRelativeResize="0"/>
          <p:nvPr/>
        </p:nvPicPr>
        <p:blipFill rotWithShape="1">
          <a:blip r:embed="rId5">
            <a:alphaModFix amt="48000"/>
          </a:blip>
          <a:srcRect l="12509" t="15044" r="19245" b="34925"/>
          <a:stretch/>
        </p:blipFill>
        <p:spPr>
          <a:xfrm>
            <a:off x="2051827" y="472950"/>
            <a:ext cx="13331950" cy="10218851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25"/>
          <p:cNvSpPr txBox="1"/>
          <p:nvPr/>
        </p:nvSpPr>
        <p:spPr>
          <a:xfrm>
            <a:off x="1145100" y="2469351"/>
            <a:ext cx="13234200" cy="1399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ru-RU" sz="2500" dirty="0">
                <a:solidFill>
                  <a:schemeClr val="lt1"/>
                </a:solidFill>
              </a:rPr>
              <a:t>Ключевые члены вашей команды (CEO, CTO и СMO), ключевой опыт и компетенции. </a:t>
            </a:r>
            <a:r>
              <a:rPr lang="ru-RU" sz="2500" b="1" dirty="0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dirty="0">
              <a:solidFill>
                <a:schemeClr val="lt1"/>
              </a:solidFill>
            </a:endParaRPr>
          </a:p>
          <a:p>
            <a:pPr>
              <a:lnSpc>
                <a:spcPct val="115000"/>
              </a:lnSpc>
            </a:pPr>
            <a:endParaRPr sz="2500" b="1" dirty="0">
              <a:solidFill>
                <a:schemeClr val="lt1"/>
              </a:solidFill>
            </a:endParaRPr>
          </a:p>
        </p:txBody>
      </p:sp>
      <p:sp>
        <p:nvSpPr>
          <p:cNvPr id="273" name="Google Shape;273;p25"/>
          <p:cNvSpPr txBox="1">
            <a:spLocks noGrp="1"/>
          </p:cNvSpPr>
          <p:nvPr>
            <p:ph type="body" idx="4294967295"/>
          </p:nvPr>
        </p:nvSpPr>
        <p:spPr>
          <a:xfrm>
            <a:off x="790799" y="6842298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indent="0" algn="ctr">
              <a:spcBef>
                <a:spcPts val="0"/>
              </a:spcBef>
              <a:buSzPts val="1600"/>
              <a:buNone/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Маркетинг, 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PR, JR</a:t>
            </a:r>
            <a:endParaRPr lang="ru-RU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indent="0" algn="ctr">
              <a:spcBef>
                <a:spcPts val="0"/>
              </a:spcBef>
              <a:buSzPts val="1600"/>
              <a:buNone/>
            </a:pPr>
            <a:endParaRPr sz="2200" dirty="0"/>
          </a:p>
        </p:txBody>
      </p:sp>
      <p:sp>
        <p:nvSpPr>
          <p:cNvPr id="275" name="Google Shape;275;p25"/>
          <p:cNvSpPr txBox="1">
            <a:spLocks noGrp="1"/>
          </p:cNvSpPr>
          <p:nvPr>
            <p:ph type="body" idx="4294967295"/>
          </p:nvPr>
        </p:nvSpPr>
        <p:spPr>
          <a:xfrm>
            <a:off x="790799" y="6237509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indent="0" algn="ctr">
              <a:spcBef>
                <a:spcPts val="0"/>
              </a:spcBef>
              <a:buSzPts val="2300"/>
              <a:buNone/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Куклин И.Э. </a:t>
            </a:r>
          </a:p>
          <a:p>
            <a:pPr marL="12700" indent="0" algn="ctr">
              <a:spcBef>
                <a:spcPts val="0"/>
              </a:spcBef>
              <a:buSzPts val="2300"/>
              <a:buNone/>
            </a:pPr>
            <a:endParaRPr lang="ru-RU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6" name="Google Shape;276;p25"/>
          <p:cNvSpPr txBox="1">
            <a:spLocks noGrp="1"/>
          </p:cNvSpPr>
          <p:nvPr>
            <p:ph type="body" idx="4294967295"/>
          </p:nvPr>
        </p:nvSpPr>
        <p:spPr>
          <a:xfrm>
            <a:off x="4305949" y="6842298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indent="0" algn="ctr">
              <a:spcBef>
                <a:spcPts val="0"/>
              </a:spcBef>
              <a:buSzPts val="1600"/>
              <a:buNone/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Управление финансами, привлечение инвестиций, отчетность </a:t>
            </a:r>
          </a:p>
          <a:p>
            <a:pPr marL="12700" indent="0" algn="ctr">
              <a:spcBef>
                <a:spcPts val="0"/>
              </a:spcBef>
              <a:buSzPts val="1600"/>
              <a:buNone/>
            </a:pPr>
            <a:endParaRPr sz="2200" dirty="0"/>
          </a:p>
        </p:txBody>
      </p:sp>
      <p:sp>
        <p:nvSpPr>
          <p:cNvPr id="278" name="Google Shape;278;p25"/>
          <p:cNvSpPr txBox="1">
            <a:spLocks noGrp="1"/>
          </p:cNvSpPr>
          <p:nvPr>
            <p:ph type="body" idx="4294967295"/>
          </p:nvPr>
        </p:nvSpPr>
        <p:spPr>
          <a:xfrm>
            <a:off x="4305949" y="6237509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indent="0">
              <a:spcBef>
                <a:spcPts val="0"/>
              </a:spcBef>
              <a:buSzPts val="2300"/>
              <a:buNone/>
            </a:pPr>
            <a:r>
              <a:rPr lang="ru-RU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Идиятулин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А.А., к.т.н.</a:t>
            </a:r>
          </a:p>
          <a:p>
            <a:pPr marL="12700" indent="0">
              <a:spcBef>
                <a:spcPts val="0"/>
              </a:spcBef>
              <a:buSzPts val="2300"/>
              <a:buNone/>
            </a:pPr>
            <a:endParaRPr sz="2400" b="1" dirty="0"/>
          </a:p>
        </p:txBody>
      </p:sp>
      <p:sp>
        <p:nvSpPr>
          <p:cNvPr id="279" name="Google Shape;279;p25"/>
          <p:cNvSpPr txBox="1">
            <a:spLocks noGrp="1"/>
          </p:cNvSpPr>
          <p:nvPr>
            <p:ph type="body" idx="4294967295"/>
          </p:nvPr>
        </p:nvSpPr>
        <p:spPr>
          <a:xfrm>
            <a:off x="7821099" y="681477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indent="0" algn="ctr">
              <a:spcBef>
                <a:spcPts val="0"/>
              </a:spcBef>
              <a:buSzPts val="1600"/>
              <a:buNone/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Технический директор, разработка продукта, модернизация продукта</a:t>
            </a:r>
            <a:endParaRPr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1" name="Google Shape;281;p25"/>
          <p:cNvSpPr txBox="1">
            <a:spLocks noGrp="1"/>
          </p:cNvSpPr>
          <p:nvPr>
            <p:ph type="body" idx="4294967295"/>
          </p:nvPr>
        </p:nvSpPr>
        <p:spPr>
          <a:xfrm>
            <a:off x="7821099" y="620998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indent="0" algn="ctr">
              <a:spcBef>
                <a:spcPts val="0"/>
              </a:spcBef>
              <a:buSzPts val="2300"/>
              <a:buNone/>
            </a:pPr>
            <a:r>
              <a:rPr lang="ru-RU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Барашев Н.Р.</a:t>
            </a:r>
          </a:p>
          <a:p>
            <a:pPr marL="12700" indent="0" algn="ctr">
              <a:spcBef>
                <a:spcPts val="0"/>
              </a:spcBef>
              <a:buSzPts val="2300"/>
              <a:buNone/>
            </a:pP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282" name="Google Shape;282;p25"/>
          <p:cNvSpPr txBox="1">
            <a:spLocks noGrp="1"/>
          </p:cNvSpPr>
          <p:nvPr>
            <p:ph type="body" idx="4294967295"/>
          </p:nvPr>
        </p:nvSpPr>
        <p:spPr>
          <a:xfrm>
            <a:off x="11269099" y="6811136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indent="0" algn="ctr">
              <a:spcBef>
                <a:spcPts val="0"/>
              </a:spcBef>
              <a:buSzPts val="1600"/>
              <a:buNone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R&amp;D, 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патентование</a:t>
            </a:r>
            <a:endParaRPr sz="2200" dirty="0"/>
          </a:p>
        </p:txBody>
      </p:sp>
      <p:sp>
        <p:nvSpPr>
          <p:cNvPr id="284" name="Google Shape;284;p25"/>
          <p:cNvSpPr txBox="1">
            <a:spLocks noGrp="1"/>
          </p:cNvSpPr>
          <p:nvPr>
            <p:ph type="body" idx="4294967295"/>
          </p:nvPr>
        </p:nvSpPr>
        <p:spPr>
          <a:xfrm>
            <a:off x="11269099" y="6206347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indent="0" algn="ctr">
              <a:spcBef>
                <a:spcPts val="0"/>
              </a:spcBef>
              <a:buSzPts val="2300"/>
              <a:buNone/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Валиев Р.М., к.т.н.</a:t>
            </a:r>
          </a:p>
          <a:p>
            <a:pPr marL="12700" indent="0" algn="ctr">
              <a:spcBef>
                <a:spcPts val="0"/>
              </a:spcBef>
              <a:buSzPts val="2300"/>
              <a:buNone/>
            </a:pPr>
            <a:endParaRPr sz="2400" b="1" dirty="0"/>
          </a:p>
        </p:txBody>
      </p:sp>
      <p:pic>
        <p:nvPicPr>
          <p:cNvPr id="24" name="Рисунок 23" descr="Изображение выглядит как человек, в позе, мужской&#10;&#10;Автоматически созданное описание">
            <a:extLst>
              <a:ext uri="{FF2B5EF4-FFF2-40B4-BE49-F238E27FC236}">
                <a16:creationId xmlns:a16="http://schemas.microsoft.com/office/drawing/2014/main" id="{84830F7E-24DA-CED3-FA3A-A3FFF6A8265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5" r="1315"/>
          <a:stretch/>
        </p:blipFill>
        <p:spPr>
          <a:xfrm>
            <a:off x="4361410" y="2882816"/>
            <a:ext cx="2998787" cy="3000375"/>
          </a:xfrm>
          <a:prstGeom prst="roundRect">
            <a:avLst>
              <a:gd name="adj" fmla="val 10560"/>
            </a:avLst>
          </a:prstGeom>
        </p:spPr>
      </p:pic>
      <p:pic>
        <p:nvPicPr>
          <p:cNvPr id="25" name="Рисунок 24" descr="Изображение выглядит как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C7E7F4EA-08A7-B57E-1C0E-F48A970670E0}"/>
              </a:ext>
            </a:extLst>
          </p:cNvPr>
          <p:cNvPicPr>
            <a:picLocks noGrp="1" noChangeAspect="1"/>
          </p:cNvPicPr>
          <p:nvPr>
            <p:ph type="pic" idx="5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57" b="12057"/>
          <a:stretch>
            <a:fillRect/>
          </a:stretch>
        </p:blipFill>
        <p:spPr>
          <a:xfrm>
            <a:off x="11524324" y="3131849"/>
            <a:ext cx="2718300" cy="2721179"/>
          </a:xfrm>
          <a:prstGeom prst="roundRect">
            <a:avLst>
              <a:gd name="adj" fmla="val 8753"/>
            </a:avLst>
          </a:prstGeom>
        </p:spPr>
      </p:pic>
      <p:pic>
        <p:nvPicPr>
          <p:cNvPr id="3" name="Рисунок 2" descr="Изображение выглядит как человек, стена, мужчина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9C68899B-0A8F-BD55-833A-59EC2A03B5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8262" y="3131849"/>
            <a:ext cx="2637827" cy="2762182"/>
          </a:xfrm>
          <a:prstGeom prst="roundRect">
            <a:avLst>
              <a:gd name="adj" fmla="val 12440"/>
            </a:avLst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FEE5FEF4-D8FA-F0B3-4429-A0EE93575AA4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09" t="4101" r="10000" b="34370"/>
          <a:stretch/>
        </p:blipFill>
        <p:spPr>
          <a:xfrm>
            <a:off x="8058744" y="3131850"/>
            <a:ext cx="2558853" cy="2751341"/>
          </a:xfrm>
          <a:prstGeom prst="roundRect">
            <a:avLst>
              <a:gd name="adj" fmla="val 15413"/>
            </a:avLst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14</a:t>
            </a:fld>
            <a:endParaRPr/>
          </a:p>
        </p:txBody>
      </p:sp>
      <p:sp>
        <p:nvSpPr>
          <p:cNvPr id="290" name="Google Shape;290;p26"/>
          <p:cNvSpPr txBox="1">
            <a:spLocks noGrp="1"/>
          </p:cNvSpPr>
          <p:nvPr>
            <p:ph type="title" idx="4294967295"/>
          </p:nvPr>
        </p:nvSpPr>
        <p:spPr>
          <a:xfrm>
            <a:off x="681710" y="4551882"/>
            <a:ext cx="7320300" cy="20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>
              <a:buSzPts val="3900"/>
            </a:pPr>
            <a:r>
              <a:rPr lang="ru-RU" sz="4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Контакты</a:t>
            </a:r>
            <a:endParaRPr sz="4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93" name="Google Shape;293;p26"/>
          <p:cNvGraphicFramePr/>
          <p:nvPr>
            <p:extLst>
              <p:ext uri="{D42A27DB-BD31-4B8C-83A1-F6EECF244321}">
                <p14:modId xmlns:p14="http://schemas.microsoft.com/office/powerpoint/2010/main" val="3740778075"/>
              </p:ext>
            </p:extLst>
          </p:nvPr>
        </p:nvGraphicFramePr>
        <p:xfrm>
          <a:off x="790575" y="6886900"/>
          <a:ext cx="5863725" cy="2183232"/>
        </p:xfrm>
        <a:graphic>
          <a:graphicData uri="http://schemas.openxmlformats.org/drawingml/2006/table">
            <a:tbl>
              <a:tblPr>
                <a:noFill/>
                <a:tableStyleId>{5B2E13A2-21F0-498D-9D80-8EF4AEAD761E}</a:tableStyleId>
              </a:tblPr>
              <a:tblGrid>
                <a:gridCol w="18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0891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800" b="1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Сайт </a:t>
                      </a:r>
                      <a:endParaRPr sz="2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Website.ru </a:t>
                      </a:r>
                      <a:endParaRPr sz="18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0891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1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Телефон</a:t>
                      </a:r>
                      <a:endParaRPr sz="2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+7 (992) 014-38-77</a:t>
                      </a:r>
                      <a:endParaRPr sz="18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0891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E-</a:t>
                      </a:r>
                      <a:r>
                        <a:rPr lang="ru-RU" sz="1800" b="1" dirty="0" err="1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mail</a:t>
                      </a:r>
                      <a:endParaRPr sz="2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plasmadynamics@yandex.ru</a:t>
                      </a:r>
                      <a:endParaRPr sz="18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Google Shape;110;p12">
            <a:extLst>
              <a:ext uri="{FF2B5EF4-FFF2-40B4-BE49-F238E27FC236}">
                <a16:creationId xmlns:a16="http://schemas.microsoft.com/office/drawing/2014/main" id="{A029E609-BAC6-60D9-3812-B4054A1F2F35}"/>
              </a:ext>
            </a:extLst>
          </p:cNvPr>
          <p:cNvSpPr txBox="1"/>
          <p:nvPr/>
        </p:nvSpPr>
        <p:spPr>
          <a:xfrm>
            <a:off x="3391305" y="4150279"/>
            <a:ext cx="9221410" cy="19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dirty="0">
                <a:solidFill>
                  <a:srgbClr val="2014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Хотите сэкономить время и деньги на ремонте оборудования? Пишите нам!</a:t>
            </a:r>
            <a:endParaRPr sz="3600" b="1" dirty="0">
              <a:solidFill>
                <a:srgbClr val="20147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8E38D96-70DC-1FE1-C5E3-52585EC9A5E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80" t="52281"/>
          <a:stretch/>
        </p:blipFill>
        <p:spPr>
          <a:xfrm>
            <a:off x="0" y="705853"/>
            <a:ext cx="1350687" cy="146031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A4AD6D5-15DC-9D44-C62A-E2370E9C7BC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28" t="50944" r="28839" b="5562"/>
          <a:stretch/>
        </p:blipFill>
        <p:spPr>
          <a:xfrm>
            <a:off x="1350686" y="705854"/>
            <a:ext cx="2720733" cy="151279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000035">
      <a:dk1>
        <a:srgbClr val="000034"/>
      </a:dk1>
      <a:lt1>
        <a:srgbClr val="FFFFFF"/>
      </a:lt1>
      <a:dk2>
        <a:srgbClr val="3622C1"/>
      </a:dk2>
      <a:lt2>
        <a:srgbClr val="FAFAFA"/>
      </a:lt2>
      <a:accent1>
        <a:srgbClr val="3622C1"/>
      </a:accent1>
      <a:accent2>
        <a:srgbClr val="009CEA"/>
      </a:accent2>
      <a:accent3>
        <a:srgbClr val="BC00EC"/>
      </a:accent3>
      <a:accent4>
        <a:srgbClr val="00B9FF"/>
      </a:accent4>
      <a:accent5>
        <a:srgbClr val="6BD3C0"/>
      </a:accent5>
      <a:accent6>
        <a:srgbClr val="5959FD"/>
      </a:accent6>
      <a:hlink>
        <a:srgbClr val="5959FD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867</TotalTime>
  <Words>899</Words>
  <Application>Microsoft Office PowerPoint</Application>
  <PresentationFormat>Произвольный</PresentationFormat>
  <Paragraphs>190</Paragraphs>
  <Slides>14</Slides>
  <Notes>14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Tahoma</vt:lpstr>
      <vt:lpstr>Calibri</vt:lpstr>
      <vt:lpstr>Arial Black</vt:lpstr>
      <vt:lpstr>2_Тема Office</vt:lpstr>
      <vt:lpstr>Архипелаг 2022: #НастоящееБудущее</vt:lpstr>
      <vt:lpstr>Проблема</vt:lpstr>
      <vt:lpstr>Решение</vt:lpstr>
      <vt:lpstr>Решение</vt:lpstr>
      <vt:lpstr>Рынок</vt:lpstr>
      <vt:lpstr>Продукт (Плазмотрон)</vt:lpstr>
      <vt:lpstr>Услуги по нанесению покрытий</vt:lpstr>
      <vt:lpstr>Конкуренты</vt:lpstr>
      <vt:lpstr>Бизнес-модель</vt:lpstr>
      <vt:lpstr>Текущие результаты</vt:lpstr>
      <vt:lpstr>Планы развития</vt:lpstr>
      <vt:lpstr>Интеллектуальная собственность</vt:lpstr>
      <vt:lpstr>Команда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Архипелаг 2022: #НастоящееБудущее</dc:title>
  <cp:lastModifiedBy>Куклин Илья Эдуардович</cp:lastModifiedBy>
  <cp:revision>32</cp:revision>
  <dcterms:modified xsi:type="dcterms:W3CDTF">2022-07-13T06:23:46Z</dcterms:modified>
</cp:coreProperties>
</file>