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ppt/comments/comment8.xml" ContentType="application/vnd.openxmlformats-officedocument.presentationml.comment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826" r:id="rId1"/>
  </p:sldMasterIdLst>
  <p:notesMasterIdLst>
    <p:notesMasterId r:id="rId12"/>
  </p:notesMasterIdLst>
  <p:sldIdLst>
    <p:sldId id="256" r:id="rId2"/>
    <p:sldId id="263" r:id="rId3"/>
    <p:sldId id="262" r:id="rId4"/>
    <p:sldId id="264" r:id="rId5"/>
    <p:sldId id="265" r:id="rId6"/>
    <p:sldId id="267" r:id="rId7"/>
    <p:sldId id="268" r:id="rId8"/>
    <p:sldId id="269" r:id="rId9"/>
    <p:sldId id="266" r:id="rId10"/>
    <p:sldId id="258" r:id="rId11"/>
  </p:sldIdLst>
  <p:sldSz cx="12192000" cy="6858000"/>
  <p:notesSz cx="6858000" cy="9144000"/>
  <p:embeddedFontLst>
    <p:embeddedFont>
      <p:font typeface="Calibri" panose="020F0502020204030204" pitchFamily="34" charset="0"/>
      <p:regular r:id="rId13"/>
      <p:bold r:id="rId14"/>
      <p:italic r:id="rId15"/>
      <p:boldItalic r:id="rId16"/>
    </p:embeddedFont>
    <p:embeddedFont>
      <p:font typeface="Gilroy Bold" panose="00000800000000000000" charset="-52"/>
      <p:bold r:id="rId17"/>
    </p:embeddedFont>
    <p:embeddedFont>
      <p:font typeface="Gilroy Medium" panose="00000600000000000000" charset="-52"/>
      <p:regular r:id="rId18"/>
    </p:embeddedFont>
    <p:embeddedFont>
      <p:font typeface="Verdana" panose="020B0604030504040204" pitchFamily="34" charset="0"/>
      <p:regular r:id="rId19"/>
      <p:bold r:id="rId20"/>
      <p:italic r:id="rId21"/>
      <p:boldItalic r:id="rId22"/>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rofessional" initials="P" lastIdx="10" clrIdx="0">
    <p:extLst>
      <p:ext uri="{19B8F6BF-5375-455C-9EA6-DF929625EA0E}">
        <p15:presenceInfo xmlns:p15="http://schemas.microsoft.com/office/powerpoint/2012/main" userId="Professiona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1E46"/>
    <a:srgbClr val="D0CE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39" autoAdjust="0"/>
    <p:restoredTop sz="94660"/>
  </p:normalViewPr>
  <p:slideViewPr>
    <p:cSldViewPr snapToGrid="0">
      <p:cViewPr varScale="1">
        <p:scale>
          <a:sx n="86" d="100"/>
          <a:sy n="86" d="100"/>
        </p:scale>
        <p:origin x="485"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11-17T22:21:13.478" idx="4">
    <p:pos x="10" y="10"/>
    <p:text>Перед заполнением слайда обратите внимание на статьи о заполнении паспорта проектной идеи и об ошибках при его заполнении
Как заполнять паспорт проекта https://www.notion.so/intensive2035/e16bcedd0635425083043cee40507eff?pvs=4 
Ошибки при заполнении паспорта проекта https://www.notion.so/intensive2035/08ff407807a14bdd940722bd2c2f5fe5?pvs=4 
Проблема, которую вы решаете, не существует в вакууме.
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
Проблема возникает не на пустом месте.
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
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
Хороший индикатор: пользователь вынужден тратить дополнительное время, деньги, нервы, здоровье, чтобы решить свою первоначальную задачу.
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p:text>
    <p:extLst>
      <p:ext uri="{C676402C-5697-4E1C-873F-D02D1690AC5C}">
        <p15:threadingInfo xmlns:p15="http://schemas.microsoft.com/office/powerpoint/2012/main" timeZoneBias="-1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4-11-17T22:18:35.830" idx="2">
    <p:pos x="10" y="10"/>
    <p:text>Насколько актуальна проблема, которую вы решаете?
кто несёт ущерб и в чём он выражается? (время, деньги, здоровье и т.д.)
что будет, если проблему не решать? к каким последствиям это приведёт в ближайшее время и в отдалённой перспективе?
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p:text>
    <p:extLst>
      <p:ext uri="{C676402C-5697-4E1C-873F-D02D1690AC5C}">
        <p15:threadingInfo xmlns:p15="http://schemas.microsoft.com/office/powerpoint/2012/main" timeZoneBias="-18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4-11-17T22:22:16.919" idx="5">
    <p:pos x="4136" y="564"/>
    <p:tex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
Аналоги продукта бываю полными (прямые конкуренты) и частичными (косвенные конкуренты).
Полные аналоги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
Частичными аналогами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
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чем ваш проект отличается от аналогов, в чем превосходит их и как это помогает решать заявленную проблему.</p:text>
    <p:extLst>
      <p:ext uri="{C676402C-5697-4E1C-873F-D02D1690AC5C}">
        <p15:threadingInfo xmlns:p15="http://schemas.microsoft.com/office/powerpoint/2012/main" timeZoneBias="-18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4-11-17T22:23:21.582" idx="6">
    <p:pos x="10" y="10"/>
    <p:text>Мы используем такой шаблон формулировки решения, но не настаиваем на нем: 
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
Так или иначе, из описания вашего решения должно быть понятно следующее:
чья проблема решается
что это за проблема
что представляет собой ваше решение
чем оно лучше аналогичных
Например
Для &lt;мам с колясками&gt;,
которым нужно &lt;два раза в день гулять с ребенком&gt;,
наше &lt;мобильное приложение&gt;
будет &lt;строить удобные и интересные пешеходные маршруты прогулок&gt;.
В отличие от &lt;Яндекс.Карт, Google Maps и 2Gis&gt;, наше приложение будет лучше тем,
что &lt;оно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p:text>
    <p:extLst>
      <p:ext uri="{C676402C-5697-4E1C-873F-D02D1690AC5C}">
        <p15:threadingInfo xmlns:p15="http://schemas.microsoft.com/office/powerpoint/2012/main" timeZoneBias="-18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4-11-17T22:26:56.599" idx="8">
    <p:pos x="2506" y="564"/>
    <p:text>БИЗНЕС-МОДЕЛЬ – как вы зарабатываете или планируете.</p:text>
    <p:extLst>
      <p:ext uri="{C676402C-5697-4E1C-873F-D02D1690AC5C}">
        <p15:threadingInfo xmlns:p15="http://schemas.microsoft.com/office/powerpoint/2012/main" timeZoneBias="-18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4-11-17T22:27:56.887" idx="9">
    <p:pos x="3186" y="564"/>
    <p:text>Опишите на какой стадии находится проект, что сделано</p:text>
    <p:extLst>
      <p:ext uri="{C676402C-5697-4E1C-873F-D02D1690AC5C}">
        <p15:threadingInfo xmlns:p15="http://schemas.microsoft.com/office/powerpoint/2012/main" timeZoneBias="-18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4-11-17T22:28:57.782" idx="10">
    <p:pos x="2684" y="564"/>
    <p:text>Опишите планы развития проекта на текущий учебный год</p:text>
    <p:extLst>
      <p:ext uri="{C676402C-5697-4E1C-873F-D02D1690AC5C}">
        <p15:threadingInfo xmlns:p15="http://schemas.microsoft.com/office/powerpoint/2012/main" timeZoneBias="-18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24-11-17T22:24:36.189" idx="7">
    <p:pos x="10" y="10"/>
    <p:text>Слайд с командой — это ваш способ представиться и показать, что вы способны справиться с поставленной задачей.
Обычно здесь размещают фотографии, указывают, как кого зовут, должность в проекте
Уместно рассказать о каких-то компетенциях и достижениях (если они у вас есть). Главное, чтобы эти они имели отношение к тому, что вы делаете. 
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Но ни в коем случае ничего не придумывайте и не вводите ваших зрителей в заблуждение!</p:text>
    <p:extLst>
      <p:ext uri="{C676402C-5697-4E1C-873F-D02D1690AC5C}">
        <p15:threadingInfo xmlns:p15="http://schemas.microsoft.com/office/powerpoint/2012/main" timeZoneBias="-1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B9DC91-30C7-46AB-ADDB-A80A0533D77A}" type="datetimeFigureOut">
              <a:rPr lang="ru-RU" smtClean="0"/>
              <a:t>03.12.2024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B6BEC5-E5BF-4073-B59F-AF429BC83136}" type="slidenum">
              <a:rPr lang="ru-RU" smtClean="0"/>
              <a:t>‹#›</a:t>
            </a:fld>
            <a:endParaRPr lang="ru-RU"/>
          </a:p>
        </p:txBody>
      </p:sp>
    </p:spTree>
    <p:extLst>
      <p:ext uri="{BB962C8B-B14F-4D97-AF65-F5344CB8AC3E}">
        <p14:creationId xmlns:p14="http://schemas.microsoft.com/office/powerpoint/2010/main" val="1293945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4B6BEC5-E5BF-4073-B59F-AF429BC83136}" type="slidenum">
              <a:rPr lang="ru-RU" smtClean="0"/>
              <a:t>1</a:t>
            </a:fld>
            <a:endParaRPr lang="ru-RU"/>
          </a:p>
        </p:txBody>
      </p:sp>
    </p:spTree>
    <p:extLst>
      <p:ext uri="{BB962C8B-B14F-4D97-AF65-F5344CB8AC3E}">
        <p14:creationId xmlns:p14="http://schemas.microsoft.com/office/powerpoint/2010/main" val="1078584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4B6BEC5-E5BF-4073-B59F-AF429BC83136}" type="slidenum">
              <a:rPr lang="ru-RU" smtClean="0"/>
              <a:t>10</a:t>
            </a:fld>
            <a:endParaRPr lang="ru-RU"/>
          </a:p>
        </p:txBody>
      </p:sp>
    </p:spTree>
    <p:extLst>
      <p:ext uri="{BB962C8B-B14F-4D97-AF65-F5344CB8AC3E}">
        <p14:creationId xmlns:p14="http://schemas.microsoft.com/office/powerpoint/2010/main" val="24529134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39528" y="2001837"/>
            <a:ext cx="10087276" cy="1508125"/>
          </a:xfrm>
        </p:spPr>
        <p:txBody>
          <a:bodyPr anchor="b"/>
          <a:lstStyle>
            <a:lvl1pPr algn="l">
              <a:defRPr sz="6000"/>
            </a:lvl1pPr>
          </a:lstStyle>
          <a:p>
            <a:r>
              <a:rPr lang="ru-RU"/>
              <a:t>Образец заголовка</a:t>
            </a:r>
            <a:endParaRPr lang="ru-RU" dirty="0"/>
          </a:p>
        </p:txBody>
      </p:sp>
      <p:sp>
        <p:nvSpPr>
          <p:cNvPr id="3" name="Подзаголовок 2"/>
          <p:cNvSpPr>
            <a:spLocks noGrp="1"/>
          </p:cNvSpPr>
          <p:nvPr>
            <p:ph type="subTitle" idx="1"/>
          </p:nvPr>
        </p:nvSpPr>
        <p:spPr>
          <a:xfrm>
            <a:off x="1039528" y="4129238"/>
            <a:ext cx="10087276" cy="11285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7530" y="-100001"/>
            <a:ext cx="3006013" cy="2125974"/>
          </a:xfrm>
          <a:prstGeom prst="rect">
            <a:avLst/>
          </a:prstGeom>
        </p:spPr>
      </p:pic>
      <p:cxnSp>
        <p:nvCxnSpPr>
          <p:cNvPr id="12" name="Прямая соединительная линия 11"/>
          <p:cNvCxnSpPr/>
          <p:nvPr/>
        </p:nvCxnSpPr>
        <p:spPr>
          <a:xfrm>
            <a:off x="4555671" y="1224644"/>
            <a:ext cx="7740000" cy="0"/>
          </a:xfrm>
          <a:prstGeom prst="line">
            <a:avLst/>
          </a:prstGeom>
          <a:ln w="57150" cap="rnd">
            <a:round/>
          </a:ln>
        </p:spPr>
        <p:style>
          <a:lnRef idx="3">
            <a:schemeClr val="dk1"/>
          </a:lnRef>
          <a:fillRef idx="0">
            <a:schemeClr val="dk1"/>
          </a:fillRef>
          <a:effectRef idx="2">
            <a:schemeClr val="dk1"/>
          </a:effectRef>
          <a:fontRef idx="minor">
            <a:schemeClr val="tx1"/>
          </a:fontRef>
        </p:style>
      </p:cxnSp>
      <p:cxnSp>
        <p:nvCxnSpPr>
          <p:cNvPr id="15" name="Прямая соединительная линия 14"/>
          <p:cNvCxnSpPr/>
          <p:nvPr/>
        </p:nvCxnSpPr>
        <p:spPr>
          <a:xfrm>
            <a:off x="-114300" y="6237515"/>
            <a:ext cx="5388429" cy="0"/>
          </a:xfrm>
          <a:prstGeom prst="line">
            <a:avLst/>
          </a:prstGeom>
          <a:ln w="57150" cap="rnd">
            <a:round/>
          </a:ln>
        </p:spPr>
        <p:style>
          <a:lnRef idx="3">
            <a:schemeClr val="dk1"/>
          </a:lnRef>
          <a:fillRef idx="0">
            <a:schemeClr val="dk1"/>
          </a:fillRef>
          <a:effectRef idx="2">
            <a:schemeClr val="dk1"/>
          </a:effectRef>
          <a:fontRef idx="minor">
            <a:schemeClr val="tx1"/>
          </a:fontRef>
        </p:style>
      </p:cxnSp>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54090" y="5486066"/>
            <a:ext cx="6887816" cy="1941566"/>
          </a:xfrm>
          <a:prstGeom prst="rect">
            <a:avLst/>
          </a:prstGeom>
        </p:spPr>
      </p:pic>
      <p:pic>
        <p:nvPicPr>
          <p:cNvPr id="8" name="Рисунок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7530" y="-100001"/>
            <a:ext cx="3006013" cy="2125974"/>
          </a:xfrm>
          <a:prstGeom prst="rect">
            <a:avLst/>
          </a:prstGeom>
        </p:spPr>
      </p:pic>
      <p:cxnSp>
        <p:nvCxnSpPr>
          <p:cNvPr id="11" name="Прямая соединительная линия 10"/>
          <p:cNvCxnSpPr/>
          <p:nvPr userDrawn="1"/>
        </p:nvCxnSpPr>
        <p:spPr>
          <a:xfrm>
            <a:off x="4555671" y="1224644"/>
            <a:ext cx="7740000" cy="0"/>
          </a:xfrm>
          <a:prstGeom prst="line">
            <a:avLst/>
          </a:prstGeom>
          <a:ln w="57150" cap="rnd">
            <a:round/>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500670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Объект 2"/>
          <p:cNvSpPr>
            <a:spLocks noGrp="1"/>
          </p:cNvSpPr>
          <p:nvPr>
            <p:ph idx="1"/>
          </p:nvPr>
        </p:nvSpPr>
        <p:spPr>
          <a:xfrm>
            <a:off x="838200" y="1959429"/>
            <a:ext cx="10281557" cy="364127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D92D3C23-8038-4008-B24E-40A94D79456D}" type="datetime1">
              <a:rPr lang="ru-RU" smtClean="0"/>
              <a:t>03.12.2024</a:t>
            </a:fld>
            <a:endParaRPr lang="ru-RU"/>
          </a:p>
        </p:txBody>
      </p:sp>
      <p:sp>
        <p:nvSpPr>
          <p:cNvPr id="6" name="Номер слайда 5"/>
          <p:cNvSpPr>
            <a:spLocks noGrp="1"/>
          </p:cNvSpPr>
          <p:nvPr>
            <p:ph type="sldNum" sz="quarter" idx="12"/>
          </p:nvPr>
        </p:nvSpPr>
        <p:spPr>
          <a:xfrm>
            <a:off x="10137322" y="5706836"/>
            <a:ext cx="1787979" cy="1065207"/>
          </a:xfrm>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p:txBody>
          <a:bodyPr/>
          <a:lstStyle/>
          <a:p>
            <a:r>
              <a:rPr lang="ru-RU"/>
              <a:t>Образец заголовка</a:t>
            </a:r>
            <a:endParaRPr lang="ru-RU" dirty="0"/>
          </a:p>
        </p:txBody>
      </p:sp>
    </p:spTree>
    <p:extLst>
      <p:ext uri="{BB962C8B-B14F-4D97-AF65-F5344CB8AC3E}">
        <p14:creationId xmlns:p14="http://schemas.microsoft.com/office/powerpoint/2010/main" val="3829600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58779" y="1286227"/>
            <a:ext cx="10087276" cy="2159618"/>
          </a:xfrm>
        </p:spPr>
        <p:txBody>
          <a:bodyPr anchor="b"/>
          <a:lstStyle>
            <a:lvl1pPr>
              <a:defRPr sz="6000"/>
            </a:lvl1pPr>
          </a:lstStyle>
          <a:p>
            <a:r>
              <a:rPr lang="ru-RU"/>
              <a:t>Образец заголовка</a:t>
            </a:r>
            <a:endParaRPr lang="ru-RU" dirty="0"/>
          </a:p>
        </p:txBody>
      </p:sp>
      <p:sp>
        <p:nvSpPr>
          <p:cNvPr id="3" name="Текст 2"/>
          <p:cNvSpPr>
            <a:spLocks noGrp="1"/>
          </p:cNvSpPr>
          <p:nvPr>
            <p:ph type="body" idx="1"/>
          </p:nvPr>
        </p:nvSpPr>
        <p:spPr>
          <a:xfrm>
            <a:off x="1058779" y="4165953"/>
            <a:ext cx="10087276" cy="1445576"/>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Tree>
    <p:extLst>
      <p:ext uri="{BB962C8B-B14F-4D97-AF65-F5344CB8AC3E}">
        <p14:creationId xmlns:p14="http://schemas.microsoft.com/office/powerpoint/2010/main" val="4230359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a:xfrm>
            <a:off x="10050234" y="5526541"/>
            <a:ext cx="1828800" cy="1331459"/>
          </a:xfrm>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p:txBody>
          <a:bodyPr/>
          <a:lstStyle/>
          <a:p>
            <a:r>
              <a:rPr lang="ru-RU"/>
              <a:t>Образец заголовка</a:t>
            </a:r>
            <a:endParaRPr lang="ru-RU" dirty="0"/>
          </a:p>
        </p:txBody>
      </p:sp>
      <p:sp>
        <p:nvSpPr>
          <p:cNvPr id="3" name="Объект 2"/>
          <p:cNvSpPr>
            <a:spLocks noGrp="1"/>
          </p:cNvSpPr>
          <p:nvPr>
            <p:ph sz="half" idx="1"/>
          </p:nvPr>
        </p:nvSpPr>
        <p:spPr>
          <a:xfrm>
            <a:off x="838199" y="1825625"/>
            <a:ext cx="5252357" cy="410981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3543300" cy="410981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4FBADD92-CC98-4900-BE8A-2068547BBC1A}" type="datetime1">
              <a:rPr lang="ru-RU" smtClean="0"/>
              <a:t>03.12.2024</a:t>
            </a:fld>
            <a:endParaRPr lang="ru-RU"/>
          </a:p>
        </p:txBody>
      </p:sp>
    </p:spTree>
    <p:extLst>
      <p:ext uri="{BB962C8B-B14F-4D97-AF65-F5344CB8AC3E}">
        <p14:creationId xmlns:p14="http://schemas.microsoft.com/office/powerpoint/2010/main" val="1405308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A01BE76D-E181-4177-862E-40D97C82BFEB}" type="slidenum">
              <a:rPr lang="ru-RU" smtClean="0"/>
              <a:t>‹#›</a:t>
            </a:fld>
            <a:endParaRPr lang="ru-RU" dirty="0"/>
          </a:p>
        </p:txBody>
      </p:sp>
      <p:sp>
        <p:nvSpPr>
          <p:cNvPr id="3" name="Текст 2"/>
          <p:cNvSpPr>
            <a:spLocks noGrp="1"/>
          </p:cNvSpPr>
          <p:nvPr>
            <p:ph type="body" idx="1"/>
          </p:nvPr>
        </p:nvSpPr>
        <p:spPr>
          <a:xfrm>
            <a:off x="839788" y="1992085"/>
            <a:ext cx="4205741" cy="51298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702379"/>
            <a:ext cx="4205741" cy="321672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5372100" y="1992085"/>
            <a:ext cx="4327071" cy="51298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5372100" y="2702379"/>
            <a:ext cx="4327071" cy="321672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06738898-160C-4747-9301-0B5702FA49D8}" type="datetime1">
              <a:rPr lang="ru-RU" smtClean="0"/>
              <a:t>03.12.2024</a:t>
            </a:fld>
            <a:endParaRPr lang="ru-RU"/>
          </a:p>
        </p:txBody>
      </p:sp>
      <p:sp>
        <p:nvSpPr>
          <p:cNvPr id="2" name="Заголовок 1"/>
          <p:cNvSpPr>
            <a:spLocks noGrp="1"/>
          </p:cNvSpPr>
          <p:nvPr>
            <p:ph type="title"/>
          </p:nvPr>
        </p:nvSpPr>
        <p:spPr>
          <a:xfrm>
            <a:off x="839788" y="365125"/>
            <a:ext cx="8859383" cy="1325563"/>
          </a:xfrm>
        </p:spPr>
        <p:txBody>
          <a:bodyPr/>
          <a:lstStyle/>
          <a:p>
            <a:r>
              <a:rPr lang="ru-RU"/>
              <a:t>Образец заголовка</a:t>
            </a:r>
            <a:endParaRPr lang="ru-RU" dirty="0"/>
          </a:p>
        </p:txBody>
      </p:sp>
    </p:spTree>
    <p:extLst>
      <p:ext uri="{BB962C8B-B14F-4D97-AF65-F5344CB8AC3E}">
        <p14:creationId xmlns:p14="http://schemas.microsoft.com/office/powerpoint/2010/main" val="1724568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A01BE76D-E181-4177-862E-40D97C82BFEB}" type="slidenum">
              <a:rPr lang="ru-RU" smtClean="0"/>
              <a:t>‹#›</a:t>
            </a:fld>
            <a:endParaRPr lang="ru-RU"/>
          </a:p>
        </p:txBody>
      </p:sp>
      <p:sp>
        <p:nvSpPr>
          <p:cNvPr id="2" name="Заголовок 1"/>
          <p:cNvSpPr>
            <a:spLocks noGrp="1"/>
          </p:cNvSpPr>
          <p:nvPr>
            <p:ph type="title"/>
          </p:nvPr>
        </p:nvSpPr>
        <p:spPr/>
        <p:txBody>
          <a:bodyPr/>
          <a:lstStyle/>
          <a:p>
            <a:r>
              <a:rPr lang="ru-RU"/>
              <a:t>Образец заголовка</a:t>
            </a:r>
            <a:endParaRPr lang="ru-RU" dirty="0"/>
          </a:p>
        </p:txBody>
      </p:sp>
      <p:sp>
        <p:nvSpPr>
          <p:cNvPr id="3" name="Дата 2"/>
          <p:cNvSpPr>
            <a:spLocks noGrp="1"/>
          </p:cNvSpPr>
          <p:nvPr>
            <p:ph type="dt" sz="half" idx="10"/>
          </p:nvPr>
        </p:nvSpPr>
        <p:spPr/>
        <p:txBody>
          <a:bodyPr/>
          <a:lstStyle/>
          <a:p>
            <a:fld id="{F1EBB16F-DABE-4712-B47F-7722E1CB50FE}" type="datetime1">
              <a:rPr lang="ru-RU" smtClean="0"/>
              <a:t>03.12.2024</a:t>
            </a:fld>
            <a:endParaRPr lang="ru-RU"/>
          </a:p>
        </p:txBody>
      </p:sp>
    </p:spTree>
    <p:extLst>
      <p:ext uri="{BB962C8B-B14F-4D97-AF65-F5344CB8AC3E}">
        <p14:creationId xmlns:p14="http://schemas.microsoft.com/office/powerpoint/2010/main" val="407516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CEBEA22-9938-4273-8C60-D80B349E4BA9}" type="datetime1">
              <a:rPr lang="ru-RU" smtClean="0"/>
              <a:t>03.12.2024</a:t>
            </a:fld>
            <a:endParaRPr lang="ru-RU"/>
          </a:p>
        </p:txBody>
      </p:sp>
      <p:sp>
        <p:nvSpPr>
          <p:cNvPr id="4" name="Номер слайда 3"/>
          <p:cNvSpPr>
            <a:spLocks noGrp="1"/>
          </p:cNvSpPr>
          <p:nvPr>
            <p:ph type="sldNum" sz="quarter" idx="12"/>
          </p:nvPr>
        </p:nvSpPr>
        <p:spPr/>
        <p:txBody>
          <a:bodyPr/>
          <a:lstStyle/>
          <a:p>
            <a:fld id="{A01BE76D-E181-4177-862E-40D97C82BFEB}" type="slidenum">
              <a:rPr lang="ru-RU" smtClean="0"/>
              <a:t>‹#›</a:t>
            </a:fld>
            <a:endParaRPr lang="ru-RU"/>
          </a:p>
        </p:txBody>
      </p:sp>
    </p:spTree>
    <p:extLst>
      <p:ext uri="{BB962C8B-B14F-4D97-AF65-F5344CB8AC3E}">
        <p14:creationId xmlns:p14="http://schemas.microsoft.com/office/powerpoint/2010/main" val="4199969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a:xfrm>
            <a:off x="839788" y="457200"/>
            <a:ext cx="3932237" cy="1526721"/>
          </a:xfrm>
        </p:spPr>
        <p:txBody>
          <a:bodyPr anchor="b"/>
          <a:lstStyle>
            <a:lvl1pPr>
              <a:defRPr sz="3200"/>
            </a:lvl1pPr>
          </a:lstStyle>
          <a:p>
            <a:r>
              <a:rPr lang="ru-RU"/>
              <a:t>Образец заголовка</a:t>
            </a:r>
            <a:endParaRPr lang="ru-RU" dirty="0"/>
          </a:p>
        </p:txBody>
      </p:sp>
      <p:sp>
        <p:nvSpPr>
          <p:cNvPr id="3" name="Объект 2"/>
          <p:cNvSpPr>
            <a:spLocks noGrp="1"/>
          </p:cNvSpPr>
          <p:nvPr>
            <p:ph idx="1"/>
          </p:nvPr>
        </p:nvSpPr>
        <p:spPr>
          <a:xfrm>
            <a:off x="5166859" y="1281339"/>
            <a:ext cx="4898069" cy="458764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570D790B-F35A-4C90-BC4A-BA7F77964CA4}" type="datetime1">
              <a:rPr lang="ru-RU" smtClean="0"/>
              <a:t>03.12.2024</a:t>
            </a:fld>
            <a:endParaRPr lang="ru-RU"/>
          </a:p>
        </p:txBody>
      </p:sp>
    </p:spTree>
    <p:extLst>
      <p:ext uri="{BB962C8B-B14F-4D97-AF65-F5344CB8AC3E}">
        <p14:creationId xmlns:p14="http://schemas.microsoft.com/office/powerpoint/2010/main" val="2517459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a:xfrm>
            <a:off x="839788" y="457200"/>
            <a:ext cx="3932237" cy="1526721"/>
          </a:xfrm>
        </p:spPr>
        <p:txBody>
          <a:bodyPr anchor="b"/>
          <a:lstStyle>
            <a:lvl1pPr>
              <a:defRPr sz="3200"/>
            </a:lvl1pPr>
          </a:lstStyle>
          <a:p>
            <a:r>
              <a:rPr lang="ru-RU"/>
              <a:t>Образец заголовка</a:t>
            </a:r>
            <a:endParaRPr lang="ru-RU" dirty="0"/>
          </a:p>
        </p:txBody>
      </p:sp>
      <p:sp>
        <p:nvSpPr>
          <p:cNvPr id="3" name="Рисунок 2"/>
          <p:cNvSpPr>
            <a:spLocks noGrp="1"/>
          </p:cNvSpPr>
          <p:nvPr>
            <p:ph type="pic" idx="1"/>
          </p:nvPr>
        </p:nvSpPr>
        <p:spPr>
          <a:xfrm>
            <a:off x="5183188" y="1273629"/>
            <a:ext cx="5823902" cy="411208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p>
        </p:txBody>
      </p:sp>
      <p:sp>
        <p:nvSpPr>
          <p:cNvPr id="4" name="Текст 3"/>
          <p:cNvSpPr>
            <a:spLocks noGrp="1"/>
          </p:cNvSpPr>
          <p:nvPr>
            <p:ph type="body" sz="half" idx="2"/>
          </p:nvPr>
        </p:nvSpPr>
        <p:spPr>
          <a:xfrm>
            <a:off x="839788" y="2057400"/>
            <a:ext cx="3932237" cy="332831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29AEF080-AA0F-44FA-BA62-A56D8619F7E7}" type="datetime1">
              <a:rPr lang="ru-RU" smtClean="0"/>
              <a:t>03.12.2024</a:t>
            </a:fld>
            <a:endParaRPr lang="ru-RU"/>
          </a:p>
        </p:txBody>
      </p:sp>
    </p:spTree>
    <p:extLst>
      <p:ext uri="{BB962C8B-B14F-4D97-AF65-F5344CB8AC3E}">
        <p14:creationId xmlns:p14="http://schemas.microsoft.com/office/powerpoint/2010/main" val="42245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Номер слайда 5" title="0"/>
          <p:cNvSpPr>
            <a:spLocks noGrp="1" noChangeAspect="1"/>
          </p:cNvSpPr>
          <p:nvPr>
            <p:ph type="sldNum" sz="quarter" idx="4"/>
          </p:nvPr>
        </p:nvSpPr>
        <p:spPr>
          <a:xfrm>
            <a:off x="10064928" y="5385718"/>
            <a:ext cx="1787978" cy="1272041"/>
          </a:xfrm>
          <a:prstGeom prst="rect">
            <a:avLst/>
          </a:prstGeom>
        </p:spPr>
        <p:txBody>
          <a:bodyPr vert="horz" wrap="square" lIns="91440" tIns="45720" rIns="91440" bIns="45720" rtlCol="0" anchor="ctr" anchorCtr="0">
            <a:noAutofit/>
          </a:bodyPr>
          <a:lstStyle>
            <a:lvl1pPr algn="l">
              <a:defRPr sz="9600" b="0" i="0" baseline="0">
                <a:solidFill>
                  <a:schemeClr val="bg2">
                    <a:lumMod val="90000"/>
                  </a:schemeClr>
                </a:solidFill>
                <a:latin typeface="Gilroy Medium" panose="00000600000000000000" pitchFamily="2" charset="-52"/>
              </a:defRPr>
            </a:lvl1pPr>
          </a:lstStyle>
          <a:p>
            <a:fld id="{A01BE76D-E181-4177-862E-40D97C82BFEB}" type="slidenum">
              <a:rPr lang="ru-RU" smtClean="0"/>
              <a:pPr/>
              <a:t>‹#›</a:t>
            </a:fld>
            <a:endParaRPr lang="ru-RU" dirty="0"/>
          </a:p>
        </p:txBody>
      </p:sp>
      <p:sp>
        <p:nvSpPr>
          <p:cNvPr id="3" name="Текст 2"/>
          <p:cNvSpPr>
            <a:spLocks noGrp="1"/>
          </p:cNvSpPr>
          <p:nvPr>
            <p:ph type="body" idx="1"/>
          </p:nvPr>
        </p:nvSpPr>
        <p:spPr>
          <a:xfrm>
            <a:off x="838200" y="1959430"/>
            <a:ext cx="10281557" cy="3510642"/>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B8CDF-4973-4195-91CA-18BA11F1D400}" type="datetime1">
              <a:rPr lang="ru-RU" smtClean="0"/>
              <a:t>03.12.2024</a:t>
            </a:fld>
            <a:endParaRPr lang="ru-RU"/>
          </a:p>
        </p:txBody>
      </p:sp>
      <p:pic>
        <p:nvPicPr>
          <p:cNvPr id="10" name="Рисунок 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225768" y="200819"/>
            <a:ext cx="1489158" cy="1053193"/>
          </a:xfrm>
          <a:prstGeom prst="rect">
            <a:avLst/>
          </a:prstGeom>
        </p:spPr>
      </p:pic>
      <p:sp>
        <p:nvSpPr>
          <p:cNvPr id="2" name="Заголовок 1"/>
          <p:cNvSpPr>
            <a:spLocks noGrp="1"/>
          </p:cNvSpPr>
          <p:nvPr>
            <p:ph type="title"/>
          </p:nvPr>
        </p:nvSpPr>
        <p:spPr>
          <a:xfrm>
            <a:off x="838200" y="555171"/>
            <a:ext cx="8877300" cy="1135517"/>
          </a:xfrm>
          <a:prstGeom prst="rect">
            <a:avLst/>
          </a:prstGeom>
        </p:spPr>
        <p:txBody>
          <a:bodyPr vert="horz" lIns="91440" tIns="45720" rIns="91440" bIns="45720" rtlCol="0" anchor="ctr">
            <a:normAutofit/>
          </a:bodyPr>
          <a:lstStyle/>
          <a:p>
            <a:r>
              <a:rPr lang="ru-RU" dirty="0"/>
              <a:t>Образец заголовка</a:t>
            </a:r>
          </a:p>
        </p:txBody>
      </p:sp>
      <p:cxnSp>
        <p:nvCxnSpPr>
          <p:cNvPr id="7" name="Прямая соединительная линия 6"/>
          <p:cNvCxnSpPr/>
          <p:nvPr/>
        </p:nvCxnSpPr>
        <p:spPr>
          <a:xfrm>
            <a:off x="-57750" y="6286500"/>
            <a:ext cx="9612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12" name="Прямая соединительная линия 11"/>
          <p:cNvCxnSpPr/>
          <p:nvPr/>
        </p:nvCxnSpPr>
        <p:spPr>
          <a:xfrm>
            <a:off x="10260531" y="1094014"/>
            <a:ext cx="1980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9" name="Прямая соединительная линия 8"/>
          <p:cNvCxnSpPr/>
          <p:nvPr userDrawn="1"/>
        </p:nvCxnSpPr>
        <p:spPr>
          <a:xfrm>
            <a:off x="-57750" y="6286500"/>
            <a:ext cx="9612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11" name="Прямая соединительная линия 10"/>
          <p:cNvCxnSpPr/>
          <p:nvPr userDrawn="1"/>
        </p:nvCxnSpPr>
        <p:spPr>
          <a:xfrm>
            <a:off x="10260531" y="1094014"/>
            <a:ext cx="1980000" cy="0"/>
          </a:xfrm>
          <a:prstGeom prst="line">
            <a:avLst/>
          </a:prstGeom>
          <a:ln w="38100" cap="rnd">
            <a:round/>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214588074"/>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Lst>
  <p:hf hdr="0" ftr="0" dt="0"/>
  <p:txStyles>
    <p:titleStyle>
      <a:lvl1pPr algn="l" defTabSz="914400" rtl="0" eaLnBrk="1" latinLnBrk="0" hangingPunct="1">
        <a:lnSpc>
          <a:spcPct val="90000"/>
        </a:lnSpc>
        <a:spcBef>
          <a:spcPct val="0"/>
        </a:spcBef>
        <a:buNone/>
        <a:defRPr sz="3200" kern="1200">
          <a:solidFill>
            <a:schemeClr val="tx1"/>
          </a:solidFill>
          <a:latin typeface="Gilroy Bold" panose="00000800000000000000" pitchFamily="2" charset="-52"/>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Gilroy Medium" panose="00000600000000000000" pitchFamily="2" charset="-52"/>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Gilroy Medium" panose="00000600000000000000" pitchFamily="2" charset="-5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Gilroy Medium" panose="00000600000000000000" pitchFamily="2" charset="-5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Gilroy Medium" panose="00000600000000000000" pitchFamily="2" charset="-5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Gilroy Medium" panose="00000600000000000000" pitchFamily="2" charset="-5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omments" Target="../comments/commen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omments" Target="../comments/commen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omments" Target="../comments/comment6.xml"/><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omments" Target="../comments/commen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comments" Target="../comments/commen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Прямая соединительная линия 3"/>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ctrTitle"/>
          </p:nvPr>
        </p:nvSpPr>
        <p:spPr>
          <a:xfrm>
            <a:off x="914399" y="2001837"/>
            <a:ext cx="10212405" cy="1508125"/>
          </a:xfrm>
        </p:spPr>
        <p:txBody>
          <a:bodyPr>
            <a:noAutofit/>
          </a:bodyPr>
          <a:lstStyle/>
          <a:p>
            <a:pPr>
              <a:lnSpc>
                <a:spcPct val="100000"/>
              </a:lnSpc>
            </a:pPr>
            <a:r>
              <a:rPr lang="ru-RU" sz="4400" dirty="0"/>
              <a:t>Буронабивные сваи </a:t>
            </a:r>
            <a:br>
              <a:rPr lang="ru-RU" sz="4400" dirty="0"/>
            </a:br>
            <a:r>
              <a:rPr lang="ru-RU" sz="4400" dirty="0"/>
              <a:t>из стеклопластика </a:t>
            </a:r>
          </a:p>
        </p:txBody>
      </p:sp>
      <p:sp>
        <p:nvSpPr>
          <p:cNvPr id="3" name="Подзаголовок 2"/>
          <p:cNvSpPr>
            <a:spLocks noGrp="1"/>
          </p:cNvSpPr>
          <p:nvPr>
            <p:ph type="subTitle" idx="1"/>
          </p:nvPr>
        </p:nvSpPr>
        <p:spPr>
          <a:xfrm>
            <a:off x="914399" y="4129238"/>
            <a:ext cx="10087276" cy="1128562"/>
          </a:xfrm>
        </p:spPr>
        <p:txBody>
          <a:bodyPr>
            <a:normAutofit lnSpcReduction="10000"/>
          </a:bodyPr>
          <a:lstStyle/>
          <a:p>
            <a:r>
              <a:rPr lang="ru-RU" dirty="0"/>
              <a:t>Чебоксарский институт (филиал) Московского политехнического университета</a:t>
            </a:r>
          </a:p>
          <a:p>
            <a:r>
              <a:rPr lang="ru-RU" dirty="0"/>
              <a:t>Кафедра «Строительного производства»</a:t>
            </a:r>
          </a:p>
        </p:txBody>
      </p:sp>
      <p:sp>
        <p:nvSpPr>
          <p:cNvPr id="6" name="TextBox 5">
            <a:extLst>
              <a:ext uri="{FF2B5EF4-FFF2-40B4-BE49-F238E27FC236}">
                <a16:creationId xmlns:a16="http://schemas.microsoft.com/office/drawing/2014/main" id="{0FEF4950-2F15-4F28-A89C-0F1E17D46397}"/>
              </a:ext>
            </a:extLst>
          </p:cNvPr>
          <p:cNvSpPr txBox="1"/>
          <p:nvPr/>
        </p:nvSpPr>
        <p:spPr>
          <a:xfrm>
            <a:off x="914399" y="1600200"/>
            <a:ext cx="10933889" cy="461665"/>
          </a:xfrm>
          <a:prstGeom prst="rect">
            <a:avLst/>
          </a:prstGeom>
          <a:noFill/>
        </p:spPr>
        <p:txBody>
          <a:bodyPr wrap="square">
            <a:spAutoFit/>
          </a:bodyPr>
          <a:lstStyle/>
          <a:p>
            <a:r>
              <a:rPr lang="ru-RU" sz="2400" b="1" dirty="0"/>
              <a:t>Акселерационная программа «</a:t>
            </a:r>
            <a:r>
              <a:rPr lang="ru-RU" sz="2400" b="1" dirty="0" err="1"/>
              <a:t>Мосполитех</a:t>
            </a:r>
            <a:r>
              <a:rPr lang="ru-RU" sz="2400" b="1" dirty="0"/>
              <a:t>-Чебоксары 3.0» </a:t>
            </a:r>
          </a:p>
        </p:txBody>
      </p:sp>
    </p:spTree>
    <p:extLst>
      <p:ext uri="{BB962C8B-B14F-4D97-AF65-F5344CB8AC3E}">
        <p14:creationId xmlns:p14="http://schemas.microsoft.com/office/powerpoint/2010/main" val="916414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2A1FB960-FB99-40EF-B2A8-F35B20F8B67D}"/>
              </a:ext>
            </a:extLst>
          </p:cNvPr>
          <p:cNvSpPr>
            <a:spLocks noGrp="1"/>
          </p:cNvSpPr>
          <p:nvPr>
            <p:ph idx="1"/>
          </p:nvPr>
        </p:nvSpPr>
        <p:spPr>
          <a:xfrm>
            <a:off x="838200" y="2542412"/>
            <a:ext cx="8536709" cy="3641271"/>
          </a:xfrm>
        </p:spPr>
        <p:txBody>
          <a:bodyPr/>
          <a:lstStyle/>
          <a:p>
            <a:pPr marL="0" indent="0">
              <a:buNone/>
            </a:pPr>
            <a:r>
              <a:rPr lang="ru-RU" dirty="0"/>
              <a:t>Основными пользователями являются строительные компании, которым нужны надежные и легкие сваи. Проблема заключается в недостатке качественных и долговечных свай, которые могут обеспечить необходимую поддержку конструкций.</a:t>
            </a:r>
          </a:p>
        </p:txBody>
      </p:sp>
      <p:sp>
        <p:nvSpPr>
          <p:cNvPr id="4" name="Заголовок 3">
            <a:extLst>
              <a:ext uri="{FF2B5EF4-FFF2-40B4-BE49-F238E27FC236}">
                <a16:creationId xmlns:a16="http://schemas.microsoft.com/office/drawing/2014/main" id="{4F4D0E7E-F3E0-4642-8FD8-6038A5B3E096}"/>
              </a:ext>
            </a:extLst>
          </p:cNvPr>
          <p:cNvSpPr>
            <a:spLocks noGrp="1"/>
          </p:cNvSpPr>
          <p:nvPr>
            <p:ph type="title"/>
          </p:nvPr>
        </p:nvSpPr>
        <p:spPr/>
        <p:txBody>
          <a:bodyPr/>
          <a:lstStyle/>
          <a:p>
            <a:r>
              <a:rPr lang="ru-RU" dirty="0"/>
              <a:t>Пользователь и проблема</a:t>
            </a:r>
          </a:p>
        </p:txBody>
      </p:sp>
      <p:sp>
        <p:nvSpPr>
          <p:cNvPr id="3" name="Номер слайда 2">
            <a:extLst>
              <a:ext uri="{FF2B5EF4-FFF2-40B4-BE49-F238E27FC236}">
                <a16:creationId xmlns:a16="http://schemas.microsoft.com/office/drawing/2014/main" id="{6276172A-8ED7-401F-B2DE-9774F3FC3164}"/>
              </a:ext>
            </a:extLst>
          </p:cNvPr>
          <p:cNvSpPr>
            <a:spLocks noGrp="1"/>
          </p:cNvSpPr>
          <p:nvPr>
            <p:ph type="sldNum" sz="quarter" idx="12"/>
          </p:nvPr>
        </p:nvSpPr>
        <p:spPr/>
        <p:txBody>
          <a:bodyPr/>
          <a:lstStyle/>
          <a:p>
            <a:fld id="{A01BE76D-E181-4177-862E-40D97C82BFEB}" type="slidenum">
              <a:rPr lang="ru-RU" smtClean="0"/>
              <a:t>2</a:t>
            </a:fld>
            <a:endParaRPr lang="ru-RU" dirty="0"/>
          </a:p>
        </p:txBody>
      </p:sp>
    </p:spTree>
    <p:extLst>
      <p:ext uri="{BB962C8B-B14F-4D97-AF65-F5344CB8AC3E}">
        <p14:creationId xmlns:p14="http://schemas.microsoft.com/office/powerpoint/2010/main" val="3217858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8CF2944F-0EFC-4EC6-8639-9AF6EADAB513}"/>
              </a:ext>
            </a:extLst>
          </p:cNvPr>
          <p:cNvSpPr>
            <a:spLocks noGrp="1"/>
          </p:cNvSpPr>
          <p:nvPr>
            <p:ph type="sldNum" sz="quarter" idx="12"/>
          </p:nvPr>
        </p:nvSpPr>
        <p:spPr/>
        <p:txBody>
          <a:bodyPr/>
          <a:lstStyle/>
          <a:p>
            <a:fld id="{A01BE76D-E181-4177-862E-40D97C82BFEB}" type="slidenum">
              <a:rPr lang="ru-RU" smtClean="0"/>
              <a:t>3</a:t>
            </a:fld>
            <a:endParaRPr lang="ru-RU" dirty="0"/>
          </a:p>
        </p:txBody>
      </p:sp>
      <p:sp>
        <p:nvSpPr>
          <p:cNvPr id="4" name="Заголовок 3">
            <a:extLst>
              <a:ext uri="{FF2B5EF4-FFF2-40B4-BE49-F238E27FC236}">
                <a16:creationId xmlns:a16="http://schemas.microsoft.com/office/drawing/2014/main" id="{E4A602D0-3DCC-4694-9AF0-6519F81B92EE}"/>
              </a:ext>
            </a:extLst>
          </p:cNvPr>
          <p:cNvSpPr>
            <a:spLocks noGrp="1"/>
          </p:cNvSpPr>
          <p:nvPr>
            <p:ph type="title"/>
          </p:nvPr>
        </p:nvSpPr>
        <p:spPr/>
        <p:txBody>
          <a:bodyPr>
            <a:normAutofit/>
          </a:bodyPr>
          <a:lstStyle/>
          <a:p>
            <a:r>
              <a:rPr lang="ru-RU" dirty="0"/>
              <a:t>Актуальность проекта</a:t>
            </a:r>
          </a:p>
        </p:txBody>
      </p:sp>
      <p:sp>
        <p:nvSpPr>
          <p:cNvPr id="5" name="TextBox 4">
            <a:extLst>
              <a:ext uri="{FF2B5EF4-FFF2-40B4-BE49-F238E27FC236}">
                <a16:creationId xmlns:a16="http://schemas.microsoft.com/office/drawing/2014/main" id="{F8C66020-209A-44BA-9F24-4CF4BD4F0181}"/>
              </a:ext>
            </a:extLst>
          </p:cNvPr>
          <p:cNvSpPr txBox="1"/>
          <p:nvPr/>
        </p:nvSpPr>
        <p:spPr>
          <a:xfrm>
            <a:off x="953813" y="2167115"/>
            <a:ext cx="9183509" cy="2677656"/>
          </a:xfrm>
          <a:prstGeom prst="rect">
            <a:avLst/>
          </a:prstGeom>
          <a:noFill/>
        </p:spPr>
        <p:txBody>
          <a:bodyPr wrap="square">
            <a:spAutoFit/>
          </a:bodyPr>
          <a:lstStyle/>
          <a:p>
            <a:pPr lvl="0"/>
            <a:r>
              <a:rPr lang="ru-RU" sz="2800" dirty="0">
                <a:solidFill>
                  <a:schemeClr val="tx2"/>
                </a:solidFill>
                <a:effectLst/>
                <a:latin typeface="Gilroy Medium" panose="00000600000000000000" charset="-52"/>
                <a:ea typeface="Calibri" panose="020F0502020204030204" pitchFamily="34" charset="0"/>
                <a:cs typeface="Times New Roman" panose="02020603050405020304" pitchFamily="18" charset="0"/>
              </a:rPr>
              <a:t>С увеличением требований к прочности и экологичности строительных материалов, производство буронабивных свай из стеклопластика становится актуальным, так как этот материал устойчив к коррозии и имеет небольшую массу.</a:t>
            </a:r>
          </a:p>
        </p:txBody>
      </p:sp>
    </p:spTree>
    <p:extLst>
      <p:ext uri="{BB962C8B-B14F-4D97-AF65-F5344CB8AC3E}">
        <p14:creationId xmlns:p14="http://schemas.microsoft.com/office/powerpoint/2010/main" val="18019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1B7E497F-41CE-40C1-B89E-DDDB4FC6761D}"/>
              </a:ext>
            </a:extLst>
          </p:cNvPr>
          <p:cNvSpPr>
            <a:spLocks noGrp="1"/>
          </p:cNvSpPr>
          <p:nvPr>
            <p:ph idx="1"/>
          </p:nvPr>
        </p:nvSpPr>
        <p:spPr>
          <a:xfrm>
            <a:off x="838200" y="1690688"/>
            <a:ext cx="5891074" cy="3476624"/>
          </a:xfrm>
        </p:spPr>
        <p:txBody>
          <a:bodyPr>
            <a:normAutofit lnSpcReduction="10000"/>
          </a:bodyPr>
          <a:lstStyle/>
          <a:p>
            <a:pPr marL="0" indent="0">
              <a:buNone/>
            </a:pPr>
            <a:r>
              <a:rPr lang="ru-RU" dirty="0"/>
              <a:t>К основным конкурентам относятся компании, производящие традиционные бетонные сваи и </a:t>
            </a:r>
            <a:r>
              <a:rPr lang="ru-RU" dirty="0" err="1"/>
              <a:t>металлосваи</a:t>
            </a:r>
            <a:r>
              <a:rPr lang="ru-RU" dirty="0"/>
              <a:t>. На рынке также присутствуют производители свай с применением стеклопластиковой арматуры, но их объемы пока невелики.</a:t>
            </a:r>
          </a:p>
        </p:txBody>
      </p:sp>
      <p:sp>
        <p:nvSpPr>
          <p:cNvPr id="3" name="Номер слайда 2">
            <a:extLst>
              <a:ext uri="{FF2B5EF4-FFF2-40B4-BE49-F238E27FC236}">
                <a16:creationId xmlns:a16="http://schemas.microsoft.com/office/drawing/2014/main" id="{9E288ED8-5AD9-4E67-AAEF-E95441EC340B}"/>
              </a:ext>
            </a:extLst>
          </p:cNvPr>
          <p:cNvSpPr>
            <a:spLocks noGrp="1"/>
          </p:cNvSpPr>
          <p:nvPr>
            <p:ph type="sldNum" sz="quarter" idx="12"/>
          </p:nvPr>
        </p:nvSpPr>
        <p:spPr/>
        <p:txBody>
          <a:bodyPr/>
          <a:lstStyle/>
          <a:p>
            <a:fld id="{A01BE76D-E181-4177-862E-40D97C82BFEB}" type="slidenum">
              <a:rPr lang="ru-RU" smtClean="0"/>
              <a:t>4</a:t>
            </a:fld>
            <a:endParaRPr lang="ru-RU" dirty="0"/>
          </a:p>
        </p:txBody>
      </p:sp>
      <p:sp>
        <p:nvSpPr>
          <p:cNvPr id="4" name="Заголовок 3">
            <a:extLst>
              <a:ext uri="{FF2B5EF4-FFF2-40B4-BE49-F238E27FC236}">
                <a16:creationId xmlns:a16="http://schemas.microsoft.com/office/drawing/2014/main" id="{3DC902C8-E661-4D30-A4DB-D39346EEE828}"/>
              </a:ext>
            </a:extLst>
          </p:cNvPr>
          <p:cNvSpPr>
            <a:spLocks noGrp="1"/>
          </p:cNvSpPr>
          <p:nvPr>
            <p:ph type="title"/>
          </p:nvPr>
        </p:nvSpPr>
        <p:spPr/>
        <p:txBody>
          <a:bodyPr/>
          <a:lstStyle/>
          <a:p>
            <a:r>
              <a:rPr lang="ru-RU" dirty="0"/>
              <a:t>Конкуренты (аналоги)</a:t>
            </a:r>
          </a:p>
        </p:txBody>
      </p:sp>
      <p:pic>
        <p:nvPicPr>
          <p:cNvPr id="5" name="Google Shape;226;p33">
            <a:extLst>
              <a:ext uri="{FF2B5EF4-FFF2-40B4-BE49-F238E27FC236}">
                <a16:creationId xmlns:a16="http://schemas.microsoft.com/office/drawing/2014/main" id="{A863C14A-1512-486B-9168-F8387C035952}"/>
              </a:ext>
            </a:extLst>
          </p:cNvPr>
          <p:cNvPicPr preferRelativeResize="0">
            <a:picLocks/>
          </p:cNvPicPr>
          <p:nvPr/>
        </p:nvPicPr>
        <p:blipFill rotWithShape="1">
          <a:blip r:embed="rId2"/>
          <a:srcRect l="19877" r="12201"/>
          <a:stretch/>
        </p:blipFill>
        <p:spPr>
          <a:xfrm>
            <a:off x="6729274" y="1525491"/>
            <a:ext cx="3968318" cy="3807018"/>
          </a:xfrm>
          <a:prstGeom prst="rect">
            <a:avLst/>
          </a:prstGeom>
        </p:spPr>
      </p:pic>
    </p:spTree>
    <p:extLst>
      <p:ext uri="{BB962C8B-B14F-4D97-AF65-F5344CB8AC3E}">
        <p14:creationId xmlns:p14="http://schemas.microsoft.com/office/powerpoint/2010/main" val="2759497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5AAAD5BB-B40C-4527-B999-18E10D19EE71}"/>
              </a:ext>
            </a:extLst>
          </p:cNvPr>
          <p:cNvSpPr>
            <a:spLocks noGrp="1"/>
          </p:cNvSpPr>
          <p:nvPr>
            <p:ph idx="1"/>
          </p:nvPr>
        </p:nvSpPr>
        <p:spPr>
          <a:xfrm>
            <a:off x="838200" y="2153393"/>
            <a:ext cx="7428345" cy="3641271"/>
          </a:xfrm>
        </p:spPr>
        <p:txBody>
          <a:bodyPr/>
          <a:lstStyle/>
          <a:p>
            <a:pPr marL="0" indent="0">
              <a:buNone/>
            </a:pPr>
            <a:r>
              <a:rPr lang="ru-RU" dirty="0"/>
              <a:t>Мы предлагаем разработку и производство буронабивных свай из стеклопластика, которые обладают высокой прочностью, легкостью и долговечностью. Используем инновационные технологии и материалы для достижения лучшего качества.</a:t>
            </a:r>
          </a:p>
        </p:txBody>
      </p:sp>
      <p:sp>
        <p:nvSpPr>
          <p:cNvPr id="3" name="Номер слайда 2">
            <a:extLst>
              <a:ext uri="{FF2B5EF4-FFF2-40B4-BE49-F238E27FC236}">
                <a16:creationId xmlns:a16="http://schemas.microsoft.com/office/drawing/2014/main" id="{0F0AEED9-5688-46BB-A748-E2E63594F0BC}"/>
              </a:ext>
            </a:extLst>
          </p:cNvPr>
          <p:cNvSpPr>
            <a:spLocks noGrp="1"/>
          </p:cNvSpPr>
          <p:nvPr>
            <p:ph type="sldNum" sz="quarter" idx="12"/>
          </p:nvPr>
        </p:nvSpPr>
        <p:spPr/>
        <p:txBody>
          <a:bodyPr/>
          <a:lstStyle/>
          <a:p>
            <a:fld id="{A01BE76D-E181-4177-862E-40D97C82BFEB}" type="slidenum">
              <a:rPr lang="ru-RU" smtClean="0"/>
              <a:t>5</a:t>
            </a:fld>
            <a:endParaRPr lang="ru-RU" dirty="0"/>
          </a:p>
        </p:txBody>
      </p:sp>
      <p:sp>
        <p:nvSpPr>
          <p:cNvPr id="4" name="Заголовок 3">
            <a:extLst>
              <a:ext uri="{FF2B5EF4-FFF2-40B4-BE49-F238E27FC236}">
                <a16:creationId xmlns:a16="http://schemas.microsoft.com/office/drawing/2014/main" id="{7988FC6B-7CBA-4707-AB2D-C14E92EF9B07}"/>
              </a:ext>
            </a:extLst>
          </p:cNvPr>
          <p:cNvSpPr>
            <a:spLocks noGrp="1"/>
          </p:cNvSpPr>
          <p:nvPr>
            <p:ph type="title"/>
          </p:nvPr>
        </p:nvSpPr>
        <p:spPr/>
        <p:txBody>
          <a:bodyPr/>
          <a:lstStyle/>
          <a:p>
            <a:r>
              <a:rPr lang="ru-RU" dirty="0"/>
              <a:t>Решение</a:t>
            </a:r>
          </a:p>
        </p:txBody>
      </p:sp>
    </p:spTree>
    <p:extLst>
      <p:ext uri="{BB962C8B-B14F-4D97-AF65-F5344CB8AC3E}">
        <p14:creationId xmlns:p14="http://schemas.microsoft.com/office/powerpoint/2010/main" val="1478152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62A3DEE0-C6FB-43FD-B3FD-B5956D7C785A}"/>
              </a:ext>
            </a:extLst>
          </p:cNvPr>
          <p:cNvSpPr>
            <a:spLocks noGrp="1"/>
          </p:cNvSpPr>
          <p:nvPr>
            <p:ph idx="1"/>
          </p:nvPr>
        </p:nvSpPr>
        <p:spPr/>
        <p:txBody>
          <a:bodyPr/>
          <a:lstStyle/>
          <a:p>
            <a:pPr marL="0" indent="0">
              <a:buNone/>
            </a:pPr>
            <a:r>
              <a:rPr lang="ru-RU" dirty="0"/>
              <a:t>Мы планируем использовать модель B2B, предлагая нашим клиентам индивидуальные решения. Основные источники дохода будут от продаж свай, а также от предоставления услуг по их установке и техническому сопровождению.</a:t>
            </a:r>
          </a:p>
        </p:txBody>
      </p:sp>
      <p:sp>
        <p:nvSpPr>
          <p:cNvPr id="3" name="Номер слайда 2">
            <a:extLst>
              <a:ext uri="{FF2B5EF4-FFF2-40B4-BE49-F238E27FC236}">
                <a16:creationId xmlns:a16="http://schemas.microsoft.com/office/drawing/2014/main" id="{A7E5A726-30A2-422F-9C3C-BB251A0A9DF5}"/>
              </a:ext>
            </a:extLst>
          </p:cNvPr>
          <p:cNvSpPr>
            <a:spLocks noGrp="1"/>
          </p:cNvSpPr>
          <p:nvPr>
            <p:ph type="sldNum" sz="quarter" idx="12"/>
          </p:nvPr>
        </p:nvSpPr>
        <p:spPr/>
        <p:txBody>
          <a:bodyPr/>
          <a:lstStyle/>
          <a:p>
            <a:fld id="{A01BE76D-E181-4177-862E-40D97C82BFEB}" type="slidenum">
              <a:rPr lang="ru-RU" smtClean="0"/>
              <a:t>6</a:t>
            </a:fld>
            <a:endParaRPr lang="ru-RU" dirty="0"/>
          </a:p>
        </p:txBody>
      </p:sp>
      <p:sp>
        <p:nvSpPr>
          <p:cNvPr id="4" name="Заголовок 3">
            <a:extLst>
              <a:ext uri="{FF2B5EF4-FFF2-40B4-BE49-F238E27FC236}">
                <a16:creationId xmlns:a16="http://schemas.microsoft.com/office/drawing/2014/main" id="{C279737B-2B0B-4370-ADD8-0C08DD00F5B7}"/>
              </a:ext>
            </a:extLst>
          </p:cNvPr>
          <p:cNvSpPr>
            <a:spLocks noGrp="1"/>
          </p:cNvSpPr>
          <p:nvPr>
            <p:ph type="title"/>
          </p:nvPr>
        </p:nvSpPr>
        <p:spPr/>
        <p:txBody>
          <a:bodyPr/>
          <a:lstStyle/>
          <a:p>
            <a:r>
              <a:rPr lang="ru-RU" dirty="0"/>
              <a:t>Бизнес-модель</a:t>
            </a:r>
          </a:p>
        </p:txBody>
      </p:sp>
    </p:spTree>
    <p:extLst>
      <p:ext uri="{BB962C8B-B14F-4D97-AF65-F5344CB8AC3E}">
        <p14:creationId xmlns:p14="http://schemas.microsoft.com/office/powerpoint/2010/main" val="3409210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8BCC3222-C2BD-4A91-858E-48A2E92BEEA9}"/>
              </a:ext>
            </a:extLst>
          </p:cNvPr>
          <p:cNvSpPr>
            <a:spLocks noGrp="1"/>
          </p:cNvSpPr>
          <p:nvPr>
            <p:ph idx="1"/>
          </p:nvPr>
        </p:nvSpPr>
        <p:spPr>
          <a:xfrm>
            <a:off x="4367814" y="2385558"/>
            <a:ext cx="6081204" cy="3641271"/>
          </a:xfrm>
        </p:spPr>
        <p:txBody>
          <a:bodyPr>
            <a:normAutofit/>
          </a:bodyPr>
          <a:lstStyle/>
          <a:p>
            <a:pPr marL="0" indent="0">
              <a:buNone/>
            </a:pPr>
            <a:r>
              <a:rPr lang="ru-RU" dirty="0"/>
              <a:t>На данный момент провели исследования рынка, разработали технологию производства. Определили риски и способы их решения.</a:t>
            </a:r>
          </a:p>
        </p:txBody>
      </p:sp>
      <p:sp>
        <p:nvSpPr>
          <p:cNvPr id="3" name="Номер слайда 2">
            <a:extLst>
              <a:ext uri="{FF2B5EF4-FFF2-40B4-BE49-F238E27FC236}">
                <a16:creationId xmlns:a16="http://schemas.microsoft.com/office/drawing/2014/main" id="{47961860-1E98-41B0-8C69-C8DD8F6C2328}"/>
              </a:ext>
            </a:extLst>
          </p:cNvPr>
          <p:cNvSpPr>
            <a:spLocks noGrp="1"/>
          </p:cNvSpPr>
          <p:nvPr>
            <p:ph type="sldNum" sz="quarter" idx="12"/>
          </p:nvPr>
        </p:nvSpPr>
        <p:spPr/>
        <p:txBody>
          <a:bodyPr/>
          <a:lstStyle/>
          <a:p>
            <a:fld id="{A01BE76D-E181-4177-862E-40D97C82BFEB}" type="slidenum">
              <a:rPr lang="ru-RU" smtClean="0"/>
              <a:t>7</a:t>
            </a:fld>
            <a:endParaRPr lang="ru-RU" dirty="0"/>
          </a:p>
        </p:txBody>
      </p:sp>
      <p:sp>
        <p:nvSpPr>
          <p:cNvPr id="4" name="Заголовок 3">
            <a:extLst>
              <a:ext uri="{FF2B5EF4-FFF2-40B4-BE49-F238E27FC236}">
                <a16:creationId xmlns:a16="http://schemas.microsoft.com/office/drawing/2014/main" id="{DB1490A7-1968-4ED6-8146-BF6D356EE011}"/>
              </a:ext>
            </a:extLst>
          </p:cNvPr>
          <p:cNvSpPr>
            <a:spLocks noGrp="1"/>
          </p:cNvSpPr>
          <p:nvPr>
            <p:ph type="title"/>
          </p:nvPr>
        </p:nvSpPr>
        <p:spPr/>
        <p:txBody>
          <a:bodyPr/>
          <a:lstStyle/>
          <a:p>
            <a:r>
              <a:rPr lang="ru-RU" dirty="0"/>
              <a:t>Текущие результаты</a:t>
            </a:r>
          </a:p>
        </p:txBody>
      </p:sp>
      <p:pic>
        <p:nvPicPr>
          <p:cNvPr id="5" name="Google Shape;226;p33">
            <a:extLst>
              <a:ext uri="{FF2B5EF4-FFF2-40B4-BE49-F238E27FC236}">
                <a16:creationId xmlns:a16="http://schemas.microsoft.com/office/drawing/2014/main" id="{63BE75F4-D70B-43D7-B246-D664EBB284B9}"/>
              </a:ext>
            </a:extLst>
          </p:cNvPr>
          <p:cNvPicPr preferRelativeResize="0">
            <a:picLocks/>
          </p:cNvPicPr>
          <p:nvPr/>
        </p:nvPicPr>
        <p:blipFill rotWithShape="1">
          <a:blip r:embed="rId2"/>
          <a:srcRect l="25830" r="25830"/>
          <a:stretch/>
        </p:blipFill>
        <p:spPr>
          <a:xfrm>
            <a:off x="1012055" y="1401964"/>
            <a:ext cx="3064800" cy="4756200"/>
          </a:xfrm>
          <a:prstGeom prst="rect">
            <a:avLst/>
          </a:prstGeom>
        </p:spPr>
      </p:pic>
    </p:spTree>
    <p:extLst>
      <p:ext uri="{BB962C8B-B14F-4D97-AF65-F5344CB8AC3E}">
        <p14:creationId xmlns:p14="http://schemas.microsoft.com/office/powerpoint/2010/main" val="1784682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356D9053-BCD4-44A0-8436-34C50DE40596}"/>
              </a:ext>
            </a:extLst>
          </p:cNvPr>
          <p:cNvSpPr>
            <a:spLocks noGrp="1"/>
          </p:cNvSpPr>
          <p:nvPr>
            <p:ph idx="1"/>
          </p:nvPr>
        </p:nvSpPr>
        <p:spPr/>
        <p:txBody>
          <a:bodyPr>
            <a:normAutofit/>
          </a:bodyPr>
          <a:lstStyle/>
          <a:p>
            <a:pPr marL="0" indent="0">
              <a:buNone/>
            </a:pPr>
            <a:r>
              <a:rPr lang="ru-RU" sz="2400" dirty="0"/>
              <a:t>В дальнейшем планируем расширять линейку продукции, выходить на новые рынки и внедрять автоматизацию процессов. Также предусмотрено проведение рекламных кампаний для увеличения осведомленности о нашем продукте.</a:t>
            </a:r>
          </a:p>
        </p:txBody>
      </p:sp>
      <p:sp>
        <p:nvSpPr>
          <p:cNvPr id="3" name="Номер слайда 2">
            <a:extLst>
              <a:ext uri="{FF2B5EF4-FFF2-40B4-BE49-F238E27FC236}">
                <a16:creationId xmlns:a16="http://schemas.microsoft.com/office/drawing/2014/main" id="{B71F02B0-F48B-4C7A-830A-0C27812E2705}"/>
              </a:ext>
            </a:extLst>
          </p:cNvPr>
          <p:cNvSpPr>
            <a:spLocks noGrp="1"/>
          </p:cNvSpPr>
          <p:nvPr>
            <p:ph type="sldNum" sz="quarter" idx="12"/>
          </p:nvPr>
        </p:nvSpPr>
        <p:spPr/>
        <p:txBody>
          <a:bodyPr/>
          <a:lstStyle/>
          <a:p>
            <a:fld id="{A01BE76D-E181-4177-862E-40D97C82BFEB}" type="slidenum">
              <a:rPr lang="ru-RU" smtClean="0"/>
              <a:t>8</a:t>
            </a:fld>
            <a:endParaRPr lang="ru-RU" dirty="0"/>
          </a:p>
        </p:txBody>
      </p:sp>
      <p:sp>
        <p:nvSpPr>
          <p:cNvPr id="4" name="Заголовок 3">
            <a:extLst>
              <a:ext uri="{FF2B5EF4-FFF2-40B4-BE49-F238E27FC236}">
                <a16:creationId xmlns:a16="http://schemas.microsoft.com/office/drawing/2014/main" id="{A86DAA75-9DE0-412E-9156-0190D944D40A}"/>
              </a:ext>
            </a:extLst>
          </p:cNvPr>
          <p:cNvSpPr>
            <a:spLocks noGrp="1"/>
          </p:cNvSpPr>
          <p:nvPr>
            <p:ph type="title"/>
          </p:nvPr>
        </p:nvSpPr>
        <p:spPr/>
        <p:txBody>
          <a:bodyPr/>
          <a:lstStyle/>
          <a:p>
            <a:r>
              <a:rPr lang="ru-RU" dirty="0"/>
              <a:t>Планы развития </a:t>
            </a:r>
          </a:p>
        </p:txBody>
      </p:sp>
    </p:spTree>
    <p:extLst>
      <p:ext uri="{BB962C8B-B14F-4D97-AF65-F5344CB8AC3E}">
        <p14:creationId xmlns:p14="http://schemas.microsoft.com/office/powerpoint/2010/main" val="3969355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F0F6D92D-C14A-4E85-8421-A874193E48FE}"/>
              </a:ext>
            </a:extLst>
          </p:cNvPr>
          <p:cNvSpPr>
            <a:spLocks noGrp="1"/>
          </p:cNvSpPr>
          <p:nvPr>
            <p:ph type="sldNum" sz="quarter" idx="12"/>
          </p:nvPr>
        </p:nvSpPr>
        <p:spPr/>
        <p:txBody>
          <a:bodyPr/>
          <a:lstStyle/>
          <a:p>
            <a:fld id="{A01BE76D-E181-4177-862E-40D97C82BFEB}" type="slidenum">
              <a:rPr lang="ru-RU" smtClean="0"/>
              <a:t>9</a:t>
            </a:fld>
            <a:endParaRPr lang="ru-RU" dirty="0"/>
          </a:p>
        </p:txBody>
      </p:sp>
      <p:sp>
        <p:nvSpPr>
          <p:cNvPr id="4" name="Заголовок 3">
            <a:extLst>
              <a:ext uri="{FF2B5EF4-FFF2-40B4-BE49-F238E27FC236}">
                <a16:creationId xmlns:a16="http://schemas.microsoft.com/office/drawing/2014/main" id="{CE657CE1-04C4-464D-B670-6C61E5654EFB}"/>
              </a:ext>
            </a:extLst>
          </p:cNvPr>
          <p:cNvSpPr>
            <a:spLocks noGrp="1"/>
          </p:cNvSpPr>
          <p:nvPr>
            <p:ph type="title"/>
          </p:nvPr>
        </p:nvSpPr>
        <p:spPr/>
        <p:txBody>
          <a:bodyPr/>
          <a:lstStyle/>
          <a:p>
            <a:r>
              <a:rPr lang="ru-RU" dirty="0"/>
              <a:t>Команда</a:t>
            </a:r>
          </a:p>
        </p:txBody>
      </p:sp>
      <p:sp>
        <p:nvSpPr>
          <p:cNvPr id="12" name="TextBox 11">
            <a:extLst>
              <a:ext uri="{FF2B5EF4-FFF2-40B4-BE49-F238E27FC236}">
                <a16:creationId xmlns:a16="http://schemas.microsoft.com/office/drawing/2014/main" id="{41700FFA-0C8D-45D2-9AC6-ACD30E469F84}"/>
              </a:ext>
            </a:extLst>
          </p:cNvPr>
          <p:cNvSpPr txBox="1"/>
          <p:nvPr/>
        </p:nvSpPr>
        <p:spPr>
          <a:xfrm>
            <a:off x="3842327" y="3429000"/>
            <a:ext cx="3466522" cy="1077218"/>
          </a:xfrm>
          <a:prstGeom prst="rect">
            <a:avLst/>
          </a:prstGeom>
          <a:noFill/>
        </p:spPr>
        <p:txBody>
          <a:bodyPr wrap="square">
            <a:spAutoFit/>
          </a:bodyPr>
          <a:lstStyle/>
          <a:p>
            <a:r>
              <a:rPr lang="ru-RU" sz="1600" dirty="0" err="1">
                <a:solidFill>
                  <a:schemeClr val="tx2"/>
                </a:solidFill>
                <a:latin typeface="Gilroy Medium" panose="00000600000000000000" charset="-52"/>
              </a:rPr>
              <a:t>Leader</a:t>
            </a:r>
            <a:r>
              <a:rPr lang="ru-RU" sz="1600" dirty="0">
                <a:solidFill>
                  <a:schemeClr val="tx2"/>
                </a:solidFill>
                <a:latin typeface="Gilroy Medium" panose="00000600000000000000" charset="-52"/>
              </a:rPr>
              <a:t> ID </a:t>
            </a:r>
            <a:r>
              <a:rPr lang="en-US" sz="1600" dirty="0">
                <a:solidFill>
                  <a:schemeClr val="tx2"/>
                </a:solidFill>
                <a:latin typeface="Gilroy Medium" panose="00000600000000000000" charset="-52"/>
              </a:rPr>
              <a:t>1916179</a:t>
            </a:r>
            <a:endParaRPr lang="ru-RU" sz="1600" dirty="0">
              <a:solidFill>
                <a:schemeClr val="tx2"/>
              </a:solidFill>
              <a:latin typeface="Gilroy Medium" panose="00000600000000000000" charset="-52"/>
            </a:endParaRPr>
          </a:p>
          <a:p>
            <a:r>
              <a:rPr lang="ru-RU" sz="1600" dirty="0" err="1">
                <a:solidFill>
                  <a:schemeClr val="tx2"/>
                </a:solidFill>
                <a:latin typeface="Gilroy Medium" panose="00000600000000000000" charset="-52"/>
              </a:rPr>
              <a:t>Абасеев</a:t>
            </a:r>
            <a:r>
              <a:rPr lang="ru-RU" sz="1600" dirty="0">
                <a:solidFill>
                  <a:schemeClr val="tx2"/>
                </a:solidFill>
                <a:latin typeface="Gilroy Medium" panose="00000600000000000000" charset="-52"/>
              </a:rPr>
              <a:t> Данил Эдуардович</a:t>
            </a:r>
          </a:p>
          <a:p>
            <a:r>
              <a:rPr lang="en-US" sz="1600" dirty="0">
                <a:solidFill>
                  <a:schemeClr val="tx2"/>
                </a:solidFill>
                <a:latin typeface="Gilroy Medium" panose="00000600000000000000" charset="-52"/>
              </a:rPr>
              <a:t>89051824911</a:t>
            </a:r>
            <a:endParaRPr lang="ru-RU" sz="1600" dirty="0">
              <a:solidFill>
                <a:schemeClr val="tx2"/>
              </a:solidFill>
              <a:latin typeface="Gilroy Medium" panose="00000600000000000000" charset="-52"/>
            </a:endParaRPr>
          </a:p>
          <a:p>
            <a:r>
              <a:rPr lang="en-US" sz="1600" dirty="0">
                <a:solidFill>
                  <a:schemeClr val="tx2"/>
                </a:solidFill>
                <a:latin typeface="Gilroy Medium" panose="00000600000000000000" charset="-52"/>
              </a:rPr>
              <a:t>abaseev2001</a:t>
            </a:r>
            <a:r>
              <a:rPr lang="ru-RU" sz="1600" dirty="0">
                <a:solidFill>
                  <a:schemeClr val="tx2"/>
                </a:solidFill>
                <a:latin typeface="Gilroy Medium" panose="00000600000000000000" charset="-52"/>
              </a:rPr>
              <a:t>@mail.ru</a:t>
            </a:r>
          </a:p>
        </p:txBody>
      </p:sp>
      <p:sp>
        <p:nvSpPr>
          <p:cNvPr id="14" name="TextBox 13">
            <a:extLst>
              <a:ext uri="{FF2B5EF4-FFF2-40B4-BE49-F238E27FC236}">
                <a16:creationId xmlns:a16="http://schemas.microsoft.com/office/drawing/2014/main" id="{7715E264-7DD2-45A8-9E88-DE020E718FED}"/>
              </a:ext>
            </a:extLst>
          </p:cNvPr>
          <p:cNvSpPr txBox="1"/>
          <p:nvPr/>
        </p:nvSpPr>
        <p:spPr>
          <a:xfrm>
            <a:off x="3842327" y="2067034"/>
            <a:ext cx="4100946" cy="1107996"/>
          </a:xfrm>
          <a:prstGeom prst="rect">
            <a:avLst/>
          </a:prstGeom>
          <a:noFill/>
        </p:spPr>
        <p:txBody>
          <a:bodyPr wrap="square">
            <a:spAutoFit/>
          </a:bodyPr>
          <a:lstStyle/>
          <a:p>
            <a:r>
              <a:rPr lang="ru-RU" sz="1600" dirty="0" err="1">
                <a:solidFill>
                  <a:schemeClr val="tx2"/>
                </a:solidFill>
                <a:latin typeface="Gilroy Medium" panose="00000600000000000000" charset="-52"/>
              </a:rPr>
              <a:t>Leader</a:t>
            </a:r>
            <a:r>
              <a:rPr lang="ru-RU" sz="1600" dirty="0">
                <a:solidFill>
                  <a:schemeClr val="tx2"/>
                </a:solidFill>
                <a:latin typeface="Gilroy Medium" panose="00000600000000000000" charset="-52"/>
              </a:rPr>
              <a:t> ID </a:t>
            </a:r>
            <a:r>
              <a:rPr lang="en-US" sz="1600" dirty="0">
                <a:solidFill>
                  <a:schemeClr val="tx2"/>
                </a:solidFill>
                <a:latin typeface="Gilroy Medium" panose="00000600000000000000" charset="-52"/>
              </a:rPr>
              <a:t>3189922</a:t>
            </a:r>
            <a:r>
              <a:rPr lang="ru-RU" dirty="0">
                <a:solidFill>
                  <a:schemeClr val="tx2"/>
                </a:solidFill>
                <a:latin typeface="Gilroy Medium" panose="00000600000000000000" charset="-52"/>
              </a:rPr>
              <a:t> </a:t>
            </a:r>
          </a:p>
          <a:p>
            <a:r>
              <a:rPr lang="ru-RU" sz="1600" dirty="0">
                <a:solidFill>
                  <a:schemeClr val="tx2"/>
                </a:solidFill>
                <a:latin typeface="Gilroy Medium" panose="00000600000000000000" charset="-52"/>
              </a:rPr>
              <a:t>Романова Екатерина Алексеевна </a:t>
            </a:r>
          </a:p>
          <a:p>
            <a:r>
              <a:rPr lang="ru-RU" sz="1600" dirty="0">
                <a:solidFill>
                  <a:schemeClr val="tx2"/>
                </a:solidFill>
                <a:latin typeface="Gilroy Medium" panose="00000600000000000000" charset="-52"/>
              </a:rPr>
              <a:t>89278553748</a:t>
            </a:r>
          </a:p>
          <a:p>
            <a:r>
              <a:rPr lang="en-US" sz="1600" dirty="0">
                <a:solidFill>
                  <a:schemeClr val="tx2"/>
                </a:solidFill>
                <a:latin typeface="Gilroy Medium" panose="00000600000000000000" charset="-52"/>
              </a:rPr>
              <a:t>yek.romanova@mail.ru</a:t>
            </a:r>
            <a:endParaRPr lang="ru-RU" sz="1600" dirty="0">
              <a:solidFill>
                <a:schemeClr val="tx2"/>
              </a:solidFill>
              <a:latin typeface="Gilroy Medium" panose="00000600000000000000" charset="-52"/>
            </a:endParaRPr>
          </a:p>
        </p:txBody>
      </p:sp>
      <p:pic>
        <p:nvPicPr>
          <p:cNvPr id="18" name="Рисунок 17" descr="Телефон">
            <a:extLst>
              <a:ext uri="{FF2B5EF4-FFF2-40B4-BE49-F238E27FC236}">
                <a16:creationId xmlns:a16="http://schemas.microsoft.com/office/drawing/2014/main" id="{897206AF-5C56-4E75-B6DE-9CC570A3A160}"/>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33618" y="2408364"/>
            <a:ext cx="330200" cy="330200"/>
          </a:xfrm>
          <a:prstGeom prst="rect">
            <a:avLst/>
          </a:prstGeom>
        </p:spPr>
      </p:pic>
      <p:pic>
        <p:nvPicPr>
          <p:cNvPr id="19" name="Рисунок 18" descr="Телефон">
            <a:extLst>
              <a:ext uri="{FF2B5EF4-FFF2-40B4-BE49-F238E27FC236}">
                <a16:creationId xmlns:a16="http://schemas.microsoft.com/office/drawing/2014/main" id="{ADB07455-6F6A-4CD7-B66B-D0C45B3A850B}"/>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33618" y="3621340"/>
            <a:ext cx="330200" cy="330200"/>
          </a:xfrm>
          <a:prstGeom prst="rect">
            <a:avLst/>
          </a:prstGeom>
        </p:spPr>
      </p:pic>
    </p:spTree>
    <p:extLst>
      <p:ext uri="{BB962C8B-B14F-4D97-AF65-F5344CB8AC3E}">
        <p14:creationId xmlns:p14="http://schemas.microsoft.com/office/powerpoint/2010/main" val="3779349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Прямая соединительная линия 3"/>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ctrTitle"/>
          </p:nvPr>
        </p:nvSpPr>
        <p:spPr/>
        <p:txBody>
          <a:bodyPr/>
          <a:lstStyle/>
          <a:p>
            <a:r>
              <a:rPr lang="ru-RU" dirty="0"/>
              <a:t>Спасибо! </a:t>
            </a:r>
          </a:p>
        </p:txBody>
      </p:sp>
    </p:spTree>
    <p:extLst>
      <p:ext uri="{BB962C8B-B14F-4D97-AF65-F5344CB8AC3E}">
        <p14:creationId xmlns:p14="http://schemas.microsoft.com/office/powerpoint/2010/main" val="3454142649"/>
      </p:ext>
    </p:extLst>
  </p:cSld>
  <p:clrMapOvr>
    <a:masterClrMapping/>
  </p:clrMapOvr>
</p:sld>
</file>

<file path=ppt/theme/theme1.xml><?xml version="1.0" encoding="utf-8"?>
<a:theme xmlns:a="http://schemas.openxmlformats.org/drawingml/2006/main" name="Тема3">
  <a:themeElements>
    <a:clrScheme name="Московский Политех красная">
      <a:dk1>
        <a:srgbClr val="E61E46"/>
      </a:dk1>
      <a:lt1>
        <a:sysClr val="window" lastClr="FFFFFF"/>
      </a:lt1>
      <a:dk2>
        <a:srgbClr val="171616"/>
      </a:dk2>
      <a:lt2>
        <a:srgbClr val="E7E6E6"/>
      </a:lt2>
      <a:accent1>
        <a:srgbClr val="E61E46"/>
      </a:accent1>
      <a:accent2>
        <a:srgbClr val="1E3E8D"/>
      </a:accent2>
      <a:accent3>
        <a:srgbClr val="A5A5A5"/>
      </a:accent3>
      <a:accent4>
        <a:srgbClr val="60DCCA"/>
      </a:accent4>
      <a:accent5>
        <a:srgbClr val="3478BC"/>
      </a:accent5>
      <a:accent6>
        <a:srgbClr val="E94572"/>
      </a:accent6>
      <a:hlink>
        <a:srgbClr val="3478BC"/>
      </a:hlink>
      <a:folHlink>
        <a:srgbClr val="E94572"/>
      </a:folHlink>
    </a:clrScheme>
    <a:fontScheme name="Другая 2">
      <a:majorFont>
        <a:latin typeface="Verdana "/>
        <a:ea typeface=""/>
        <a:cs typeface=""/>
      </a:majorFont>
      <a:minorFont>
        <a:latin typeface="Verdana"/>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смелее мысли" id="{FE0A4F31-078A-4114-8329-BF0415558134}" vid="{8D64BDF8-1A07-4857-8E10-4DBD01416843}"/>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Shablon_Moscow_Poly_v3_red</Template>
  <TotalTime>565</TotalTime>
  <Words>274</Words>
  <Application>Microsoft Office PowerPoint</Application>
  <PresentationFormat>Широкоэкранный</PresentationFormat>
  <Paragraphs>38</Paragraphs>
  <Slides>10</Slides>
  <Notes>2</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10</vt:i4>
      </vt:variant>
    </vt:vector>
  </HeadingPairs>
  <TitlesOfParts>
    <vt:vector size="16" baseType="lpstr">
      <vt:lpstr>Arial</vt:lpstr>
      <vt:lpstr>Gilroy Medium</vt:lpstr>
      <vt:lpstr>Gilroy Bold</vt:lpstr>
      <vt:lpstr>Verdana</vt:lpstr>
      <vt:lpstr>Calibri</vt:lpstr>
      <vt:lpstr>Тема3</vt:lpstr>
      <vt:lpstr>Буронабивные сваи  из стеклопластика </vt:lpstr>
      <vt:lpstr>Пользователь и проблема</vt:lpstr>
      <vt:lpstr>Актуальность проекта</vt:lpstr>
      <vt:lpstr>Конкуренты (аналоги)</vt:lpstr>
      <vt:lpstr>Решение</vt:lpstr>
      <vt:lpstr>Бизнес-модель</vt:lpstr>
      <vt:lpstr>Текущие результаты</vt:lpstr>
      <vt:lpstr>Планы развития </vt:lpstr>
      <vt:lpstr>Команда</vt:lpstr>
      <vt:lpstr>Спасибо!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Professional</dc:creator>
  <cp:lastModifiedBy>Катя</cp:lastModifiedBy>
  <cp:revision>52</cp:revision>
  <dcterms:created xsi:type="dcterms:W3CDTF">2024-01-25T17:19:34Z</dcterms:created>
  <dcterms:modified xsi:type="dcterms:W3CDTF">2024-12-03T06:44:57Z</dcterms:modified>
</cp:coreProperties>
</file>