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286" r:id="rId4"/>
    <p:sldId id="291" r:id="rId5"/>
    <p:sldId id="296" r:id="rId6"/>
    <p:sldId id="306" r:id="rId7"/>
    <p:sldId id="308" r:id="rId8"/>
    <p:sldId id="307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5AD1"/>
    <a:srgbClr val="508CD9"/>
    <a:srgbClr val="FBB3C1"/>
    <a:srgbClr val="FCAF17"/>
    <a:srgbClr val="4472C3"/>
    <a:srgbClr val="3C66B1"/>
    <a:srgbClr val="D5702C"/>
    <a:srgbClr val="9F00FF"/>
    <a:srgbClr val="8F00FF"/>
    <a:srgbClr val="EB7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3970C-4761-444A-8030-F08762C3E9C0}" v="34" dt="2023-12-05T17:36:38.679"/>
    <p1510:client id="{FE1DBE21-E229-41BD-A60E-CAE0080646BE}" v="15" dt="2023-12-05T17:53:29.99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9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F03-40ED-B3CE-8D9981C5F5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F03-40ED-B3CE-8D9981C5F50D}"/>
              </c:ext>
            </c:extLst>
          </c:dPt>
          <c:dLbls>
            <c:delete val="1"/>
          </c:dLbls>
          <c:cat>
            <c:strRef>
              <c:f>Лист1!$A$2:$A$3</c:f>
              <c:strCache>
                <c:ptCount val="2"/>
                <c:pt idx="0">
                  <c:v> процент людей, которых устраивает магазинный квас</c:v>
                </c:pt>
                <c:pt idx="1">
                  <c:v> процент людей, которых не устраивает магазинный квас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03-40ED-B3CE-8D9981C5F50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990425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139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393715" y="1237920"/>
            <a:ext cx="549970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/>
              <a:t>Тема стартап-проекта: разработка биотехнологии особого игристого кваса</a:t>
            </a:r>
            <a:br>
              <a:rPr lang="ru-RU" sz="2800" b="1" dirty="0"/>
            </a:br>
            <a:endParaRPr sz="4800" dirty="0"/>
          </a:p>
          <a:p>
            <a:r>
              <a:rPr lang="ru-RU" sz="1600" dirty="0">
                <a:solidFill>
                  <a:srgbClr val="9F00FF"/>
                </a:solidFill>
              </a:rPr>
              <a:t>Креаторы бизнес-проекта: Болдырев Тимофей, Суворов Дмитрий, </a:t>
            </a:r>
            <a:r>
              <a:rPr lang="ru-RU" sz="1600" dirty="0" err="1">
                <a:solidFill>
                  <a:srgbClr val="9F00FF"/>
                </a:solidFill>
              </a:rPr>
              <a:t>Кускаева</a:t>
            </a:r>
            <a:r>
              <a:rPr lang="ru-RU" sz="1600" dirty="0">
                <a:solidFill>
                  <a:srgbClr val="9F00FF"/>
                </a:solidFill>
              </a:rPr>
              <a:t> Валерия, </a:t>
            </a:r>
            <a:r>
              <a:rPr lang="ru-RU" sz="1600" dirty="0" err="1">
                <a:solidFill>
                  <a:srgbClr val="9F00FF"/>
                </a:solidFill>
              </a:rPr>
              <a:t>Буцаленко</a:t>
            </a:r>
            <a:r>
              <a:rPr lang="ru-RU" sz="1600" dirty="0">
                <a:solidFill>
                  <a:srgbClr val="9F00FF"/>
                </a:solidFill>
              </a:rPr>
              <a:t> Валерия, Камашина Ксения</a:t>
            </a:r>
          </a:p>
          <a:p>
            <a:endParaRPr lang="ru-RU" sz="1600" dirty="0">
              <a:solidFill>
                <a:srgbClr val="9F00FF"/>
              </a:solidFill>
            </a:endParaRPr>
          </a:p>
          <a:p>
            <a:r>
              <a:rPr lang="ru-RU" sz="1600" dirty="0">
                <a:solidFill>
                  <a:srgbClr val="9F00FF"/>
                </a:solidFill>
              </a:rPr>
              <a:t>Спикеры: Болдырев Тимофей, Кускаева Валерия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546380" y="1061708"/>
            <a:ext cx="909924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Потенциальные потребительские сегменты: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192A072-1244-45EB-A95E-89B9BEE6E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293" y="3896268"/>
            <a:ext cx="1963413" cy="1963413"/>
          </a:xfrm>
          <a:prstGeom prst="rect">
            <a:avLst/>
          </a:prstGeom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CB10C244-EEA3-41FF-8A31-DA6571264027}"/>
              </a:ext>
            </a:extLst>
          </p:cNvPr>
          <p:cNvSpPr/>
          <p:nvPr/>
        </p:nvSpPr>
        <p:spPr>
          <a:xfrm>
            <a:off x="7166483" y="2138142"/>
            <a:ext cx="3213716" cy="1328019"/>
          </a:xfrm>
          <a:prstGeom prst="wedgeRoundRectCallout">
            <a:avLst>
              <a:gd name="adj1" fmla="val -58678"/>
              <a:gd name="adj2" fmla="val 119322"/>
              <a:gd name="adj3" fmla="val 16667"/>
            </a:avLst>
          </a:prstGeom>
          <a:solidFill>
            <a:srgbClr val="FFFFFF"/>
          </a:solidFill>
          <a:ln w="25400" cap="flat">
            <a:solidFill>
              <a:srgbClr val="508CD9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 раньше пил квас, но отказался от него, так как магазинная продукция меня не устраивает.</a:t>
            </a:r>
          </a:p>
        </p:txBody>
      </p:sp>
      <p:sp>
        <p:nvSpPr>
          <p:cNvPr id="14" name="Облачко с текстом: прямоугольное со скругленными углами 13">
            <a:extLst>
              <a:ext uri="{FF2B5EF4-FFF2-40B4-BE49-F238E27FC236}">
                <a16:creationId xmlns:a16="http://schemas.microsoft.com/office/drawing/2014/main" id="{0EBFFD53-D229-4CAA-A0BB-3948B7B5F421}"/>
              </a:ext>
            </a:extLst>
          </p:cNvPr>
          <p:cNvSpPr/>
          <p:nvPr/>
        </p:nvSpPr>
        <p:spPr>
          <a:xfrm>
            <a:off x="2288320" y="2955385"/>
            <a:ext cx="2024109" cy="1021552"/>
          </a:xfrm>
          <a:prstGeom prst="wedgeRoundRectCallout">
            <a:avLst>
              <a:gd name="adj1" fmla="val 98464"/>
              <a:gd name="adj2" fmla="val 81618"/>
              <a:gd name="adj3" fmla="val 16667"/>
            </a:avLst>
          </a:prstGeom>
          <a:solidFill>
            <a:srgbClr val="FFFFFF"/>
          </a:solidFill>
          <a:ln w="25400" cap="flat">
            <a:solidFill>
              <a:srgbClr val="A35AD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 являюсь потребителем кваса.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822167" y="3196637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729455" y="3207043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618587" y="1116869"/>
            <a:ext cx="303850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000" b="1" dirty="0">
                <a:solidFill>
                  <a:srgbClr val="9F00FF"/>
                </a:solidFill>
              </a:rPr>
              <a:t>Статистика</a:t>
            </a:r>
            <a:endParaRPr sz="4000" dirty="0">
              <a:solidFill>
                <a:srgbClr val="9F00FF"/>
              </a:solidFill>
            </a:endParaRPr>
          </a:p>
        </p:txBody>
      </p:sp>
      <p:graphicFrame>
        <p:nvGraphicFramePr>
          <p:cNvPr id="17" name="Объект 12">
            <a:extLst>
              <a:ext uri="{FF2B5EF4-FFF2-40B4-BE49-F238E27FC236}">
                <a16:creationId xmlns:a16="http://schemas.microsoft.com/office/drawing/2014/main" id="{68BDEF54-9C3F-43B9-ADCE-71242455C0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509799"/>
              </p:ext>
            </p:extLst>
          </p:nvPr>
        </p:nvGraphicFramePr>
        <p:xfrm>
          <a:off x="983814" y="1932223"/>
          <a:ext cx="4146023" cy="368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021825-E3FD-4AFE-B9F4-14A4655D2080}"/>
              </a:ext>
            </a:extLst>
          </p:cNvPr>
          <p:cNvSpPr/>
          <p:nvPr/>
        </p:nvSpPr>
        <p:spPr>
          <a:xfrm>
            <a:off x="10795248" y="332297"/>
            <a:ext cx="1107736" cy="6189850"/>
          </a:xfrm>
          <a:prstGeom prst="rect">
            <a:avLst/>
          </a:prstGeom>
          <a:solidFill>
            <a:srgbClr val="8F00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D08A42-9378-4025-8065-83CB4934E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76" r="24344"/>
          <a:stretch/>
        </p:blipFill>
        <p:spPr>
          <a:xfrm>
            <a:off x="6681816" y="959865"/>
            <a:ext cx="4672769" cy="51506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03B633A-0DBE-48C0-8621-14F54D3A1439}"/>
              </a:ext>
            </a:extLst>
          </p:cNvPr>
          <p:cNvSpPr txBox="1"/>
          <p:nvPr/>
        </p:nvSpPr>
        <p:spPr>
          <a:xfrm>
            <a:off x="837415" y="5669735"/>
            <a:ext cx="460085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Лишь 26% респондентов полностью устраивает магазинный квас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BFEB9C-D3A9-4C4E-8E28-C48F4CCB7A46}"/>
              </a:ext>
            </a:extLst>
          </p:cNvPr>
          <p:cNvSpPr txBox="1"/>
          <p:nvPr/>
        </p:nvSpPr>
        <p:spPr>
          <a:xfrm>
            <a:off x="2420560" y="3599388"/>
            <a:ext cx="1272529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D5702C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74% </a:t>
            </a: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D5702C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|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D5702C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3C66B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26%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98427" y="1170094"/>
            <a:ext cx="93655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>
                <a:solidFill>
                  <a:srgbClr val="9F00FF"/>
                </a:solidFill>
              </a:rPr>
              <a:t>Преимущества перед конкурентами: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3DF3E8-9717-4155-8B6A-2E7A0FB87753}"/>
              </a:ext>
            </a:extLst>
          </p:cNvPr>
          <p:cNvSpPr/>
          <p:nvPr/>
        </p:nvSpPr>
        <p:spPr>
          <a:xfrm>
            <a:off x="1287777" y="2447854"/>
            <a:ext cx="34927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9F00FF"/>
                </a:solidFill>
              </a:rPr>
              <a:t>Усовершенствование органолептических </a:t>
            </a:r>
          </a:p>
          <a:p>
            <a:r>
              <a:rPr lang="ru-RU" dirty="0">
                <a:solidFill>
                  <a:srgbClr val="9F00FF"/>
                </a:solidFill>
              </a:rPr>
              <a:t>свойств напитка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69C015-C1A3-4F07-A559-B2F9FC814B2C}"/>
              </a:ext>
            </a:extLst>
          </p:cNvPr>
          <p:cNvSpPr/>
          <p:nvPr/>
        </p:nvSpPr>
        <p:spPr>
          <a:xfrm>
            <a:off x="1287777" y="4173622"/>
            <a:ext cx="1810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9F00FF"/>
                </a:solidFill>
              </a:rPr>
              <a:t>Натуральность</a:t>
            </a:r>
          </a:p>
          <a:p>
            <a:r>
              <a:rPr lang="ru-RU" dirty="0">
                <a:solidFill>
                  <a:srgbClr val="9F00FF"/>
                </a:solidFill>
              </a:rPr>
              <a:t>состава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AC1B022-ADA8-4740-9695-2814D8D241E2}"/>
              </a:ext>
            </a:extLst>
          </p:cNvPr>
          <p:cNvSpPr/>
          <p:nvPr/>
        </p:nvSpPr>
        <p:spPr>
          <a:xfrm>
            <a:off x="4797233" y="2581136"/>
            <a:ext cx="1519968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ru-RU">
                <a:solidFill>
                  <a:srgbClr val="9F00FF"/>
                </a:solidFill>
              </a:rPr>
              <a:t>Низкая цена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BCB1F97-628C-4355-9988-7D6255D07C02}"/>
              </a:ext>
            </a:extLst>
          </p:cNvPr>
          <p:cNvSpPr/>
          <p:nvPr/>
        </p:nvSpPr>
        <p:spPr>
          <a:xfrm>
            <a:off x="4871433" y="4173622"/>
            <a:ext cx="2975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9F00FF"/>
                </a:solidFill>
              </a:rPr>
              <a:t>Достойное соотношение цены и качества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E86C629-787B-4F26-8E6E-A7C0343E9A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33" r="32085"/>
          <a:stretch/>
        </p:blipFill>
        <p:spPr>
          <a:xfrm>
            <a:off x="9159576" y="1266366"/>
            <a:ext cx="2787004" cy="3610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56B5175-A7D2-448D-85D9-792759ACF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497" y="4443836"/>
            <a:ext cx="2615018" cy="2182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F126EBE-2699-4944-81E1-1F2B69A1F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412" y="231193"/>
            <a:ext cx="2883188" cy="1934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4102A2-1AA9-4A88-9CF4-F59717CAD3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9270" y="4240734"/>
            <a:ext cx="512108" cy="51210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1E63016-952E-41C7-9678-49860F511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9423" y="2513691"/>
            <a:ext cx="512108" cy="51210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9C22B77-C88A-4247-B5CD-12B9A53C7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0" y="2513691"/>
            <a:ext cx="512108" cy="51210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9C265F8-79DA-4382-A495-5A410DC2A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0" y="4240734"/>
            <a:ext cx="512108" cy="51210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D40D01-7263-49E1-B916-40F010E64F41}"/>
              </a:ext>
            </a:extLst>
          </p:cNvPr>
          <p:cNvSpPr txBox="1"/>
          <p:nvPr/>
        </p:nvSpPr>
        <p:spPr>
          <a:xfrm>
            <a:off x="706021" y="2575802"/>
            <a:ext cx="426128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35664E-949A-4B7D-A195-235AB51F0C29}"/>
              </a:ext>
            </a:extLst>
          </p:cNvPr>
          <p:cNvSpPr txBox="1"/>
          <p:nvPr/>
        </p:nvSpPr>
        <p:spPr>
          <a:xfrm>
            <a:off x="532907" y="4296734"/>
            <a:ext cx="772357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072D4E-F3C6-4969-8821-0E3D7DD315DA}"/>
              </a:ext>
            </a:extLst>
          </p:cNvPr>
          <p:cNvSpPr txBox="1"/>
          <p:nvPr/>
        </p:nvSpPr>
        <p:spPr>
          <a:xfrm>
            <a:off x="4097827" y="2574641"/>
            <a:ext cx="812218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4F7C71-258E-4C6D-AC16-35C23F25ADFF}"/>
              </a:ext>
            </a:extLst>
          </p:cNvPr>
          <p:cNvSpPr txBox="1"/>
          <p:nvPr/>
        </p:nvSpPr>
        <p:spPr>
          <a:xfrm>
            <a:off x="4136850" y="4296734"/>
            <a:ext cx="656947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3FE9F46-158D-4604-97AE-6114392643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6939889" y="2625813"/>
            <a:ext cx="2395936" cy="23959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357663-0E22-41C5-BF9A-2379BE37E1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2497695" y="2650199"/>
            <a:ext cx="2365453" cy="23654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B38667F-1A13-4714-AB74-28E7E7B762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4710782" y="2644103"/>
            <a:ext cx="2371550" cy="237764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1195481" y="1048594"/>
            <a:ext cx="93655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000" b="1" dirty="0">
                <a:solidFill>
                  <a:srgbClr val="9F00FF"/>
                </a:solidFill>
              </a:rPr>
              <a:t>Каналы сбыта будущего продукта</a:t>
            </a:r>
            <a:endParaRPr lang="ru-RU" sz="4000" dirty="0">
              <a:solidFill>
                <a:srgbClr val="9F00FF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E25DFB7-6C40-4938-8E77-E3D8527D6CE2}"/>
              </a:ext>
            </a:extLst>
          </p:cNvPr>
          <p:cNvSpPr/>
          <p:nvPr/>
        </p:nvSpPr>
        <p:spPr>
          <a:xfrm flipH="1">
            <a:off x="6657400" y="3685268"/>
            <a:ext cx="2960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Эко-магазины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ADDE4F6-A7B0-4C4B-AB1A-24587B09AC31}"/>
              </a:ext>
            </a:extLst>
          </p:cNvPr>
          <p:cNvSpPr/>
          <p:nvPr/>
        </p:nvSpPr>
        <p:spPr>
          <a:xfrm>
            <a:off x="4754257" y="3685268"/>
            <a:ext cx="2284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Пивные магазины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AE3320-B7AC-4A57-8AF1-C6329C2AADF6}"/>
              </a:ext>
            </a:extLst>
          </p:cNvPr>
          <p:cNvSpPr/>
          <p:nvPr/>
        </p:nvSpPr>
        <p:spPr>
          <a:xfrm>
            <a:off x="2504922" y="3685268"/>
            <a:ext cx="2249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Русский ресторан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7734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Экономика</a:t>
            </a:r>
            <a:endParaRPr sz="36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DCC51E2-1387-400E-8D73-D6DF9C9FF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967875"/>
              </p:ext>
            </p:extLst>
          </p:nvPr>
        </p:nvGraphicFramePr>
        <p:xfrm>
          <a:off x="1091682" y="969109"/>
          <a:ext cx="9610530" cy="533032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88235">
                  <a:extLst>
                    <a:ext uri="{9D8B030D-6E8A-4147-A177-3AD203B41FA5}">
                      <a16:colId xmlns:a16="http://schemas.microsoft.com/office/drawing/2014/main" val="1854933738"/>
                    </a:ext>
                  </a:extLst>
                </a:gridCol>
                <a:gridCol w="556152">
                  <a:extLst>
                    <a:ext uri="{9D8B030D-6E8A-4147-A177-3AD203B41FA5}">
                      <a16:colId xmlns:a16="http://schemas.microsoft.com/office/drawing/2014/main" val="562155516"/>
                    </a:ext>
                  </a:extLst>
                </a:gridCol>
                <a:gridCol w="510734">
                  <a:extLst>
                    <a:ext uri="{9D8B030D-6E8A-4147-A177-3AD203B41FA5}">
                      <a16:colId xmlns:a16="http://schemas.microsoft.com/office/drawing/2014/main" val="2842736138"/>
                    </a:ext>
                  </a:extLst>
                </a:gridCol>
                <a:gridCol w="607567">
                  <a:extLst>
                    <a:ext uri="{9D8B030D-6E8A-4147-A177-3AD203B41FA5}">
                      <a16:colId xmlns:a16="http://schemas.microsoft.com/office/drawing/2014/main" val="2506360075"/>
                    </a:ext>
                  </a:extLst>
                </a:gridCol>
                <a:gridCol w="607567">
                  <a:extLst>
                    <a:ext uri="{9D8B030D-6E8A-4147-A177-3AD203B41FA5}">
                      <a16:colId xmlns:a16="http://schemas.microsoft.com/office/drawing/2014/main" val="2879751936"/>
                    </a:ext>
                  </a:extLst>
                </a:gridCol>
                <a:gridCol w="390762">
                  <a:extLst>
                    <a:ext uri="{9D8B030D-6E8A-4147-A177-3AD203B41FA5}">
                      <a16:colId xmlns:a16="http://schemas.microsoft.com/office/drawing/2014/main" val="721190524"/>
                    </a:ext>
                  </a:extLst>
                </a:gridCol>
                <a:gridCol w="516731">
                  <a:extLst>
                    <a:ext uri="{9D8B030D-6E8A-4147-A177-3AD203B41FA5}">
                      <a16:colId xmlns:a16="http://schemas.microsoft.com/office/drawing/2014/main" val="375970955"/>
                    </a:ext>
                  </a:extLst>
                </a:gridCol>
                <a:gridCol w="516731">
                  <a:extLst>
                    <a:ext uri="{9D8B030D-6E8A-4147-A177-3AD203B41FA5}">
                      <a16:colId xmlns:a16="http://schemas.microsoft.com/office/drawing/2014/main" val="2280437129"/>
                    </a:ext>
                  </a:extLst>
                </a:gridCol>
                <a:gridCol w="515876">
                  <a:extLst>
                    <a:ext uri="{9D8B030D-6E8A-4147-A177-3AD203B41FA5}">
                      <a16:colId xmlns:a16="http://schemas.microsoft.com/office/drawing/2014/main" val="3485330573"/>
                    </a:ext>
                  </a:extLst>
                </a:gridCol>
                <a:gridCol w="515876">
                  <a:extLst>
                    <a:ext uri="{9D8B030D-6E8A-4147-A177-3AD203B41FA5}">
                      <a16:colId xmlns:a16="http://schemas.microsoft.com/office/drawing/2014/main" val="4251880352"/>
                    </a:ext>
                  </a:extLst>
                </a:gridCol>
                <a:gridCol w="462745">
                  <a:extLst>
                    <a:ext uri="{9D8B030D-6E8A-4147-A177-3AD203B41FA5}">
                      <a16:colId xmlns:a16="http://schemas.microsoft.com/office/drawing/2014/main" val="1269520118"/>
                    </a:ext>
                  </a:extLst>
                </a:gridCol>
                <a:gridCol w="462745">
                  <a:extLst>
                    <a:ext uri="{9D8B030D-6E8A-4147-A177-3AD203B41FA5}">
                      <a16:colId xmlns:a16="http://schemas.microsoft.com/office/drawing/2014/main" val="2107128960"/>
                    </a:ext>
                  </a:extLst>
                </a:gridCol>
                <a:gridCol w="462745">
                  <a:extLst>
                    <a:ext uri="{9D8B030D-6E8A-4147-A177-3AD203B41FA5}">
                      <a16:colId xmlns:a16="http://schemas.microsoft.com/office/drawing/2014/main" val="1482847079"/>
                    </a:ext>
                  </a:extLst>
                </a:gridCol>
                <a:gridCol w="616994">
                  <a:extLst>
                    <a:ext uri="{9D8B030D-6E8A-4147-A177-3AD203B41FA5}">
                      <a16:colId xmlns:a16="http://schemas.microsoft.com/office/drawing/2014/main" val="2462524287"/>
                    </a:ext>
                  </a:extLst>
                </a:gridCol>
                <a:gridCol w="739535">
                  <a:extLst>
                    <a:ext uri="{9D8B030D-6E8A-4147-A177-3AD203B41FA5}">
                      <a16:colId xmlns:a16="http://schemas.microsoft.com/office/drawing/2014/main" val="3411608630"/>
                    </a:ext>
                  </a:extLst>
                </a:gridCol>
                <a:gridCol w="739535">
                  <a:extLst>
                    <a:ext uri="{9D8B030D-6E8A-4147-A177-3AD203B41FA5}">
                      <a16:colId xmlns:a16="http://schemas.microsoft.com/office/drawing/2014/main" val="4201083430"/>
                    </a:ext>
                  </a:extLst>
                </a:gridCol>
              </a:tblGrid>
              <a:tr h="295647">
                <a:tc rowSpan="2"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Наименование показателей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Ед. изм.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Периоды (по месяцам)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Итого за год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2776682013"/>
                  </a:ext>
                </a:extLst>
              </a:tr>
              <a:tr h="1719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82490357"/>
                  </a:ext>
                </a:extLst>
              </a:tr>
              <a:tr h="425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Итого первоначальные инвестиции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1036.228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900778969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регистрация бизнеса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0.8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3878040964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закупка оборудования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712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352699899"/>
                  </a:ext>
                </a:extLst>
              </a:tr>
              <a:tr h="570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Итого постоянные издержки, в том числе: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62.900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62.900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62.900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50.800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50.800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50.800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50.800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50.800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50.800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62.900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62.900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62.900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681.6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914050712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- аренда помещения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168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471461674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стоимость кредита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1286253262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коммунальные платежи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48.900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36.800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48.900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512.200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1055003618"/>
                  </a:ext>
                </a:extLst>
              </a:tr>
              <a:tr h="570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Итого переменные издержки, в том числе: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3126.336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1198161222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заработная плата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2040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172393153"/>
                  </a:ext>
                </a:extLst>
              </a:tr>
              <a:tr h="358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сырье, материалы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60.528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726.336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3292014225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 прочие расходы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360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4270225692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Объем производства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57600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294718184"/>
                  </a:ext>
                </a:extLst>
              </a:tr>
              <a:tr h="570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Общие расходы  (постоянные +переменные)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323.428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323.428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323.428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311.328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311.328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311.328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311.328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311.328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311.328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323.428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323.428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323.428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600" dirty="0">
                          <a:effectLst/>
                        </a:rPr>
                        <a:t>3807.936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08" marR="51408" marT="0" marB="0" anchor="ctr"/>
                </a:tc>
                <a:extLst>
                  <a:ext uri="{0D108BD9-81ED-4DB2-BD59-A6C34878D82A}">
                    <a16:rowId xmlns:a16="http://schemas.microsoft.com/office/drawing/2014/main" val="2022935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889571" y="385071"/>
            <a:ext cx="3464082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>
                <a:solidFill>
                  <a:srgbClr val="9F00FF"/>
                </a:solidFill>
              </a:rPr>
              <a:t>Экономика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3DF3E8-9717-4155-8B6A-2E7A0FB87753}"/>
              </a:ext>
            </a:extLst>
          </p:cNvPr>
          <p:cNvSpPr/>
          <p:nvPr/>
        </p:nvSpPr>
        <p:spPr>
          <a:xfrm>
            <a:off x="780396" y="1501862"/>
            <a:ext cx="8718654" cy="44012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Первоначальные инвестиции за год - 4 миллиона 520 тыс. 736 рублей.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Общие операционные расходы за год – 6 миллионов 420 тыс. рублей.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Закупка оборудования – 712 тыс. рублей.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Закупка сырья – 726 тыс. рублей.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Аренда помещения – 168 тыс. рублей. 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Коммунальные платежи в год – 512 тыс. рублей. 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Заработная плата в год – 2 миллиона 150 тыс. рублей.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Себестоимость одного литра кваса – 15,2 рубля. 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Чистая прибыль в год – 1 миллион 607 тыс. рублей.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Рентабельность – 30%.</a:t>
            </a:r>
            <a:endParaRPr lang="en-US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rgbClr val="9F00FF"/>
              </a:solidFill>
            </a:endParaRPr>
          </a:p>
          <a:p>
            <a:endParaRPr lang="ru-RU" sz="2000" dirty="0">
              <a:solidFill>
                <a:srgbClr val="9F00FF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C40E4EA-EA38-4E54-AF5C-39A4FBB73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663" y="3548576"/>
            <a:ext cx="2352942" cy="235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1307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7734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Наша команда</a:t>
            </a:r>
            <a:endParaRPr sz="36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A60159A-7493-429E-876F-E0CE9465FC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38" t="12686" r="10662" b="26493"/>
          <a:stretch/>
        </p:blipFill>
        <p:spPr>
          <a:xfrm>
            <a:off x="3530252" y="1000278"/>
            <a:ext cx="2068689" cy="2188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8E3D2D2-5FC2-4A09-86F6-AE38A89D9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811" y="879845"/>
            <a:ext cx="2298600" cy="235406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B186DA6-9B0B-454C-9419-8F04A7F9A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8" y="987119"/>
            <a:ext cx="2178515" cy="226717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A67C756-F394-4C30-BFBA-FB43503604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951" y="4051579"/>
            <a:ext cx="2124778" cy="223563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78FE63D-C377-453A-8E13-743F985D3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4279" y="4051579"/>
            <a:ext cx="2097048" cy="2203299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39B7D7C-B6B0-4055-84D1-46A3EABB62DD}"/>
              </a:ext>
            </a:extLst>
          </p:cNvPr>
          <p:cNvSpPr/>
          <p:nvPr/>
        </p:nvSpPr>
        <p:spPr>
          <a:xfrm>
            <a:off x="3530252" y="3286571"/>
            <a:ext cx="21291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Камашина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Ксения</a:t>
            </a:r>
          </a:p>
          <a:p>
            <a:pPr algn="ctr"/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D285DFB-394A-4050-AE95-EFF1CF2F63BD}"/>
              </a:ext>
            </a:extLst>
          </p:cNvPr>
          <p:cNvSpPr/>
          <p:nvPr/>
        </p:nvSpPr>
        <p:spPr>
          <a:xfrm>
            <a:off x="6675237" y="3259785"/>
            <a:ext cx="2149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Кускаева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Валерия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35401C9-F514-4A4B-811A-A937BE1B3BA6}"/>
              </a:ext>
            </a:extLst>
          </p:cNvPr>
          <p:cNvSpPr/>
          <p:nvPr/>
        </p:nvSpPr>
        <p:spPr>
          <a:xfrm>
            <a:off x="57162" y="3392792"/>
            <a:ext cx="2347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Болдырев Тимофей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лидер команды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89DA104-195D-4A75-B1B2-6378D853503F}"/>
              </a:ext>
            </a:extLst>
          </p:cNvPr>
          <p:cNvSpPr/>
          <p:nvPr/>
        </p:nvSpPr>
        <p:spPr>
          <a:xfrm>
            <a:off x="5492275" y="6308992"/>
            <a:ext cx="2323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Буцаленко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Валерия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868335A-A14E-4568-8AEA-33B2BB8DAAB3}"/>
              </a:ext>
            </a:extLst>
          </p:cNvPr>
          <p:cNvSpPr/>
          <p:nvPr/>
        </p:nvSpPr>
        <p:spPr>
          <a:xfrm>
            <a:off x="2404279" y="6309595"/>
            <a:ext cx="2097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Суворов Дмитрий</a:t>
            </a:r>
          </a:p>
        </p:txBody>
      </p:sp>
      <p:sp>
        <p:nvSpPr>
          <p:cNvPr id="30" name="Прямоугольник 9"/>
          <p:cNvSpPr/>
          <p:nvPr/>
        </p:nvSpPr>
        <p:spPr>
          <a:xfrm>
            <a:off x="9283336" y="-12041"/>
            <a:ext cx="2941323" cy="688422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14035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5862414" y="1731865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307975" y="534014"/>
            <a:ext cx="4831212" cy="260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b="1" dirty="0"/>
              <a:t>СПАСИБО</a:t>
            </a:r>
            <a:r>
              <a:rPr b="1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Контакты: 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9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900" dirty="0"/>
              <a:t>email</a:t>
            </a:r>
            <a:r>
              <a:rPr lang="ru-RU" sz="1900" dirty="0"/>
              <a:t>: timonandreevih@yandex.ru</a:t>
            </a:r>
            <a:endParaRPr lang="en-US" sz="19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900" dirty="0"/>
              <a:t>Телефон: +7 (928) 177 65 58</a:t>
            </a:r>
            <a:endParaRPr lang="en-US" sz="19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en-US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050" name="Picture 2" descr="https://blog.greensmm.ru/wp-content/uploads/QR-%D0%B2%D0%BA%D0%BE%D0%BD%D1%82%D0%B0%D0%BA%D1%82%D0%B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34" y="3352953"/>
            <a:ext cx="1889751" cy="188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s://1.bp.blogspot.com/-ps-_-2MQI4w/XfX4f7BuNtI/AAAAAAAAAbg/TLKVQR6jUnUtOwguXmVGg8MnfNwkanlVgCLcBGAsYHQ/s640/telegram-app-3586354_960_72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3187</TotalTime>
  <Words>558</Words>
  <Application>Microsoft Office PowerPoint</Application>
  <PresentationFormat>Широкоэкранный</PresentationFormat>
  <Paragraphs>283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Лера</cp:lastModifiedBy>
  <cp:revision>48</cp:revision>
  <dcterms:modified xsi:type="dcterms:W3CDTF">2023-12-05T17:54:00Z</dcterms:modified>
</cp:coreProperties>
</file>