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8" r:id="rId2"/>
    <p:sldId id="256" r:id="rId3"/>
    <p:sldId id="259" r:id="rId4"/>
    <p:sldId id="260" r:id="rId5"/>
    <p:sldId id="271" r:id="rId6"/>
    <p:sldId id="261" r:id="rId7"/>
    <p:sldId id="266" r:id="rId8"/>
    <p:sldId id="262" r:id="rId9"/>
    <p:sldId id="269" r:id="rId10"/>
    <p:sldId id="270" r:id="rId11"/>
    <p:sldId id="265" r:id="rId12"/>
    <p:sldId id="268" r:id="rId13"/>
    <p:sldId id="264" r:id="rId14"/>
    <p:sldId id="267" r:id="rId1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3530302-0197-475E-94E6-257489BEB9F1}" v="108" dt="2023-11-19T21:43:24.950"/>
    <p1510:client id="{269292A3-A092-4336-9804-03B1210E29A3}" v="91" dt="2023-11-19T20:06:45.216"/>
    <p1510:client id="{4AA83F1A-253C-43EC-84D4-CC0261D3EDDC}" v="516" dt="2023-11-19T20:07:27.509"/>
    <p1510:client id="{96177CD0-944C-4D9B-875D-1D900F4485D4}" v="68" dt="2023-11-19T19:33:26.413"/>
    <p1510:client id="{C4B60EAF-A233-404C-BD31-51948A55E0AE}" v="375" dt="2023-11-19T18:49:53.031"/>
    <p1510:client id="{DE64B7D6-E4ED-4A57-AF9A-AB2CCD7D88F2}" v="2" dt="2023-11-19T20:46:25.161"/>
    <p1510:client id="{F29E15EB-268B-477E-AC82-DB62211C6061}" v="488" dt="2023-11-19T20:14:06.53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sv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svg"/><Relationship Id="rId1" Type="http://schemas.openxmlformats.org/officeDocument/2006/relationships/image" Target="../media/image6.png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4" Type="http://schemas.openxmlformats.org/officeDocument/2006/relationships/image" Target="../media/image9.sv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sv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svg"/><Relationship Id="rId1" Type="http://schemas.openxmlformats.org/officeDocument/2006/relationships/image" Target="../media/image6.png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4" Type="http://schemas.openxmlformats.org/officeDocument/2006/relationships/image" Target="../media/image9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6789CDC-2327-4E34-9DFC-89D15E496792}" type="doc">
      <dgm:prSet loTypeId="urn:microsoft.com/office/officeart/2018/2/layout/IconLabel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7EFAD79-F2AB-4B77-90D6-FF6B598AE111}">
      <dgm:prSet/>
      <dgm:spPr/>
      <dgm:t>
        <a:bodyPr/>
        <a:lstStyle/>
        <a:p>
          <a:pPr>
            <a:lnSpc>
              <a:spcPct val="100000"/>
            </a:lnSpc>
          </a:pPr>
          <a:r>
            <a:rPr lang="ru-RU" b="1"/>
            <a:t>Мониторинг прогресса</a:t>
          </a:r>
          <a:r>
            <a:rPr lang="ru-RU"/>
            <a:t>:</a:t>
          </a:r>
          <a:br>
            <a:rPr lang="ru-RU"/>
          </a:br>
          <a:r>
            <a:rPr lang="ru-RU"/>
            <a:t>Искусственный интеллект может отслеживать активность студентов, анализировать их успехи и предоставлять доклады о прогрессе. Это помогает преподавателям и администраторам понимать, какие аспекты курса эффективны, а где возможны улучшения.</a:t>
          </a:r>
          <a:br>
            <a:rPr lang="ru-RU"/>
          </a:br>
          <a:endParaRPr lang="en-US"/>
        </a:p>
      </dgm:t>
    </dgm:pt>
    <dgm:pt modelId="{CEF97496-068B-4DA6-87F0-DC42E32CF17C}" type="parTrans" cxnId="{5F1CCEC7-8F05-43B0-9F23-7E59B72A506E}">
      <dgm:prSet/>
      <dgm:spPr/>
      <dgm:t>
        <a:bodyPr/>
        <a:lstStyle/>
        <a:p>
          <a:endParaRPr lang="en-US"/>
        </a:p>
      </dgm:t>
    </dgm:pt>
    <dgm:pt modelId="{49532CB4-9EE6-4521-8906-E4AC9FC6047E}" type="sibTrans" cxnId="{5F1CCEC7-8F05-43B0-9F23-7E59B72A506E}">
      <dgm:prSet/>
      <dgm:spPr/>
      <dgm:t>
        <a:bodyPr/>
        <a:lstStyle/>
        <a:p>
          <a:endParaRPr lang="en-US"/>
        </a:p>
      </dgm:t>
    </dgm:pt>
    <dgm:pt modelId="{E4E56D37-2391-47E0-91C0-49F144BBB4B2}">
      <dgm:prSet/>
      <dgm:spPr/>
      <dgm:t>
        <a:bodyPr/>
        <a:lstStyle/>
        <a:p>
          <a:pPr>
            <a:lnSpc>
              <a:spcPct val="100000"/>
            </a:lnSpc>
          </a:pPr>
          <a:r>
            <a:rPr lang="ru-RU" b="1"/>
            <a:t>Виртуальные наставники:</a:t>
          </a:r>
          <a:br>
            <a:rPr lang="ru-RU" b="1"/>
          </a:br>
          <a:r>
            <a:rPr lang="ru-RU"/>
            <a:t>Использование чат-ботов или виртуальных помощников, основанных на ИИ, может предоставить студентам возможность задавать вопросы в реальном времени, получать дополнительные объяснения и поддержку в процессе обучения.</a:t>
          </a:r>
          <a:br>
            <a:rPr lang="ru-RU"/>
          </a:br>
          <a:endParaRPr lang="en-US"/>
        </a:p>
      </dgm:t>
    </dgm:pt>
    <dgm:pt modelId="{B614782B-25D9-4E93-8BA5-2E9C82C594F7}" type="parTrans" cxnId="{C1F521C6-39F3-4907-8E17-83B8E3F15037}">
      <dgm:prSet/>
      <dgm:spPr/>
      <dgm:t>
        <a:bodyPr/>
        <a:lstStyle/>
        <a:p>
          <a:endParaRPr lang="en-US"/>
        </a:p>
      </dgm:t>
    </dgm:pt>
    <dgm:pt modelId="{29637A7B-1490-45A7-B2C0-16BDE148D785}" type="sibTrans" cxnId="{C1F521C6-39F3-4907-8E17-83B8E3F15037}">
      <dgm:prSet/>
      <dgm:spPr/>
      <dgm:t>
        <a:bodyPr/>
        <a:lstStyle/>
        <a:p>
          <a:endParaRPr lang="en-US"/>
        </a:p>
      </dgm:t>
    </dgm:pt>
    <dgm:pt modelId="{94368464-9D34-46F9-9D32-9D835A92361C}">
      <dgm:prSet/>
      <dgm:spPr/>
      <dgm:t>
        <a:bodyPr/>
        <a:lstStyle/>
        <a:p>
          <a:pPr>
            <a:lnSpc>
              <a:spcPct val="100000"/>
            </a:lnSpc>
          </a:pPr>
          <a:r>
            <a:rPr lang="ru-RU" b="1"/>
            <a:t>Социальные элементы:</a:t>
          </a:r>
          <a:br>
            <a:rPr lang="ru-RU" b="1"/>
          </a:br>
          <a:r>
            <a:rPr lang="ru-RU"/>
            <a:t>ИИ может также использоваться для создания персонализированных командных заданий, обеспечивая социальное взаимодействие и сотрудничество между студентами в виртуальной образовательной среде.</a:t>
          </a:r>
          <a:br>
            <a:rPr lang="ru-RU"/>
          </a:br>
          <a:endParaRPr lang="en-US"/>
        </a:p>
      </dgm:t>
    </dgm:pt>
    <dgm:pt modelId="{7DFDCD47-619D-4251-9F2B-57CC3B430EA2}" type="parTrans" cxnId="{A61E1D32-73DA-4531-B8D9-5D9D366C3F9D}">
      <dgm:prSet/>
      <dgm:spPr/>
      <dgm:t>
        <a:bodyPr/>
        <a:lstStyle/>
        <a:p>
          <a:endParaRPr lang="en-US"/>
        </a:p>
      </dgm:t>
    </dgm:pt>
    <dgm:pt modelId="{19E593A5-571C-4498-9F6F-5C707745B215}" type="sibTrans" cxnId="{A61E1D32-73DA-4531-B8D9-5D9D366C3F9D}">
      <dgm:prSet/>
      <dgm:spPr/>
      <dgm:t>
        <a:bodyPr/>
        <a:lstStyle/>
        <a:p>
          <a:endParaRPr lang="en-US"/>
        </a:p>
      </dgm:t>
    </dgm:pt>
    <dgm:pt modelId="{D8082448-00CB-4D7F-9625-4207D019A090}">
      <dgm:prSet/>
      <dgm:spPr/>
      <dgm:t>
        <a:bodyPr/>
        <a:lstStyle/>
        <a:p>
          <a:pPr>
            <a:lnSpc>
              <a:spcPct val="100000"/>
            </a:lnSpc>
          </a:pPr>
          <a:r>
            <a:rPr lang="ru-RU"/>
            <a:t>Такой продукт будет способствовать более эффективному обучению, учитывая индивидуальные потребности студентов, снижая нагрузку на преподавателей и обеспечивая доступ к образованию в любое время и в любом месте.</a:t>
          </a:r>
          <a:endParaRPr lang="en-US"/>
        </a:p>
      </dgm:t>
    </dgm:pt>
    <dgm:pt modelId="{6A04A657-6D93-4A3C-BB0E-E7B3E5D87C8F}" type="parTrans" cxnId="{D8C1EBF5-D26A-48DB-93F7-D815A9A8CECA}">
      <dgm:prSet/>
      <dgm:spPr/>
      <dgm:t>
        <a:bodyPr/>
        <a:lstStyle/>
        <a:p>
          <a:endParaRPr lang="en-US"/>
        </a:p>
      </dgm:t>
    </dgm:pt>
    <dgm:pt modelId="{A11DC1AC-3D82-4DE8-BCFC-A08B690F0CB8}" type="sibTrans" cxnId="{D8C1EBF5-D26A-48DB-93F7-D815A9A8CECA}">
      <dgm:prSet/>
      <dgm:spPr/>
      <dgm:t>
        <a:bodyPr/>
        <a:lstStyle/>
        <a:p>
          <a:endParaRPr lang="en-US"/>
        </a:p>
      </dgm:t>
    </dgm:pt>
    <dgm:pt modelId="{4B9FBB90-D3AB-4059-AFA1-B286E59E9EF1}" type="pres">
      <dgm:prSet presAssocID="{E6789CDC-2327-4E34-9DFC-89D15E496792}" presName="root" presStyleCnt="0">
        <dgm:presLayoutVars>
          <dgm:dir/>
          <dgm:resizeHandles val="exact"/>
        </dgm:presLayoutVars>
      </dgm:prSet>
      <dgm:spPr/>
    </dgm:pt>
    <dgm:pt modelId="{1CEBA536-924F-4E43-85B9-26203E5F503B}" type="pres">
      <dgm:prSet presAssocID="{27EFAD79-F2AB-4B77-90D6-FF6B598AE111}" presName="compNode" presStyleCnt="0"/>
      <dgm:spPr/>
    </dgm:pt>
    <dgm:pt modelId="{135F3BEE-0253-4333-BCB3-CC93FD900C0F}" type="pres">
      <dgm:prSet presAssocID="{27EFAD79-F2AB-4B77-90D6-FF6B598AE111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Head with Gears"/>
        </a:ext>
      </dgm:extLst>
    </dgm:pt>
    <dgm:pt modelId="{E65A17B2-D6EF-4137-AAA8-98A5D7DD8B04}" type="pres">
      <dgm:prSet presAssocID="{27EFAD79-F2AB-4B77-90D6-FF6B598AE111}" presName="spaceRect" presStyleCnt="0"/>
      <dgm:spPr/>
    </dgm:pt>
    <dgm:pt modelId="{D09180F9-6B3A-467C-8B8E-BEEAD9066F42}" type="pres">
      <dgm:prSet presAssocID="{27EFAD79-F2AB-4B77-90D6-FF6B598AE111}" presName="textRect" presStyleLbl="revTx" presStyleIdx="0" presStyleCnt="4">
        <dgm:presLayoutVars>
          <dgm:chMax val="1"/>
          <dgm:chPref val="1"/>
        </dgm:presLayoutVars>
      </dgm:prSet>
      <dgm:spPr/>
    </dgm:pt>
    <dgm:pt modelId="{09FF0B55-A21C-4669-A726-FB956323E9C8}" type="pres">
      <dgm:prSet presAssocID="{49532CB4-9EE6-4521-8906-E4AC9FC6047E}" presName="sibTrans" presStyleCnt="0"/>
      <dgm:spPr/>
    </dgm:pt>
    <dgm:pt modelId="{C5019381-0D85-4C46-A935-D25888418799}" type="pres">
      <dgm:prSet presAssocID="{E4E56D37-2391-47E0-91C0-49F144BBB4B2}" presName="compNode" presStyleCnt="0"/>
      <dgm:spPr/>
    </dgm:pt>
    <dgm:pt modelId="{0F2EE311-5A19-4730-8845-2D2D656304FC}" type="pres">
      <dgm:prSet presAssocID="{E4E56D37-2391-47E0-91C0-49F144BBB4B2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Робот"/>
        </a:ext>
      </dgm:extLst>
    </dgm:pt>
    <dgm:pt modelId="{D488378C-436E-498C-9A9F-3B6749DC9D98}" type="pres">
      <dgm:prSet presAssocID="{E4E56D37-2391-47E0-91C0-49F144BBB4B2}" presName="spaceRect" presStyleCnt="0"/>
      <dgm:spPr/>
    </dgm:pt>
    <dgm:pt modelId="{85C066A6-908B-48DF-A8C5-7AE6CE6FF501}" type="pres">
      <dgm:prSet presAssocID="{E4E56D37-2391-47E0-91C0-49F144BBB4B2}" presName="textRect" presStyleLbl="revTx" presStyleIdx="1" presStyleCnt="4">
        <dgm:presLayoutVars>
          <dgm:chMax val="1"/>
          <dgm:chPref val="1"/>
        </dgm:presLayoutVars>
      </dgm:prSet>
      <dgm:spPr/>
    </dgm:pt>
    <dgm:pt modelId="{D2EE1EFB-19F9-4299-8294-10C60CBCED6D}" type="pres">
      <dgm:prSet presAssocID="{29637A7B-1490-45A7-B2C0-16BDE148D785}" presName="sibTrans" presStyleCnt="0"/>
      <dgm:spPr/>
    </dgm:pt>
    <dgm:pt modelId="{ADE89AF8-7FC7-4C7F-B6A2-E562464A8813}" type="pres">
      <dgm:prSet presAssocID="{94368464-9D34-46F9-9D32-9D835A92361C}" presName="compNode" presStyleCnt="0"/>
      <dgm:spPr/>
    </dgm:pt>
    <dgm:pt modelId="{2E07B05E-689A-4842-92C4-7B46F1B9B04B}" type="pres">
      <dgm:prSet presAssocID="{94368464-9D34-46F9-9D32-9D835A92361C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Нет подключения"/>
        </a:ext>
      </dgm:extLst>
    </dgm:pt>
    <dgm:pt modelId="{AA5CDDDF-FAD7-460E-BEC7-4537F6F81612}" type="pres">
      <dgm:prSet presAssocID="{94368464-9D34-46F9-9D32-9D835A92361C}" presName="spaceRect" presStyleCnt="0"/>
      <dgm:spPr/>
    </dgm:pt>
    <dgm:pt modelId="{84DC1E7D-D0DF-4DB9-AC48-265E6210E0A6}" type="pres">
      <dgm:prSet presAssocID="{94368464-9D34-46F9-9D32-9D835A92361C}" presName="textRect" presStyleLbl="revTx" presStyleIdx="2" presStyleCnt="4">
        <dgm:presLayoutVars>
          <dgm:chMax val="1"/>
          <dgm:chPref val="1"/>
        </dgm:presLayoutVars>
      </dgm:prSet>
      <dgm:spPr/>
    </dgm:pt>
    <dgm:pt modelId="{C7BD8561-818B-4994-88A0-4D4D29758ED6}" type="pres">
      <dgm:prSet presAssocID="{19E593A5-571C-4498-9F6F-5C707745B215}" presName="sibTrans" presStyleCnt="0"/>
      <dgm:spPr/>
    </dgm:pt>
    <dgm:pt modelId="{7BBFB4C6-307C-46D0-B2F7-5D9D1E552155}" type="pres">
      <dgm:prSet presAssocID="{D8082448-00CB-4D7F-9625-4207D019A090}" presName="compNode" presStyleCnt="0"/>
      <dgm:spPr/>
    </dgm:pt>
    <dgm:pt modelId="{16EEC768-BADF-48B1-B12F-765745B2F0BA}" type="pres">
      <dgm:prSet presAssocID="{D8082448-00CB-4D7F-9625-4207D019A090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Книги"/>
        </a:ext>
      </dgm:extLst>
    </dgm:pt>
    <dgm:pt modelId="{30B4338B-1AE3-4CA9-B8EF-6A8E4455C7F6}" type="pres">
      <dgm:prSet presAssocID="{D8082448-00CB-4D7F-9625-4207D019A090}" presName="spaceRect" presStyleCnt="0"/>
      <dgm:spPr/>
    </dgm:pt>
    <dgm:pt modelId="{E3DE0106-3E83-460A-AF32-A3E148095E8A}" type="pres">
      <dgm:prSet presAssocID="{D8082448-00CB-4D7F-9625-4207D019A090}" presName="textRect" presStyleLbl="revTx" presStyleIdx="3" presStyleCnt="4">
        <dgm:presLayoutVars>
          <dgm:chMax val="1"/>
          <dgm:chPref val="1"/>
        </dgm:presLayoutVars>
      </dgm:prSet>
      <dgm:spPr/>
    </dgm:pt>
  </dgm:ptLst>
  <dgm:cxnLst>
    <dgm:cxn modelId="{437C5D18-18D6-4F8C-8B9E-C0C93C88456E}" type="presOf" srcId="{E6789CDC-2327-4E34-9DFC-89D15E496792}" destId="{4B9FBB90-D3AB-4059-AFA1-B286E59E9EF1}" srcOrd="0" destOrd="0" presId="urn:microsoft.com/office/officeart/2018/2/layout/IconLabelList"/>
    <dgm:cxn modelId="{2950CD1E-3094-4AC5-AC99-7E2724C0BAEA}" type="presOf" srcId="{27EFAD79-F2AB-4B77-90D6-FF6B598AE111}" destId="{D09180F9-6B3A-467C-8B8E-BEEAD9066F42}" srcOrd="0" destOrd="0" presId="urn:microsoft.com/office/officeart/2018/2/layout/IconLabelList"/>
    <dgm:cxn modelId="{11077E1F-FA34-46D9-81B2-5AD6CCD3F1AF}" type="presOf" srcId="{D8082448-00CB-4D7F-9625-4207D019A090}" destId="{E3DE0106-3E83-460A-AF32-A3E148095E8A}" srcOrd="0" destOrd="0" presId="urn:microsoft.com/office/officeart/2018/2/layout/IconLabelList"/>
    <dgm:cxn modelId="{A61E1D32-73DA-4531-B8D9-5D9D366C3F9D}" srcId="{E6789CDC-2327-4E34-9DFC-89D15E496792}" destId="{94368464-9D34-46F9-9D32-9D835A92361C}" srcOrd="2" destOrd="0" parTransId="{7DFDCD47-619D-4251-9F2B-57CC3B430EA2}" sibTransId="{19E593A5-571C-4498-9F6F-5C707745B215}"/>
    <dgm:cxn modelId="{8AFEC36A-7679-4937-9495-A23E9E8F0290}" type="presOf" srcId="{94368464-9D34-46F9-9D32-9D835A92361C}" destId="{84DC1E7D-D0DF-4DB9-AC48-265E6210E0A6}" srcOrd="0" destOrd="0" presId="urn:microsoft.com/office/officeart/2018/2/layout/IconLabelList"/>
    <dgm:cxn modelId="{5D2B75BA-2191-4C49-809D-B0C0DDC2F2AD}" type="presOf" srcId="{E4E56D37-2391-47E0-91C0-49F144BBB4B2}" destId="{85C066A6-908B-48DF-A8C5-7AE6CE6FF501}" srcOrd="0" destOrd="0" presId="urn:microsoft.com/office/officeart/2018/2/layout/IconLabelList"/>
    <dgm:cxn modelId="{C1F521C6-39F3-4907-8E17-83B8E3F15037}" srcId="{E6789CDC-2327-4E34-9DFC-89D15E496792}" destId="{E4E56D37-2391-47E0-91C0-49F144BBB4B2}" srcOrd="1" destOrd="0" parTransId="{B614782B-25D9-4E93-8BA5-2E9C82C594F7}" sibTransId="{29637A7B-1490-45A7-B2C0-16BDE148D785}"/>
    <dgm:cxn modelId="{5F1CCEC7-8F05-43B0-9F23-7E59B72A506E}" srcId="{E6789CDC-2327-4E34-9DFC-89D15E496792}" destId="{27EFAD79-F2AB-4B77-90D6-FF6B598AE111}" srcOrd="0" destOrd="0" parTransId="{CEF97496-068B-4DA6-87F0-DC42E32CF17C}" sibTransId="{49532CB4-9EE6-4521-8906-E4AC9FC6047E}"/>
    <dgm:cxn modelId="{D8C1EBF5-D26A-48DB-93F7-D815A9A8CECA}" srcId="{E6789CDC-2327-4E34-9DFC-89D15E496792}" destId="{D8082448-00CB-4D7F-9625-4207D019A090}" srcOrd="3" destOrd="0" parTransId="{6A04A657-6D93-4A3C-BB0E-E7B3E5D87C8F}" sibTransId="{A11DC1AC-3D82-4DE8-BCFC-A08B690F0CB8}"/>
    <dgm:cxn modelId="{B26B13DE-5B5D-469B-9F9D-776D404A5462}" type="presParOf" srcId="{4B9FBB90-D3AB-4059-AFA1-B286E59E9EF1}" destId="{1CEBA536-924F-4E43-85B9-26203E5F503B}" srcOrd="0" destOrd="0" presId="urn:microsoft.com/office/officeart/2018/2/layout/IconLabelList"/>
    <dgm:cxn modelId="{CCF9E719-3CBA-4123-8452-BFCABEEECF05}" type="presParOf" srcId="{1CEBA536-924F-4E43-85B9-26203E5F503B}" destId="{135F3BEE-0253-4333-BCB3-CC93FD900C0F}" srcOrd="0" destOrd="0" presId="urn:microsoft.com/office/officeart/2018/2/layout/IconLabelList"/>
    <dgm:cxn modelId="{EF8D9837-E46A-4214-B15C-111ED7B2FB83}" type="presParOf" srcId="{1CEBA536-924F-4E43-85B9-26203E5F503B}" destId="{E65A17B2-D6EF-4137-AAA8-98A5D7DD8B04}" srcOrd="1" destOrd="0" presId="urn:microsoft.com/office/officeart/2018/2/layout/IconLabelList"/>
    <dgm:cxn modelId="{ED7F804F-59B2-4759-A05C-885FC47EAC6C}" type="presParOf" srcId="{1CEBA536-924F-4E43-85B9-26203E5F503B}" destId="{D09180F9-6B3A-467C-8B8E-BEEAD9066F42}" srcOrd="2" destOrd="0" presId="urn:microsoft.com/office/officeart/2018/2/layout/IconLabelList"/>
    <dgm:cxn modelId="{E81748C8-08D3-4C0F-B197-63E8C7698E0C}" type="presParOf" srcId="{4B9FBB90-D3AB-4059-AFA1-B286E59E9EF1}" destId="{09FF0B55-A21C-4669-A726-FB956323E9C8}" srcOrd="1" destOrd="0" presId="urn:microsoft.com/office/officeart/2018/2/layout/IconLabelList"/>
    <dgm:cxn modelId="{B51CF3D5-235D-4752-8D3E-5319ED0042E9}" type="presParOf" srcId="{4B9FBB90-D3AB-4059-AFA1-B286E59E9EF1}" destId="{C5019381-0D85-4C46-A935-D25888418799}" srcOrd="2" destOrd="0" presId="urn:microsoft.com/office/officeart/2018/2/layout/IconLabelList"/>
    <dgm:cxn modelId="{29F10CB2-2D58-412E-A003-763B83381AA4}" type="presParOf" srcId="{C5019381-0D85-4C46-A935-D25888418799}" destId="{0F2EE311-5A19-4730-8845-2D2D656304FC}" srcOrd="0" destOrd="0" presId="urn:microsoft.com/office/officeart/2018/2/layout/IconLabelList"/>
    <dgm:cxn modelId="{73391AE0-1F6E-4DDF-9843-1B686EA58753}" type="presParOf" srcId="{C5019381-0D85-4C46-A935-D25888418799}" destId="{D488378C-436E-498C-9A9F-3B6749DC9D98}" srcOrd="1" destOrd="0" presId="urn:microsoft.com/office/officeart/2018/2/layout/IconLabelList"/>
    <dgm:cxn modelId="{C0C7F00F-6A75-46BC-8DC6-682217515A57}" type="presParOf" srcId="{C5019381-0D85-4C46-A935-D25888418799}" destId="{85C066A6-908B-48DF-A8C5-7AE6CE6FF501}" srcOrd="2" destOrd="0" presId="urn:microsoft.com/office/officeart/2018/2/layout/IconLabelList"/>
    <dgm:cxn modelId="{ACB6976C-F61A-4E9A-8E70-91EF5E5A7B66}" type="presParOf" srcId="{4B9FBB90-D3AB-4059-AFA1-B286E59E9EF1}" destId="{D2EE1EFB-19F9-4299-8294-10C60CBCED6D}" srcOrd="3" destOrd="0" presId="urn:microsoft.com/office/officeart/2018/2/layout/IconLabelList"/>
    <dgm:cxn modelId="{1B4506A9-E2FF-41CA-A49E-186A79EC5C09}" type="presParOf" srcId="{4B9FBB90-D3AB-4059-AFA1-B286E59E9EF1}" destId="{ADE89AF8-7FC7-4C7F-B6A2-E562464A8813}" srcOrd="4" destOrd="0" presId="urn:microsoft.com/office/officeart/2018/2/layout/IconLabelList"/>
    <dgm:cxn modelId="{62080554-54B0-42A0-859A-95BC03E31105}" type="presParOf" srcId="{ADE89AF8-7FC7-4C7F-B6A2-E562464A8813}" destId="{2E07B05E-689A-4842-92C4-7B46F1B9B04B}" srcOrd="0" destOrd="0" presId="urn:microsoft.com/office/officeart/2018/2/layout/IconLabelList"/>
    <dgm:cxn modelId="{E1E643B8-36A9-4EC9-BF75-8A7B800A9702}" type="presParOf" srcId="{ADE89AF8-7FC7-4C7F-B6A2-E562464A8813}" destId="{AA5CDDDF-FAD7-460E-BEC7-4537F6F81612}" srcOrd="1" destOrd="0" presId="urn:microsoft.com/office/officeart/2018/2/layout/IconLabelList"/>
    <dgm:cxn modelId="{9B2EB80A-71E5-4FB1-B544-96DB8F7BD795}" type="presParOf" srcId="{ADE89AF8-7FC7-4C7F-B6A2-E562464A8813}" destId="{84DC1E7D-D0DF-4DB9-AC48-265E6210E0A6}" srcOrd="2" destOrd="0" presId="urn:microsoft.com/office/officeart/2018/2/layout/IconLabelList"/>
    <dgm:cxn modelId="{7800065B-6138-4175-B7F2-A49C06096CE1}" type="presParOf" srcId="{4B9FBB90-D3AB-4059-AFA1-B286E59E9EF1}" destId="{C7BD8561-818B-4994-88A0-4D4D29758ED6}" srcOrd="5" destOrd="0" presId="urn:microsoft.com/office/officeart/2018/2/layout/IconLabelList"/>
    <dgm:cxn modelId="{DFE5A7D7-9BAC-4B2D-87D5-DDE01D3EDF91}" type="presParOf" srcId="{4B9FBB90-D3AB-4059-AFA1-B286E59E9EF1}" destId="{7BBFB4C6-307C-46D0-B2F7-5D9D1E552155}" srcOrd="6" destOrd="0" presId="urn:microsoft.com/office/officeart/2018/2/layout/IconLabelList"/>
    <dgm:cxn modelId="{2A4BE79D-666C-4603-BB9B-F3AF03AB94A1}" type="presParOf" srcId="{7BBFB4C6-307C-46D0-B2F7-5D9D1E552155}" destId="{16EEC768-BADF-48B1-B12F-765745B2F0BA}" srcOrd="0" destOrd="0" presId="urn:microsoft.com/office/officeart/2018/2/layout/IconLabelList"/>
    <dgm:cxn modelId="{DAED6450-B446-4850-919A-89DEA5A8849B}" type="presParOf" srcId="{7BBFB4C6-307C-46D0-B2F7-5D9D1E552155}" destId="{30B4338B-1AE3-4CA9-B8EF-6A8E4455C7F6}" srcOrd="1" destOrd="0" presId="urn:microsoft.com/office/officeart/2018/2/layout/IconLabelList"/>
    <dgm:cxn modelId="{2AF375EE-B09E-479B-894F-BE53FF258A24}" type="presParOf" srcId="{7BBFB4C6-307C-46D0-B2F7-5D9D1E552155}" destId="{E3DE0106-3E83-460A-AF32-A3E148095E8A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35F3BEE-0253-4333-BCB3-CC93FD900C0F}">
      <dsp:nvSpPr>
        <dsp:cNvPr id="0" name=""/>
        <dsp:cNvSpPr/>
      </dsp:nvSpPr>
      <dsp:spPr>
        <a:xfrm>
          <a:off x="1194547" y="791052"/>
          <a:ext cx="1099799" cy="1099799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09180F9-6B3A-467C-8B8E-BEEAD9066F42}">
      <dsp:nvSpPr>
        <dsp:cNvPr id="0" name=""/>
        <dsp:cNvSpPr/>
      </dsp:nvSpPr>
      <dsp:spPr>
        <a:xfrm>
          <a:off x="522447" y="2386904"/>
          <a:ext cx="2443999" cy="171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b="1" kern="1200"/>
            <a:t>Мониторинг прогресса</a:t>
          </a:r>
          <a:r>
            <a:rPr lang="ru-RU" sz="1100" kern="1200"/>
            <a:t>:</a:t>
          </a:r>
          <a:br>
            <a:rPr lang="ru-RU" sz="1100" kern="1200"/>
          </a:br>
          <a:r>
            <a:rPr lang="ru-RU" sz="1100" kern="1200"/>
            <a:t>Искусственный интеллект может отслеживать активность студентов, анализировать их успехи и предоставлять доклады о прогрессе. Это помогает преподавателям и администраторам понимать, какие аспекты курса эффективны, а где возможны улучшения.</a:t>
          </a:r>
          <a:br>
            <a:rPr lang="ru-RU" sz="1100" kern="1200"/>
          </a:br>
          <a:endParaRPr lang="en-US" sz="1100" kern="1200"/>
        </a:p>
      </dsp:txBody>
      <dsp:txXfrm>
        <a:off x="522447" y="2386904"/>
        <a:ext cx="2443999" cy="1710000"/>
      </dsp:txXfrm>
    </dsp:sp>
    <dsp:sp modelId="{0F2EE311-5A19-4730-8845-2D2D656304FC}">
      <dsp:nvSpPr>
        <dsp:cNvPr id="0" name=""/>
        <dsp:cNvSpPr/>
      </dsp:nvSpPr>
      <dsp:spPr>
        <a:xfrm>
          <a:off x="4066246" y="791052"/>
          <a:ext cx="1099799" cy="1099799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5C066A6-908B-48DF-A8C5-7AE6CE6FF501}">
      <dsp:nvSpPr>
        <dsp:cNvPr id="0" name=""/>
        <dsp:cNvSpPr/>
      </dsp:nvSpPr>
      <dsp:spPr>
        <a:xfrm>
          <a:off x="3394146" y="2386904"/>
          <a:ext cx="2443999" cy="171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b="1" kern="1200"/>
            <a:t>Виртуальные наставники:</a:t>
          </a:r>
          <a:br>
            <a:rPr lang="ru-RU" sz="1100" b="1" kern="1200"/>
          </a:br>
          <a:r>
            <a:rPr lang="ru-RU" sz="1100" kern="1200"/>
            <a:t>Использование чат-ботов или виртуальных помощников, основанных на ИИ, может предоставить студентам возможность задавать вопросы в реальном времени, получать дополнительные объяснения и поддержку в процессе обучения.</a:t>
          </a:r>
          <a:br>
            <a:rPr lang="ru-RU" sz="1100" kern="1200"/>
          </a:br>
          <a:endParaRPr lang="en-US" sz="1100" kern="1200"/>
        </a:p>
      </dsp:txBody>
      <dsp:txXfrm>
        <a:off x="3394146" y="2386904"/>
        <a:ext cx="2443999" cy="1710000"/>
      </dsp:txXfrm>
    </dsp:sp>
    <dsp:sp modelId="{2E07B05E-689A-4842-92C4-7B46F1B9B04B}">
      <dsp:nvSpPr>
        <dsp:cNvPr id="0" name=""/>
        <dsp:cNvSpPr/>
      </dsp:nvSpPr>
      <dsp:spPr>
        <a:xfrm>
          <a:off x="6937946" y="791052"/>
          <a:ext cx="1099799" cy="1099799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4DC1E7D-D0DF-4DB9-AC48-265E6210E0A6}">
      <dsp:nvSpPr>
        <dsp:cNvPr id="0" name=""/>
        <dsp:cNvSpPr/>
      </dsp:nvSpPr>
      <dsp:spPr>
        <a:xfrm>
          <a:off x="6265846" y="2386904"/>
          <a:ext cx="2443999" cy="171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b="1" kern="1200"/>
            <a:t>Социальные элементы:</a:t>
          </a:r>
          <a:br>
            <a:rPr lang="ru-RU" sz="1100" b="1" kern="1200"/>
          </a:br>
          <a:r>
            <a:rPr lang="ru-RU" sz="1100" kern="1200"/>
            <a:t>ИИ может также использоваться для создания персонализированных командных заданий, обеспечивая социальное взаимодействие и сотрудничество между студентами в виртуальной образовательной среде.</a:t>
          </a:r>
          <a:br>
            <a:rPr lang="ru-RU" sz="1100" kern="1200"/>
          </a:br>
          <a:endParaRPr lang="en-US" sz="1100" kern="1200"/>
        </a:p>
      </dsp:txBody>
      <dsp:txXfrm>
        <a:off x="6265846" y="2386904"/>
        <a:ext cx="2443999" cy="1710000"/>
      </dsp:txXfrm>
    </dsp:sp>
    <dsp:sp modelId="{16EEC768-BADF-48B1-B12F-765745B2F0BA}">
      <dsp:nvSpPr>
        <dsp:cNvPr id="0" name=""/>
        <dsp:cNvSpPr/>
      </dsp:nvSpPr>
      <dsp:spPr>
        <a:xfrm>
          <a:off x="9809645" y="791052"/>
          <a:ext cx="1099799" cy="1099799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3DE0106-3E83-460A-AF32-A3E148095E8A}">
      <dsp:nvSpPr>
        <dsp:cNvPr id="0" name=""/>
        <dsp:cNvSpPr/>
      </dsp:nvSpPr>
      <dsp:spPr>
        <a:xfrm>
          <a:off x="9137545" y="2386904"/>
          <a:ext cx="2443999" cy="171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/>
            <a:t>Такой продукт будет способствовать более эффективному обучению, учитывая индивидуальные потребности студентов, снижая нагрузку на преподавателей и обеспечивая доступ к образованию в любое время и в любом месте.</a:t>
          </a:r>
          <a:endParaRPr lang="en-US" sz="1100" kern="1200"/>
        </a:p>
      </dsp:txBody>
      <dsp:txXfrm>
        <a:off x="9137545" y="2386904"/>
        <a:ext cx="2443999" cy="17100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6E21D9-1C4A-4F2A-A9B5-DF15EBD2C401}" type="datetimeFigureOut">
              <a:t>19.11.2023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B0ECC22-23C2-415A-ACB3-69FC610CD41F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68094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presentation/d/1I8yR2ZVy5DTYRL2LU6x8u6SMIoL468aMmEEJc3rRjfA/edit?usp=drive_link" TargetMode="External"/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4" name="Google Shape;84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В презентации вы можете использовать любой дизайн, который вам нравится. Данный шаблон предназначен для копирования!</a:t>
            </a:r>
            <a:endParaRPr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На титульном слайде укажите: </a:t>
            </a:r>
            <a:endParaRPr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- название вашего проекта</a:t>
            </a:r>
            <a:endParaRPr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- ваш вуз (принятую аббревиатуру)</a:t>
            </a:r>
            <a:endParaRPr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- тип разработки (он должен быть указан по умолчанию)</a:t>
            </a:r>
            <a:endParaRPr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Этот шаблон создан для команд с инициативной разработкой. Это значит, что шаблон подходит для команд, которые придумали свою проектную идею самостоятельно. Если ваша команда работает над заказной задачей, воспользуйтесь другим шаблоном </a:t>
            </a:r>
            <a:r>
              <a:rPr lang="ru" u="sng">
                <a:solidFill>
                  <a:srgbClr val="1155CC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Шаблон К1 Заказная</a:t>
            </a:r>
            <a:endParaRPr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19.11.2023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0799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19.11.2023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37117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19.11.2023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63698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19.11.2023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57622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19.11.2023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0027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19.11.2023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53355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19.11.2023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87541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19.11.2023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56952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19.11.2023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41692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19.11.2023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57274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19.11.2023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22617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FFB779-270B-4192-84BA-A697F48306DC}" type="datetimeFigureOut">
              <a:rPr lang="ru-RU" smtClean="0"/>
              <a:t>19.11.2023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49794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"/>
          <p:cNvSpPr txBox="1">
            <a:spLocks noGrp="1"/>
          </p:cNvSpPr>
          <p:nvPr>
            <p:ph type="ctrTitle"/>
          </p:nvPr>
        </p:nvSpPr>
        <p:spPr>
          <a:xfrm>
            <a:off x="972600" y="2154293"/>
            <a:ext cx="10250800" cy="145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rmAutofit/>
          </a:bodyPr>
          <a:lstStyle/>
          <a:p>
            <a:pPr>
              <a:buSzPts val="5200"/>
            </a:pPr>
            <a:r>
              <a:rPr lang="ru"/>
              <a:t>AI-</a:t>
            </a:r>
            <a:r>
              <a:rPr lang="ru" err="1"/>
              <a:t>Tutor</a:t>
            </a:r>
            <a:endParaRPr err="1"/>
          </a:p>
        </p:txBody>
      </p:sp>
      <p:sp>
        <p:nvSpPr>
          <p:cNvPr id="87" name="Google Shape;87;p2"/>
          <p:cNvSpPr txBox="1">
            <a:spLocks noGrp="1"/>
          </p:cNvSpPr>
          <p:nvPr>
            <p:ph type="subTitle" idx="1"/>
          </p:nvPr>
        </p:nvSpPr>
        <p:spPr>
          <a:xfrm>
            <a:off x="3489441" y="400481"/>
            <a:ext cx="5207563" cy="11727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 fontScale="92500"/>
          </a:bodyPr>
          <a:lstStyle/>
          <a:p>
            <a:pPr marL="0" indent="0">
              <a:buSzPts val="2800"/>
            </a:pPr>
            <a:r>
              <a:rPr lang="ru"/>
              <a:t>Санкт-Петербургский Государственный Экономический Университет</a:t>
            </a:r>
            <a:endParaRPr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042A385-6BC9-B5C1-DB4A-E426ACE4EE08}"/>
              </a:ext>
            </a:extLst>
          </p:cNvPr>
          <p:cNvSpPr txBox="1"/>
          <p:nvPr/>
        </p:nvSpPr>
        <p:spPr>
          <a:xfrm>
            <a:off x="3569368" y="3609473"/>
            <a:ext cx="5441782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sz="2400">
                <a:cs typeface="Calibri"/>
              </a:rPr>
              <a:t>Тема стартап-проекта: </a:t>
            </a:r>
            <a:r>
              <a:rPr lang="ru-RU" sz="2400" err="1">
                <a:ea typeface="+mn-lt"/>
                <a:cs typeface="+mn-lt"/>
              </a:rPr>
              <a:t>EduNet</a:t>
            </a:r>
            <a:r>
              <a:rPr lang="ru-RU" sz="2400">
                <a:ea typeface="+mn-lt"/>
                <a:cs typeface="+mn-lt"/>
              </a:rPr>
              <a:t> &amp; </a:t>
            </a:r>
            <a:r>
              <a:rPr lang="ru-RU" sz="2400" err="1">
                <a:ea typeface="+mn-lt"/>
                <a:cs typeface="+mn-lt"/>
              </a:rPr>
              <a:t>TechNet</a:t>
            </a:r>
            <a:endParaRPr lang="ru-RU" sz="2400" err="1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56C67B2-4EBD-2109-BCCC-D2B343D10009}"/>
              </a:ext>
            </a:extLst>
          </p:cNvPr>
          <p:cNvSpPr txBox="1"/>
          <p:nvPr/>
        </p:nvSpPr>
        <p:spPr>
          <a:xfrm>
            <a:off x="5885447" y="6176210"/>
            <a:ext cx="879809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ru-RU" sz="2400">
                <a:cs typeface="Calibri"/>
              </a:rPr>
              <a:t>2023</a:t>
            </a:r>
            <a:endParaRPr lang="ru-RU" sz="2400"/>
          </a:p>
        </p:txBody>
      </p:sp>
    </p:spTree>
    <p:extLst>
      <p:ext uri="{BB962C8B-B14F-4D97-AF65-F5344CB8AC3E}">
        <p14:creationId xmlns:p14="http://schemas.microsoft.com/office/powerpoint/2010/main" val="38733493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" name="Rectangle 29">
            <a:extLst>
              <a:ext uri="{FF2B5EF4-FFF2-40B4-BE49-F238E27FC236}">
                <a16:creationId xmlns:a16="http://schemas.microsoft.com/office/drawing/2014/main" id="{ECC07320-C2CA-4E29-8481-9D9E143C77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Рисунок 2" descr="Изображение выглядит как человек, автомат, игрушка, одежда&#10;&#10;Автоматически созданное описание">
            <a:extLst>
              <a:ext uri="{FF2B5EF4-FFF2-40B4-BE49-F238E27FC236}">
                <a16:creationId xmlns:a16="http://schemas.microsoft.com/office/drawing/2014/main" id="{60A7133B-CC1B-2A9E-BECA-02D85752989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1876"/>
          <a:stretch/>
        </p:blipFill>
        <p:spPr>
          <a:xfrm>
            <a:off x="2522358" y="10"/>
            <a:ext cx="9669642" cy="6857990"/>
          </a:xfrm>
          <a:prstGeom prst="rect">
            <a:avLst/>
          </a:prstGeom>
        </p:spPr>
      </p:pic>
      <p:sp>
        <p:nvSpPr>
          <p:cNvPr id="32" name="Rectangle 31">
            <a:extLst>
              <a:ext uri="{FF2B5EF4-FFF2-40B4-BE49-F238E27FC236}">
                <a16:creationId xmlns:a16="http://schemas.microsoft.com/office/drawing/2014/main" id="{178FB36B-5BFE-42CA-BC60-1115E0D95E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41149" y="693315"/>
            <a:ext cx="3973385" cy="1596528"/>
          </a:xfrm>
          <a:noFill/>
        </p:spPr>
        <p:txBody>
          <a:bodyPr>
            <a:normAutofit/>
          </a:bodyPr>
          <a:lstStyle/>
          <a:p>
            <a:pPr algn="l"/>
            <a:r>
              <a:rPr lang="ru-RU" sz="4400" dirty="0">
                <a:cs typeface="Calibri Light"/>
              </a:rPr>
              <a:t>Участники проекта</a:t>
            </a:r>
          </a:p>
        </p:txBody>
      </p:sp>
      <p:sp>
        <p:nvSpPr>
          <p:cNvPr id="6" name="Подзаголовок 5">
            <a:extLst>
              <a:ext uri="{FF2B5EF4-FFF2-40B4-BE49-F238E27FC236}">
                <a16:creationId xmlns:a16="http://schemas.microsoft.com/office/drawing/2014/main" id="{0854844A-41D9-D3F1-BD9B-8FCFF80B72F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1150" y="2684130"/>
            <a:ext cx="3973386" cy="3259976"/>
          </a:xfrm>
          <a:noFill/>
        </p:spPr>
        <p:txBody>
          <a:bodyPr vert="horz" lIns="91440" tIns="45720" rIns="91440" bIns="45720" rtlCol="0" anchor="t">
            <a:noAutofit/>
          </a:bodyPr>
          <a:lstStyle/>
          <a:p>
            <a:pPr marL="342900" indent="-342900" algn="l">
              <a:buAutoNum type="arabicPeriod"/>
            </a:pPr>
            <a:r>
              <a:rPr lang="ru-RU" sz="1600" dirty="0" err="1">
                <a:ea typeface="+mn-lt"/>
                <a:cs typeface="+mn-lt"/>
              </a:rPr>
              <a:t>Нуржанова</a:t>
            </a:r>
            <a:r>
              <a:rPr lang="ru-RU" sz="1600" dirty="0">
                <a:ea typeface="+mn-lt"/>
                <a:cs typeface="+mn-lt"/>
              </a:rPr>
              <a:t> Зарина - лидер </a:t>
            </a:r>
            <a:br>
              <a:rPr lang="ru-RU" sz="1600" dirty="0">
                <a:ea typeface="+mn-lt"/>
                <a:cs typeface="+mn-lt"/>
              </a:rPr>
            </a:br>
            <a:r>
              <a:rPr lang="ru-RU" sz="1600" dirty="0">
                <a:ea typeface="+mn-lt"/>
                <a:cs typeface="+mn-lt"/>
              </a:rPr>
              <a:t>стартап-проекта</a:t>
            </a:r>
            <a:endParaRPr lang="ru-RU" sz="1600" dirty="0">
              <a:cs typeface="Calibri" panose="020F0502020204030204"/>
            </a:endParaRPr>
          </a:p>
          <a:p>
            <a:pPr marL="342900" indent="-342900" algn="l">
              <a:buAutoNum type="arabicPeriod"/>
            </a:pPr>
            <a:r>
              <a:rPr lang="ru-RU" sz="1600" err="1">
                <a:ea typeface="+mn-lt"/>
                <a:cs typeface="+mn-lt"/>
              </a:rPr>
              <a:t>Фархуллин</a:t>
            </a:r>
            <a:r>
              <a:rPr lang="ru-RU" sz="1600" dirty="0">
                <a:ea typeface="+mn-lt"/>
                <a:cs typeface="+mn-lt"/>
              </a:rPr>
              <a:t> Артур</a:t>
            </a:r>
            <a:endParaRPr lang="ru-RU" sz="1600">
              <a:cs typeface="Calibri" panose="020F0502020204030204"/>
            </a:endParaRPr>
          </a:p>
          <a:p>
            <a:pPr marL="342900" indent="-342900" algn="l">
              <a:buAutoNum type="arabicPeriod"/>
            </a:pPr>
            <a:r>
              <a:rPr lang="ru-RU" sz="1600" dirty="0">
                <a:ea typeface="+mn-lt"/>
                <a:cs typeface="+mn-lt"/>
              </a:rPr>
              <a:t>Садыков Рем</a:t>
            </a:r>
            <a:endParaRPr lang="ru-RU" sz="1600">
              <a:cs typeface="Calibri" panose="020F0502020204030204"/>
            </a:endParaRPr>
          </a:p>
          <a:p>
            <a:pPr marL="342900" indent="-342900" algn="l">
              <a:buAutoNum type="arabicPeriod"/>
            </a:pPr>
            <a:r>
              <a:rPr lang="ru-RU" sz="1600" dirty="0">
                <a:ea typeface="+mn-lt"/>
                <a:cs typeface="+mn-lt"/>
              </a:rPr>
              <a:t>Лукьянов Кирилл</a:t>
            </a:r>
            <a:endParaRPr lang="ru-RU" sz="1600">
              <a:cs typeface="Calibri" panose="020F0502020204030204"/>
            </a:endParaRPr>
          </a:p>
          <a:p>
            <a:pPr marL="342900" indent="-342900" algn="l">
              <a:buAutoNum type="arabicPeriod"/>
            </a:pPr>
            <a:r>
              <a:rPr lang="ru-RU" sz="1600" dirty="0">
                <a:ea typeface="+mn-lt"/>
                <a:cs typeface="+mn-lt"/>
              </a:rPr>
              <a:t>Глухарев Тихон</a:t>
            </a:r>
            <a:endParaRPr lang="ru-RU" sz="1600" dirty="0">
              <a:cs typeface="Calibri" panose="020F0502020204030204"/>
            </a:endParaRPr>
          </a:p>
          <a:p>
            <a:pPr marL="342900" indent="-342900" algn="l">
              <a:buAutoNum type="arabicPeriod"/>
            </a:pPr>
            <a:r>
              <a:rPr lang="ru-RU" sz="1600" dirty="0">
                <a:ea typeface="+mn-lt"/>
                <a:cs typeface="+mn-lt"/>
              </a:rPr>
              <a:t>Разин Александр</a:t>
            </a:r>
          </a:p>
          <a:p>
            <a:pPr marL="342900" indent="-342900" algn="l">
              <a:buAutoNum type="arabicPeriod"/>
            </a:pPr>
            <a:r>
              <a:rPr lang="ru-RU" sz="1600" dirty="0">
                <a:ea typeface="+mn-lt"/>
                <a:cs typeface="+mn-lt"/>
              </a:rPr>
              <a:t>Шерстобитов Егор</a:t>
            </a:r>
            <a:endParaRPr lang="ru-RU" sz="1600">
              <a:cs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3516515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Рисунок 1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21B61849-5EBD-5888-C3C6-BC9E640D62A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884" r="-1" b="-1"/>
          <a:stretch/>
        </p:blipFill>
        <p:spPr>
          <a:xfrm>
            <a:off x="2522356" y="10"/>
            <a:ext cx="9669642" cy="685799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39026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D1656A4D-E046-0D3A-E807-21FC632DCFBD}"/>
              </a:ext>
            </a:extLst>
          </p:cNvPr>
          <p:cNvSpPr txBox="1">
            <a:spLocks/>
          </p:cNvSpPr>
          <p:nvPr/>
        </p:nvSpPr>
        <p:spPr>
          <a:xfrm>
            <a:off x="607595" y="375151"/>
            <a:ext cx="3822189" cy="18999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</a:pPr>
            <a:r>
              <a:rPr lang="en-US" sz="4000"/>
              <a:t>Описание проекта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7D2EAC6-9684-DA89-8CBA-477557BFCA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7595" y="2424175"/>
            <a:ext cx="3822189" cy="3742762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sz="2000" b="1" dirty="0"/>
              <a:t>AI-Tutor</a:t>
            </a:r>
            <a:r>
              <a:rPr lang="en-US" sz="2000" dirty="0"/>
              <a:t> - </a:t>
            </a:r>
            <a:r>
              <a:rPr lang="en-US" sz="2000" dirty="0" err="1"/>
              <a:t>образовательная</a:t>
            </a:r>
            <a:r>
              <a:rPr lang="en-US" sz="2000" dirty="0"/>
              <a:t> </a:t>
            </a:r>
            <a:r>
              <a:rPr lang="en-US" sz="2000" dirty="0" err="1"/>
              <a:t>платформа</a:t>
            </a:r>
            <a:r>
              <a:rPr lang="en-US" sz="2000" dirty="0"/>
              <a:t> </a:t>
            </a:r>
            <a:r>
              <a:rPr lang="en-US" sz="2000" dirty="0" err="1"/>
              <a:t>на</a:t>
            </a:r>
            <a:r>
              <a:rPr lang="en-US" sz="2000" dirty="0"/>
              <a:t> </a:t>
            </a:r>
            <a:r>
              <a:rPr lang="en-US" sz="2000" dirty="0" err="1"/>
              <a:t>основе</a:t>
            </a:r>
            <a:r>
              <a:rPr lang="en-US" sz="2000" dirty="0"/>
              <a:t> </a:t>
            </a:r>
            <a:r>
              <a:rPr lang="en-US" sz="2000" dirty="0" err="1"/>
              <a:t>искусственного</a:t>
            </a:r>
            <a:r>
              <a:rPr lang="en-US" sz="2000" dirty="0"/>
              <a:t> </a:t>
            </a:r>
            <a:r>
              <a:rPr lang="en-US" sz="2000" dirty="0" err="1"/>
              <a:t>интеллекта</a:t>
            </a:r>
            <a:r>
              <a:rPr lang="en-US" sz="2000" dirty="0"/>
              <a:t>, </a:t>
            </a:r>
            <a:r>
              <a:rPr lang="en-US" sz="2000" dirty="0" err="1"/>
              <a:t>основной</a:t>
            </a:r>
            <a:r>
              <a:rPr lang="en-US" sz="2000" dirty="0"/>
              <a:t> </a:t>
            </a:r>
            <a:r>
              <a:rPr lang="en-US" sz="2000" dirty="0" err="1"/>
              <a:t>целью</a:t>
            </a:r>
            <a:r>
              <a:rPr lang="en-US" sz="2000" dirty="0"/>
              <a:t> </a:t>
            </a:r>
            <a:r>
              <a:rPr lang="en-US" sz="2000" dirty="0" err="1"/>
              <a:t>которой</a:t>
            </a:r>
            <a:r>
              <a:rPr lang="en-US" sz="2000" dirty="0"/>
              <a:t> </a:t>
            </a:r>
            <a:r>
              <a:rPr lang="en-US" sz="2000" dirty="0" err="1"/>
              <a:t>является</a:t>
            </a:r>
            <a:r>
              <a:rPr lang="en-US" sz="2000" dirty="0"/>
              <a:t> </a:t>
            </a:r>
            <a:r>
              <a:rPr lang="en-US" sz="2000" dirty="0" err="1"/>
              <a:t>качественное</a:t>
            </a:r>
            <a:r>
              <a:rPr lang="en-US" sz="2000" dirty="0"/>
              <a:t> </a:t>
            </a:r>
            <a:r>
              <a:rPr lang="en-US" sz="2000" dirty="0" err="1"/>
              <a:t>эффективное</a:t>
            </a:r>
            <a:r>
              <a:rPr lang="en-US" sz="2000" dirty="0"/>
              <a:t> </a:t>
            </a:r>
            <a:r>
              <a:rPr lang="en-US" sz="2000" dirty="0" err="1"/>
              <a:t>обучение</a:t>
            </a:r>
            <a:r>
              <a:rPr lang="en-US" sz="2000" dirty="0"/>
              <a:t> с </a:t>
            </a:r>
            <a:r>
              <a:rPr lang="en-US" sz="2000" dirty="0" err="1"/>
              <a:t>помощью</a:t>
            </a:r>
            <a:r>
              <a:rPr lang="en-US" sz="2000" dirty="0"/>
              <a:t> ИИ. </a:t>
            </a:r>
            <a:r>
              <a:rPr lang="en-US" sz="2000" dirty="0" err="1"/>
              <a:t>Программа</a:t>
            </a:r>
            <a:r>
              <a:rPr lang="en-US" sz="2000" dirty="0"/>
              <a:t> </a:t>
            </a:r>
            <a:r>
              <a:rPr lang="en-US" sz="2000" dirty="0" err="1"/>
              <a:t>осуществляет</a:t>
            </a:r>
            <a:r>
              <a:rPr lang="en-US" sz="2000" dirty="0"/>
              <a:t> </a:t>
            </a:r>
            <a:r>
              <a:rPr lang="en-US" sz="2000" dirty="0" err="1"/>
              <a:t>комплексный</a:t>
            </a:r>
            <a:r>
              <a:rPr lang="en-US" sz="2000" dirty="0"/>
              <a:t> </a:t>
            </a:r>
            <a:r>
              <a:rPr lang="en-US" sz="2000" dirty="0" err="1"/>
              <a:t>анализ</a:t>
            </a:r>
            <a:r>
              <a:rPr lang="en-US" sz="2000" dirty="0"/>
              <a:t> </a:t>
            </a:r>
            <a:r>
              <a:rPr lang="en-US" sz="2000" dirty="0" err="1"/>
              <a:t>работ</a:t>
            </a:r>
            <a:r>
              <a:rPr lang="en-US" sz="2000" dirty="0"/>
              <a:t> </a:t>
            </a:r>
            <a:r>
              <a:rPr lang="en-US" sz="2000" dirty="0" err="1"/>
              <a:t>учеников</a:t>
            </a:r>
            <a:r>
              <a:rPr lang="en-US" sz="2000" dirty="0"/>
              <a:t>, </a:t>
            </a:r>
            <a:r>
              <a:rPr lang="en-US" sz="2000" dirty="0" err="1"/>
              <a:t>загруженных</a:t>
            </a:r>
            <a:r>
              <a:rPr lang="en-US" sz="2000" dirty="0"/>
              <a:t> </a:t>
            </a:r>
            <a:r>
              <a:rPr lang="en-US" sz="2000" dirty="0" err="1"/>
              <a:t>на</a:t>
            </a:r>
            <a:r>
              <a:rPr lang="en-US" sz="2000" dirty="0"/>
              <a:t> </a:t>
            </a:r>
            <a:r>
              <a:rPr lang="en-US" sz="2000" dirty="0" err="1"/>
              <a:t>учебную</a:t>
            </a:r>
            <a:r>
              <a:rPr lang="en-US" sz="2000" dirty="0"/>
              <a:t> </a:t>
            </a:r>
            <a:r>
              <a:rPr lang="en-US" sz="2000" dirty="0" err="1"/>
              <a:t>платформу</a:t>
            </a:r>
            <a:r>
              <a:rPr lang="en-US" sz="2000" dirty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979656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754F43C-48D0-A94F-AC11-C5BBFB5C36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>
                <a:latin typeface="Calibri Light"/>
                <a:cs typeface="Calibri"/>
              </a:rPr>
              <a:t>Основные задачи AI-</a:t>
            </a:r>
            <a:r>
              <a:rPr lang="ru-RU" sz="3200" err="1">
                <a:latin typeface="Calibri Light"/>
                <a:cs typeface="Calibri"/>
              </a:rPr>
              <a:t>Tutor</a:t>
            </a:r>
            <a:endParaRPr lang="ru-RU" sz="3200">
              <a:latin typeface="Calibri Light"/>
              <a:cs typeface="Calibri Light" panose="020F0302020204030204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BBA43D0-CE59-591C-614E-B825D46502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ru-RU" sz="2000">
                <a:ea typeface="+mn-lt"/>
                <a:cs typeface="+mn-lt"/>
              </a:rPr>
              <a:t>- Углубленный анализ индивидуальных проблем обучающегося;</a:t>
            </a:r>
            <a:endParaRPr lang="ru-RU" sz="2000">
              <a:cs typeface="Calibri" panose="020F0502020204030204"/>
            </a:endParaRPr>
          </a:p>
          <a:p>
            <a:pPr>
              <a:buNone/>
            </a:pPr>
            <a:r>
              <a:rPr lang="ru-RU" sz="2000">
                <a:ea typeface="+mn-lt"/>
                <a:cs typeface="+mn-lt"/>
              </a:rPr>
              <a:t>- Формирование отчета об успеваемости за определенный период;</a:t>
            </a:r>
            <a:endParaRPr lang="ru-RU" sz="2000">
              <a:cs typeface="Calibri"/>
            </a:endParaRPr>
          </a:p>
          <a:p>
            <a:pPr>
              <a:buNone/>
            </a:pPr>
            <a:r>
              <a:rPr lang="ru-RU" sz="2000">
                <a:ea typeface="+mn-lt"/>
                <a:cs typeface="+mn-lt"/>
              </a:rPr>
              <a:t>- Отслеживание прогресса в обучении у ученика;</a:t>
            </a:r>
            <a:endParaRPr lang="ru-RU" sz="2000">
              <a:cs typeface="Calibri"/>
            </a:endParaRPr>
          </a:p>
          <a:p>
            <a:pPr>
              <a:buNone/>
            </a:pPr>
            <a:r>
              <a:rPr lang="ru-RU" sz="2000">
                <a:ea typeface="+mn-lt"/>
                <a:cs typeface="+mn-lt"/>
              </a:rPr>
              <a:t>- Составление индивидуальных рекомендаций для ученика с целью устранения пробелов в знаниях;</a:t>
            </a:r>
            <a:endParaRPr lang="ru-RU" sz="2000">
              <a:cs typeface="Calibri"/>
            </a:endParaRPr>
          </a:p>
          <a:p>
            <a:pPr>
              <a:buNone/>
            </a:pPr>
            <a:r>
              <a:rPr lang="ru-RU" sz="2000">
                <a:ea typeface="+mn-lt"/>
                <a:cs typeface="+mn-lt"/>
              </a:rPr>
              <a:t>- Создание дополнительных форм контроля (тесты, задачи и </a:t>
            </a:r>
            <a:r>
              <a:rPr lang="ru-RU" sz="2000" err="1">
                <a:ea typeface="+mn-lt"/>
                <a:cs typeface="+mn-lt"/>
              </a:rPr>
              <a:t>пр</a:t>
            </a:r>
            <a:r>
              <a:rPr lang="ru-RU" sz="2000">
                <a:ea typeface="+mn-lt"/>
                <a:cs typeface="+mn-lt"/>
              </a:rPr>
              <a:t>) для проверки усвоения учеником материала с учетом индивидуальных пробелов в знаниях;</a:t>
            </a:r>
            <a:endParaRPr lang="ru-RU" sz="2000">
              <a:cs typeface="Calibri"/>
            </a:endParaRPr>
          </a:p>
          <a:p>
            <a:pPr>
              <a:buNone/>
            </a:pPr>
            <a:r>
              <a:rPr lang="ru-RU" sz="2000">
                <a:ea typeface="+mn-lt"/>
                <a:cs typeface="+mn-lt"/>
              </a:rPr>
              <a:t>- Ускорение процесса обучения;</a:t>
            </a:r>
            <a:endParaRPr lang="ru-RU" sz="2000">
              <a:cs typeface="Calibri"/>
            </a:endParaRPr>
          </a:p>
          <a:p>
            <a:pPr>
              <a:buNone/>
            </a:pPr>
            <a:r>
              <a:rPr lang="ru-RU" sz="2000">
                <a:ea typeface="+mn-lt"/>
                <a:cs typeface="+mn-lt"/>
              </a:rPr>
              <a:t>- Помощь учителю/преподавателю/наставнику в контроле знаний обучающихся.</a:t>
            </a:r>
            <a:endParaRPr lang="ru-RU" sz="2000">
              <a:cs typeface="Calibri"/>
            </a:endParaRPr>
          </a:p>
          <a:p>
            <a:pPr marL="0" indent="0">
              <a:buNone/>
            </a:pPr>
            <a:endParaRPr lang="ru-RU" sz="3200">
              <a:cs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6081224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Формула вычислительные">
            <a:extLst>
              <a:ext uri="{FF2B5EF4-FFF2-40B4-BE49-F238E27FC236}">
                <a16:creationId xmlns:a16="http://schemas.microsoft.com/office/drawing/2014/main" id="{3B5D1F84-DD8D-0A2C-0640-F4F48B56D4A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741" r="205" b="-10"/>
          <a:stretch/>
        </p:blipFill>
        <p:spPr>
          <a:xfrm>
            <a:off x="2522356" y="10"/>
            <a:ext cx="9669642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39026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77A7C30-AC72-81EF-B1EA-9453F4B6E1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7384" y="415257"/>
            <a:ext cx="3822189" cy="1899912"/>
          </a:xfrm>
        </p:spPr>
        <p:txBody>
          <a:bodyPr>
            <a:normAutofit/>
          </a:bodyPr>
          <a:lstStyle/>
          <a:p>
            <a:r>
              <a:rPr lang="ru-RU" sz="4000">
                <a:cs typeface="Calibri Light"/>
              </a:rPr>
              <a:t>Проблемы</a:t>
            </a:r>
            <a:endParaRPr lang="ru-RU" sz="400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2BE1597-4A32-4382-2B80-79588FC619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7384" y="2053201"/>
            <a:ext cx="3822189" cy="3742762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r>
              <a:rPr lang="ru-RU" sz="2000" dirty="0">
                <a:ea typeface="+mn-lt"/>
                <a:cs typeface="+mn-lt"/>
              </a:rPr>
              <a:t>У образовательных учреждений могут быть следующие проблемы:</a:t>
            </a:r>
            <a:br>
              <a:rPr lang="ru-RU" sz="2000">
                <a:ea typeface="+mn-lt"/>
                <a:cs typeface="+mn-lt"/>
              </a:rPr>
            </a:br>
            <a:r>
              <a:rPr lang="ru-RU" sz="2000" dirty="0">
                <a:ea typeface="+mn-lt"/>
                <a:cs typeface="+mn-lt"/>
              </a:rPr>
              <a:t>1. Технические проблемы</a:t>
            </a:r>
            <a:br>
              <a:rPr lang="ru-RU" sz="2000">
                <a:ea typeface="+mn-lt"/>
                <a:cs typeface="+mn-lt"/>
              </a:rPr>
            </a:br>
            <a:r>
              <a:rPr lang="ru-RU" sz="2000" dirty="0">
                <a:ea typeface="+mn-lt"/>
                <a:cs typeface="+mn-lt"/>
              </a:rPr>
              <a:t>2. Ограниченность коммуникационных возможностей</a:t>
            </a:r>
            <a:br>
              <a:rPr lang="ru-RU" sz="2000">
                <a:ea typeface="+mn-lt"/>
                <a:cs typeface="+mn-lt"/>
              </a:rPr>
            </a:br>
            <a:r>
              <a:rPr lang="ru-RU" sz="2000" dirty="0">
                <a:ea typeface="+mn-lt"/>
                <a:cs typeface="+mn-lt"/>
              </a:rPr>
              <a:t>3. Снижение мотивации и сосредоточенности учеников</a:t>
            </a:r>
            <a:br>
              <a:rPr lang="ru-RU" sz="2000">
                <a:ea typeface="+mn-lt"/>
                <a:cs typeface="+mn-lt"/>
              </a:rPr>
            </a:br>
            <a:r>
              <a:rPr lang="ru-RU" sz="2000" dirty="0">
                <a:ea typeface="+mn-lt"/>
                <a:cs typeface="+mn-lt"/>
              </a:rPr>
              <a:t>4. Отсутствие непосредственной обратной связи</a:t>
            </a:r>
            <a:br>
              <a:rPr lang="ru-RU" sz="2000">
                <a:ea typeface="+mn-lt"/>
                <a:cs typeface="+mn-lt"/>
              </a:rPr>
            </a:br>
            <a:r>
              <a:rPr lang="ru-RU" sz="2000" dirty="0">
                <a:ea typeface="+mn-lt"/>
                <a:cs typeface="+mn-lt"/>
              </a:rPr>
              <a:t>5. Проблемы оценивания процесса обучения</a:t>
            </a:r>
            <a:endParaRPr lang="ru-RU" sz="2000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361954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Slide Background">
            <a:extLst>
              <a:ext uri="{FF2B5EF4-FFF2-40B4-BE49-F238E27FC236}">
                <a16:creationId xmlns:a16="http://schemas.microsoft.com/office/drawing/2014/main" id="{3ECBE1F1-D69B-4AFA-ABD5-8E41720EF6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Очки на книге">
            <a:extLst>
              <a:ext uri="{FF2B5EF4-FFF2-40B4-BE49-F238E27FC236}">
                <a16:creationId xmlns:a16="http://schemas.microsoft.com/office/drawing/2014/main" id="{86E50356-3A77-9CC6-27B8-493A2905469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434" r="34301" b="-1"/>
          <a:stretch/>
        </p:blipFill>
        <p:spPr>
          <a:xfrm>
            <a:off x="-1" y="-2"/>
            <a:ext cx="5410198" cy="6858002"/>
          </a:xfrm>
          <a:prstGeom prst="rect">
            <a:avLst/>
          </a:prstGeom>
        </p:spPr>
      </p:pic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603A6265-E10C-4B85-9C20-E75FCAF9CC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10197" y="-1"/>
            <a:ext cx="6781802" cy="2286000"/>
          </a:xfrm>
          <a:prstGeom prst="rect">
            <a:avLst/>
          </a:prstGeom>
          <a:ln>
            <a:noFill/>
          </a:ln>
          <a:effectLst>
            <a:outerShdw blurRad="355600" dist="152400" sx="95000" sy="95000" algn="t" rotWithShape="0">
              <a:srgbClr val="000000">
                <a:alpha val="29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50C26BB-A749-8A74-5379-50C7A7C5BF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5317" y="405685"/>
            <a:ext cx="5464968" cy="1559301"/>
          </a:xfrm>
        </p:spPr>
        <p:txBody>
          <a:bodyPr>
            <a:normAutofit/>
          </a:bodyPr>
          <a:lstStyle/>
          <a:p>
            <a:r>
              <a:rPr lang="ru-RU" sz="4000" dirty="0">
                <a:cs typeface="Calibri Light"/>
              </a:rPr>
              <a:t>Проблемы конечных потребителей</a:t>
            </a:r>
            <a:endParaRPr lang="ru-RU" sz="40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BF81FEA-B938-8C9B-7CA2-F2B829464B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265" y="2743200"/>
            <a:ext cx="5267392" cy="269477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indent="0">
              <a:buNone/>
            </a:pPr>
            <a:r>
              <a:rPr lang="ru-RU" sz="1700" dirty="0">
                <a:ea typeface="+mn-lt"/>
                <a:cs typeface="+mn-lt"/>
              </a:rPr>
              <a:t> </a:t>
            </a:r>
            <a:r>
              <a:rPr lang="ru-RU" sz="1700" u="sng" dirty="0">
                <a:ea typeface="+mn-lt"/>
                <a:cs typeface="+mn-lt"/>
              </a:rPr>
              <a:t>У учеников</a:t>
            </a:r>
            <a:r>
              <a:rPr lang="ru-RU" sz="1700" dirty="0">
                <a:ea typeface="+mn-lt"/>
                <a:cs typeface="+mn-lt"/>
              </a:rPr>
              <a:t>: невозможность полноценного анализа ошибок и их проработки, пробелы в знаниях, нехватка дополнительных материалов для лучшего усваивания дисциплины.</a:t>
            </a:r>
            <a:endParaRPr lang="ru-RU" dirty="0">
              <a:ea typeface="+mn-lt"/>
              <a:cs typeface="+mn-lt"/>
            </a:endParaRPr>
          </a:p>
          <a:p>
            <a:pPr marL="0" indent="0">
              <a:buNone/>
            </a:pPr>
            <a:r>
              <a:rPr lang="ru-RU" sz="1700" dirty="0">
                <a:ea typeface="+mn-lt"/>
                <a:cs typeface="+mn-lt"/>
              </a:rPr>
              <a:t> </a:t>
            </a:r>
            <a:r>
              <a:rPr lang="ru-RU" sz="1700" u="sng" dirty="0">
                <a:ea typeface="+mn-lt"/>
                <a:cs typeface="+mn-lt"/>
              </a:rPr>
              <a:t>У учителей</a:t>
            </a:r>
            <a:r>
              <a:rPr lang="ru-RU" sz="1700" dirty="0">
                <a:ea typeface="+mn-lt"/>
                <a:cs typeface="+mn-lt"/>
              </a:rPr>
              <a:t>: длительное время на проверку работ и рутинные задачи, сложность формирования базы ошибок.</a:t>
            </a:r>
            <a:endParaRPr lang="ru-RU" dirty="0">
              <a:cs typeface="Calibri"/>
            </a:endParaRPr>
          </a:p>
          <a:p>
            <a:pPr marL="0" indent="0">
              <a:buNone/>
            </a:pPr>
            <a:r>
              <a:rPr lang="ru-RU" sz="1700" dirty="0">
                <a:ea typeface="+mn-lt"/>
                <a:cs typeface="+mn-lt"/>
              </a:rPr>
              <a:t> </a:t>
            </a:r>
            <a:r>
              <a:rPr lang="ru-RU" sz="1700" u="sng" dirty="0">
                <a:ea typeface="+mn-lt"/>
                <a:cs typeface="+mn-lt"/>
              </a:rPr>
              <a:t>У родителей</a:t>
            </a:r>
            <a:r>
              <a:rPr lang="ru-RU" sz="1700" dirty="0">
                <a:ea typeface="+mn-lt"/>
                <a:cs typeface="+mn-lt"/>
              </a:rPr>
              <a:t>: невозможность отслеживания прогресса и результата обучения ребенка, трата дополнительного времени на помощь.</a:t>
            </a:r>
            <a:endParaRPr lang="ru-RU" sz="1700" dirty="0">
              <a:cs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8927039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8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Рисунок 3" descr="Изображение выглядит как мультфильм, игрушка&#10;&#10;Автоматически созданное описание">
            <a:extLst>
              <a:ext uri="{FF2B5EF4-FFF2-40B4-BE49-F238E27FC236}">
                <a16:creationId xmlns:a16="http://schemas.microsoft.com/office/drawing/2014/main" id="{0D269A41-EE5B-38C9-2EAB-9B98780AEA7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6084" b="12636"/>
          <a:stretch/>
        </p:blipFill>
        <p:spPr>
          <a:xfrm>
            <a:off x="2522356" y="10"/>
            <a:ext cx="9669642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39026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045BC62-CAB0-45E4-9C59-773E9FC846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7595" y="365125"/>
            <a:ext cx="3822189" cy="1899912"/>
          </a:xfrm>
        </p:spPr>
        <p:txBody>
          <a:bodyPr>
            <a:normAutofit/>
          </a:bodyPr>
          <a:lstStyle/>
          <a:p>
            <a:r>
              <a:rPr lang="ru-RU" sz="3700">
                <a:cs typeface="Calibri Light"/>
              </a:rPr>
              <a:t>Потребительские сегменты</a:t>
            </a:r>
            <a:endParaRPr lang="ru-RU" sz="370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54A0E22-D272-229A-65E6-D972A629C7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7595" y="2424175"/>
            <a:ext cx="3822189" cy="3742762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r>
              <a:rPr lang="ru-RU" sz="1900">
                <a:latin typeface="Calibri Light"/>
                <a:ea typeface="+mn-lt"/>
                <a:cs typeface="+mn-lt"/>
              </a:rPr>
              <a:t>1) Государственные образовательные учреждения общего и профессионального уровня образования;</a:t>
            </a:r>
          </a:p>
          <a:p>
            <a:pPr marL="0" indent="0">
              <a:buNone/>
            </a:pPr>
            <a:r>
              <a:rPr lang="ru-RU" sz="1900">
                <a:latin typeface="Calibri Light"/>
                <a:ea typeface="+mn-lt"/>
                <a:cs typeface="+mn-lt"/>
              </a:rPr>
              <a:t>2) Частные образовательные учреждения общего и профессионального уровня образования;</a:t>
            </a:r>
          </a:p>
          <a:p>
            <a:pPr marL="0" indent="0">
              <a:buNone/>
            </a:pPr>
            <a:r>
              <a:rPr lang="ru-RU" sz="1900">
                <a:latin typeface="Calibri Light"/>
                <a:ea typeface="+mn-lt"/>
                <a:cs typeface="+mn-lt"/>
              </a:rPr>
              <a:t>3)Онлайн-школы;</a:t>
            </a:r>
          </a:p>
          <a:p>
            <a:pPr marL="0" indent="0">
              <a:buNone/>
            </a:pPr>
            <a:r>
              <a:rPr lang="ru-RU" sz="1900">
                <a:latin typeface="Calibri Light"/>
                <a:ea typeface="+mn-lt"/>
                <a:cs typeface="+mn-lt"/>
              </a:rPr>
              <a:t>4)Физические и юридические лица, предоставляющие образовательные услуги.</a:t>
            </a:r>
            <a:endParaRPr lang="ru-RU" sz="1900">
              <a:latin typeface="Calibri Light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3201995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4CC0BD8-7D20-7AA1-3EFE-A06EAEE3ED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>
                <a:cs typeface="Calibri Light"/>
              </a:rPr>
              <a:t>Цель проекта</a:t>
            </a:r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9261C22-20A5-20C0-CE63-886FE9AB65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ru-RU">
                <a:ea typeface="Calibri"/>
                <a:cs typeface="Calibri"/>
              </a:rPr>
              <a:t>Улучшить качество образования и усваивания информации учеников.</a:t>
            </a:r>
          </a:p>
          <a:p>
            <a:r>
              <a:rPr lang="ru-RU">
                <a:ea typeface="Calibri"/>
                <a:cs typeface="Calibri"/>
              </a:rPr>
              <a:t>Облегчить труд учителей, избавив их от рутинных задач.</a:t>
            </a:r>
          </a:p>
          <a:p>
            <a:r>
              <a:rPr lang="ru-RU">
                <a:ea typeface="Calibri"/>
                <a:cs typeface="Calibri"/>
              </a:rPr>
              <a:t>Сформировать систему образования с учетом индивидуальных особенностей ученика.</a:t>
            </a:r>
          </a:p>
          <a:p>
            <a:r>
              <a:rPr lang="ru-RU">
                <a:ea typeface="Calibri"/>
                <a:cs typeface="Calibri"/>
              </a:rPr>
              <a:t>Снизить число повторяющихся ошибок</a:t>
            </a:r>
          </a:p>
          <a:p>
            <a:endParaRPr lang="ru-RU"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296997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34F8D39-128A-8CFD-2DFE-DBA79743D9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7832" y="284915"/>
            <a:ext cx="10515600" cy="1325563"/>
          </a:xfrm>
        </p:spPr>
        <p:txBody>
          <a:bodyPr>
            <a:normAutofit/>
          </a:bodyPr>
          <a:lstStyle/>
          <a:p>
            <a:r>
              <a:rPr lang="ru-RU" dirty="0">
                <a:cs typeface="Calibri Light"/>
              </a:rPr>
              <a:t>Продукт</a:t>
            </a:r>
          </a:p>
        </p:txBody>
      </p:sp>
      <p:graphicFrame>
        <p:nvGraphicFramePr>
          <p:cNvPr id="5" name="Объект 2">
            <a:extLst>
              <a:ext uri="{FF2B5EF4-FFF2-40B4-BE49-F238E27FC236}">
                <a16:creationId xmlns:a16="http://schemas.microsoft.com/office/drawing/2014/main" id="{3F8B7F2C-377D-AEA6-FA92-8AFEEA1244E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39321033"/>
              </p:ext>
            </p:extLst>
          </p:nvPr>
        </p:nvGraphicFramePr>
        <p:xfrm>
          <a:off x="1074" y="2036177"/>
          <a:ext cx="12103993" cy="488795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1" name="TextBox 30">
            <a:extLst>
              <a:ext uri="{FF2B5EF4-FFF2-40B4-BE49-F238E27FC236}">
                <a16:creationId xmlns:a16="http://schemas.microsoft.com/office/drawing/2014/main" id="{FEB54919-AD89-736A-6A5A-F86399AA16BB}"/>
              </a:ext>
            </a:extLst>
          </p:cNvPr>
          <p:cNvSpPr txBox="1"/>
          <p:nvPr/>
        </p:nvSpPr>
        <p:spPr>
          <a:xfrm>
            <a:off x="731920" y="1711992"/>
            <a:ext cx="8334375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ru-RU">
                <a:latin typeface="-apple-system"/>
                <a:ea typeface="-apple-system"/>
                <a:cs typeface="-apple-system"/>
              </a:rPr>
              <a:t>Продукт - образовательная онлайн-платформа на основе искусственного интеллекта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34666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F79D27F-5791-D997-E8A5-55EACDD6AB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1130" y="139745"/>
            <a:ext cx="10515600" cy="1325563"/>
          </a:xfrm>
        </p:spPr>
        <p:txBody>
          <a:bodyPr/>
          <a:lstStyle/>
          <a:p>
            <a:r>
              <a:rPr lang="ru-RU">
                <a:cs typeface="Calibri Light"/>
              </a:rPr>
              <a:t>Основные конкуренты</a:t>
            </a:r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29C86C3-7190-B143-3D56-079FE8FA7A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53400"/>
            <a:ext cx="10515600" cy="5306520"/>
          </a:xfrm>
        </p:spPr>
        <p:txBody>
          <a:bodyPr vert="horz" lIns="91440" tIns="45720" rIns="91440" bIns="45720" rtlCol="0" anchor="t">
            <a:normAutofit fontScale="62500" lnSpcReduction="20000"/>
          </a:bodyPr>
          <a:lstStyle/>
          <a:p>
            <a:pPr marL="0" indent="0">
              <a:buNone/>
            </a:pPr>
            <a:r>
              <a:rPr lang="ru-RU">
                <a:ea typeface="+mn-lt"/>
                <a:cs typeface="+mn-lt"/>
              </a:rPr>
              <a:t>1)</a:t>
            </a:r>
            <a:r>
              <a:rPr lang="ru-RU" err="1">
                <a:ea typeface="+mn-lt"/>
                <a:cs typeface="+mn-lt"/>
              </a:rPr>
              <a:t>Coursera</a:t>
            </a:r>
            <a:r>
              <a:rPr lang="ru-RU">
                <a:ea typeface="+mn-lt"/>
                <a:cs typeface="+mn-lt"/>
              </a:rPr>
              <a:t> - крупнейшая мировая образовательная платформа, предлагающая онлайн-курсы от ведущих университетов и организаций. </a:t>
            </a:r>
            <a:r>
              <a:rPr lang="ru-RU" err="1">
                <a:ea typeface="+mn-lt"/>
                <a:cs typeface="+mn-lt"/>
              </a:rPr>
              <a:t>Coursera</a:t>
            </a:r>
            <a:r>
              <a:rPr lang="ru-RU">
                <a:ea typeface="+mn-lt"/>
                <a:cs typeface="+mn-lt"/>
              </a:rPr>
              <a:t> также использует ИИ для предоставления персонализированных рекомендаций и обратной связи студентам, предназначена только для получения высшего образования. </a:t>
            </a:r>
          </a:p>
          <a:p>
            <a:pPr marL="0" indent="0">
              <a:buNone/>
            </a:pPr>
            <a:r>
              <a:rPr lang="ru-RU">
                <a:ea typeface="+mn-lt"/>
                <a:cs typeface="+mn-lt"/>
              </a:rPr>
              <a:t>2)</a:t>
            </a:r>
            <a:r>
              <a:rPr lang="ru-RU" err="1">
                <a:ea typeface="+mn-lt"/>
                <a:cs typeface="+mn-lt"/>
              </a:rPr>
              <a:t>Fetchy</a:t>
            </a:r>
            <a:r>
              <a:rPr lang="ru-RU">
                <a:ea typeface="+mn-lt"/>
                <a:cs typeface="+mn-lt"/>
              </a:rPr>
              <a:t> - генеративная платформа на базе искусственного интеллекта, она разработана специально для преподавателей и позволяет им оптимизировать некоторые задачи, включая создание увлекательных уроков, создание информационных бюллетеней, создание профессиональных электронных писем и многое другое. Используя возможности искусственного интеллекта, "</a:t>
            </a:r>
            <a:r>
              <a:rPr lang="ru-RU" err="1">
                <a:ea typeface="+mn-lt"/>
                <a:cs typeface="+mn-lt"/>
              </a:rPr>
              <a:t>Fetchy</a:t>
            </a:r>
            <a:r>
              <a:rPr lang="ru-RU">
                <a:ea typeface="+mn-lt"/>
                <a:cs typeface="+mn-lt"/>
              </a:rPr>
              <a:t>" позволяет преподавателям автоматизировать работу, оптимизировать управление временем и принимать уверенные и обоснованные решения. </a:t>
            </a:r>
          </a:p>
          <a:p>
            <a:pPr marL="0" indent="0">
              <a:buNone/>
            </a:pPr>
            <a:r>
              <a:rPr lang="ru-RU">
                <a:ea typeface="+mn-lt"/>
                <a:cs typeface="+mn-lt"/>
              </a:rPr>
              <a:t>3)</a:t>
            </a:r>
            <a:r>
              <a:rPr lang="ru-RU" err="1">
                <a:ea typeface="+mn-lt"/>
                <a:cs typeface="+mn-lt"/>
              </a:rPr>
              <a:t>Khan</a:t>
            </a:r>
            <a:r>
              <a:rPr lang="ru-RU">
                <a:ea typeface="+mn-lt"/>
                <a:cs typeface="+mn-lt"/>
              </a:rPr>
              <a:t> Academy - некоммерческая организация, предлагающая бесплатные образовательные материалы и инструменты. </a:t>
            </a:r>
            <a:r>
              <a:rPr lang="ru-RU" err="1">
                <a:ea typeface="+mn-lt"/>
                <a:cs typeface="+mn-lt"/>
              </a:rPr>
              <a:t>Khan</a:t>
            </a:r>
            <a:r>
              <a:rPr lang="ru-RU">
                <a:ea typeface="+mn-lt"/>
                <a:cs typeface="+mn-lt"/>
              </a:rPr>
              <a:t> Academy использует ИИ для предоставления персонализированных рекомендаций и поддержки студентам. </a:t>
            </a:r>
          </a:p>
          <a:p>
            <a:pPr marL="0" indent="0">
              <a:buNone/>
            </a:pPr>
            <a:r>
              <a:rPr lang="ru-RU">
                <a:ea typeface="+mn-lt"/>
                <a:cs typeface="+mn-lt"/>
              </a:rPr>
              <a:t>4)</a:t>
            </a:r>
            <a:r>
              <a:rPr lang="ru-RU" err="1">
                <a:ea typeface="+mn-lt"/>
                <a:cs typeface="+mn-lt"/>
              </a:rPr>
              <a:t>Duolingo</a:t>
            </a:r>
            <a:r>
              <a:rPr lang="ru-RU">
                <a:ea typeface="+mn-lt"/>
                <a:cs typeface="+mn-lt"/>
              </a:rPr>
              <a:t> - образовательная платформа для изучения иностранных языков с использованием ИИ для оценки и поддержки студентов в изучении языков. </a:t>
            </a:r>
          </a:p>
          <a:p>
            <a:pPr marL="0" indent="0">
              <a:buNone/>
            </a:pPr>
            <a:r>
              <a:rPr lang="ru-RU">
                <a:ea typeface="+mn-lt"/>
                <a:cs typeface="+mn-lt"/>
              </a:rPr>
              <a:t>5)</a:t>
            </a:r>
            <a:r>
              <a:rPr lang="ru-RU" err="1">
                <a:ea typeface="+mn-lt"/>
                <a:cs typeface="+mn-lt"/>
              </a:rPr>
              <a:t>Querium</a:t>
            </a:r>
            <a:r>
              <a:rPr lang="ru-RU">
                <a:ea typeface="+mn-lt"/>
                <a:cs typeface="+mn-lt"/>
              </a:rPr>
              <a:t> - платформа искусственного интеллекта, которая помогает учащимся осваивать важные навыки STEM, готовя их к поступлению в колледж и карьере. Виртуальный репетитор ИИ повышает скорость, качество и анализ обучения учащихся, улучшая при этом результаты учащихся. </a:t>
            </a:r>
          </a:p>
          <a:p>
            <a:pPr marL="0" indent="0">
              <a:buNone/>
            </a:pPr>
            <a:r>
              <a:rPr lang="ru-RU">
                <a:ea typeface="+mn-lt"/>
                <a:cs typeface="+mn-lt"/>
              </a:rPr>
              <a:t>6)Century Tech предлагает платформу искусственного интеллекта, которая использует когнитивную нейронауку и анализ данных для создания индивидуальных планов обучения для студентов. В свою очередь, эти персонализированные планы сокращают работу инструкторов, освобождая их, чтобы они могли сосредоточиться на других областях.</a:t>
            </a:r>
            <a:endParaRPr lang="ru-RU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395656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A5B0250-8E21-93DD-8CC9-FAD88AD994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>
                <a:cs typeface="Calibri Light"/>
              </a:rPr>
              <a:t>Конкурентные преимущества</a:t>
            </a:r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5FC9DF3-2E7C-1CC4-FD66-3681D6041D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65204"/>
            <a:ext cx="10515600" cy="4712285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buNone/>
            </a:pPr>
            <a:r>
              <a:rPr lang="ru-RU" sz="2000">
                <a:ea typeface="+mn-lt"/>
                <a:cs typeface="+mn-lt"/>
              </a:rPr>
              <a:t>1. Эффективность: ИИ способен обрабатывать большое количество данных и информации значительно быстрее, чем человек. Он может быстро проверять домашнее задание, анализировать успеваемость и предлагать персонализированные рекомендации по учебе. Это позволяет сократить время, затрачиваемое на оценку и анализ, и поддерживает учеников в режиме реального времени. </a:t>
            </a:r>
          </a:p>
          <a:p>
            <a:pPr marL="0" indent="0">
              <a:buNone/>
            </a:pPr>
            <a:r>
              <a:rPr lang="ru-RU" sz="2000">
                <a:ea typeface="+mn-lt"/>
                <a:cs typeface="+mn-lt"/>
              </a:rPr>
              <a:t>2. Персонализация: ИИ может создавать индивидуализированные учебные программы, анализировать проблемные области и разрабатывать материалы, которые наилучшим образом подходят для каждого ученика. </a:t>
            </a:r>
          </a:p>
          <a:p>
            <a:pPr marL="0" indent="0">
              <a:buNone/>
            </a:pPr>
            <a:r>
              <a:rPr lang="ru-RU" sz="2000">
                <a:ea typeface="+mn-lt"/>
                <a:cs typeface="+mn-lt"/>
              </a:rPr>
              <a:t>3. Автоматизация: Использование ИИ позволяет автоматизировать многие рутинные задачи преподавателя, такие как проверка заданий и составление отчетов. Это освобождает время педагогов для разработки новых учебных материалов. </a:t>
            </a:r>
          </a:p>
          <a:p>
            <a:pPr marL="0" indent="0">
              <a:buNone/>
            </a:pPr>
            <a:r>
              <a:rPr lang="ru-RU" sz="2000">
                <a:ea typeface="+mn-lt"/>
                <a:cs typeface="+mn-lt"/>
              </a:rPr>
              <a:t>4. Объективность: ИИ может оценивать задания и проводить анализ успеваемости на основе объективных критериев и заранее определенных алгоритмов. Это позволяет устранить возможные предвзятости и обеспечить справедливость в оценках и взаимодействии с учащимися.</a:t>
            </a:r>
          </a:p>
          <a:p>
            <a:pPr marL="0" indent="0">
              <a:buNone/>
            </a:pPr>
            <a:endParaRPr lang="ru-RU" sz="200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439753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BD2A5C5D-E691-75B0-A220-1EC9ACDF6C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ru-RU" sz="2000">
                <a:ea typeface="+mn-lt"/>
                <a:cs typeface="+mn-lt"/>
              </a:rPr>
              <a:t>5. Масштаб. Благодаря поддержке ИИ платформа способна обслуживать большое количество обучающихся одновременно, без снижения производительности, а также позволяет проходит обучение с любого места и устройства. </a:t>
            </a:r>
            <a:endParaRPr lang="ru-RU" sz="2000">
              <a:cs typeface="Calibri"/>
            </a:endParaRPr>
          </a:p>
          <a:p>
            <a:pPr marL="0" indent="0">
              <a:buNone/>
            </a:pPr>
            <a:r>
              <a:rPr lang="ru-RU" sz="2000">
                <a:ea typeface="+mn-lt"/>
                <a:cs typeface="+mn-lt"/>
              </a:rPr>
              <a:t>6. Постоянное обновление. С развитием технологий, будет совершенствоваться и улучшаться платформа, в том числе с помощью ИИ, чтобы соответствовать изменяющимся требованиям и технологиям. Также будет предоставлена постоянная техническая поддержка клиентам, чтобы помочь им успешно использовать нашу платформу.</a:t>
            </a:r>
            <a:endParaRPr lang="ru-RU" sz="2000">
              <a:cs typeface="Calibri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20A1D0B-AAB8-1D03-DFCC-D3A2D3893D7F}"/>
              </a:ext>
            </a:extLst>
          </p:cNvPr>
          <p:cNvSpPr txBox="1"/>
          <p:nvPr/>
        </p:nvSpPr>
        <p:spPr>
          <a:xfrm>
            <a:off x="879724" y="642134"/>
            <a:ext cx="7320337" cy="76944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ru-RU" sz="4400" baseline="0">
                <a:latin typeface="Calibri Light"/>
              </a:rPr>
              <a:t>Конкурентные преимущества</a:t>
            </a:r>
            <a:r>
              <a:rPr lang="ru-RU" sz="4400">
                <a:latin typeface="Calibri Light"/>
                <a:ea typeface="Calibri Light"/>
                <a:cs typeface="Calibri Light"/>
              </a:rPr>
              <a:t>​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47055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3896A03-3945-419A-B66B-4EE266EDD1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" y="0"/>
            <a:ext cx="6083447" cy="6858001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12BE3F1-B9A8-B325-B105-683537C86C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5558" y="637762"/>
            <a:ext cx="4284397" cy="557677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66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Контакты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34F5AD2-EDBD-4BBD-A55C-EAFFD0C709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96000" y="0"/>
            <a:ext cx="6095990" cy="685800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7714A40-FF7A-F4C0-B170-1ED3411E25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39464" y="637762"/>
            <a:ext cx="4787144" cy="586094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indent="0">
              <a:buNone/>
            </a:pPr>
            <a:r>
              <a:rPr lang="en-US" sz="3200" b="1" kern="1200" err="1">
                <a:latin typeface="+mn-lt"/>
                <a:ea typeface="+mn-ea"/>
                <a:cs typeface="+mn-cs"/>
              </a:rPr>
              <a:t>Контактный</a:t>
            </a:r>
            <a:r>
              <a:rPr lang="en-US" sz="3200" b="1" kern="1200">
                <a:latin typeface="+mn-lt"/>
                <a:ea typeface="+mn-ea"/>
                <a:cs typeface="+mn-cs"/>
              </a:rPr>
              <a:t> </a:t>
            </a:r>
            <a:r>
              <a:rPr lang="en-US" sz="3200" b="1" kern="1200" err="1">
                <a:latin typeface="+mn-lt"/>
                <a:ea typeface="+mn-ea"/>
                <a:cs typeface="+mn-cs"/>
              </a:rPr>
              <a:t>номер</a:t>
            </a:r>
            <a:r>
              <a:rPr lang="en-US" sz="3200" b="1" kern="1200">
                <a:latin typeface="+mn-lt"/>
                <a:ea typeface="+mn-ea"/>
                <a:cs typeface="+mn-cs"/>
              </a:rPr>
              <a:t> </a:t>
            </a:r>
            <a:r>
              <a:rPr lang="en-US" sz="3200" b="1" kern="1200" err="1">
                <a:latin typeface="+mn-lt"/>
                <a:ea typeface="+mn-ea"/>
                <a:cs typeface="+mn-cs"/>
              </a:rPr>
              <a:t>телефона</a:t>
            </a:r>
            <a:r>
              <a:rPr lang="en-US" sz="3200" b="1" kern="1200">
                <a:latin typeface="+mn-lt"/>
                <a:ea typeface="+mn-ea"/>
                <a:cs typeface="+mn-cs"/>
              </a:rPr>
              <a:t> </a:t>
            </a:r>
            <a:r>
              <a:rPr lang="en-US" sz="3200" b="1" kern="1200" err="1">
                <a:latin typeface="+mn-lt"/>
                <a:ea typeface="+mn-ea"/>
                <a:cs typeface="+mn-cs"/>
              </a:rPr>
              <a:t>лидера</a:t>
            </a:r>
            <a:r>
              <a:rPr lang="en-US" sz="3200" b="1" kern="1200">
                <a:latin typeface="+mn-lt"/>
                <a:ea typeface="+mn-ea"/>
                <a:cs typeface="+mn-cs"/>
              </a:rPr>
              <a:t> </a:t>
            </a:r>
            <a:r>
              <a:rPr lang="en-US" sz="3200" b="1" kern="1200" err="1">
                <a:latin typeface="+mn-lt"/>
                <a:ea typeface="+mn-ea"/>
                <a:cs typeface="+mn-cs"/>
              </a:rPr>
              <a:t>стартап-проекта</a:t>
            </a:r>
            <a:r>
              <a:rPr lang="en-US" sz="3200" b="1" kern="1200">
                <a:latin typeface="+mn-lt"/>
                <a:ea typeface="+mn-ea"/>
                <a:cs typeface="+mn-cs"/>
              </a:rPr>
              <a:t>: </a:t>
            </a:r>
            <a:br>
              <a:rPr lang="en-US" sz="3200" b="1"/>
            </a:br>
            <a:r>
              <a:rPr lang="en-US" sz="3200" kern="1200">
                <a:latin typeface="+mn-lt"/>
                <a:ea typeface="+mn-ea"/>
                <a:cs typeface="+mn-cs"/>
              </a:rPr>
              <a:t>8-919-350-96-49 (</a:t>
            </a:r>
            <a:r>
              <a:rPr lang="en-US" sz="3200" kern="1200" err="1">
                <a:latin typeface="+mn-lt"/>
                <a:ea typeface="+mn-ea"/>
                <a:cs typeface="+mn-cs"/>
              </a:rPr>
              <a:t>Нуржанова</a:t>
            </a:r>
            <a:r>
              <a:rPr lang="en-US" sz="3200" kern="1200">
                <a:latin typeface="+mn-lt"/>
                <a:ea typeface="+mn-ea"/>
                <a:cs typeface="+mn-cs"/>
              </a:rPr>
              <a:t> </a:t>
            </a:r>
            <a:r>
              <a:rPr lang="en-US" sz="3200" kern="1200" err="1">
                <a:latin typeface="+mn-lt"/>
                <a:ea typeface="+mn-ea"/>
                <a:cs typeface="+mn-cs"/>
              </a:rPr>
              <a:t>Зарина</a:t>
            </a:r>
            <a:r>
              <a:rPr lang="en-US" sz="3200" kern="1200">
                <a:latin typeface="+mn-lt"/>
                <a:ea typeface="+mn-ea"/>
                <a:cs typeface="+mn-cs"/>
              </a:rPr>
              <a:t>)</a:t>
            </a:r>
            <a:endParaRPr lang="en-US" sz="3200" kern="1200">
              <a:latin typeface="+mn-lt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448085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CCF13732-09E1-BCED-F75C-357E66BBD8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49631" y="2781515"/>
            <a:ext cx="7497679" cy="1293312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ru-RU" sz="6000">
                <a:cs typeface="Calibri"/>
              </a:rPr>
              <a:t>Спасибо 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272163480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Широкоэкранный</PresentationFormat>
  <Slides>14</Slides>
  <Notes>1</Notes>
  <HiddenSlides>0</HiddenSlide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AI-Tutor</vt:lpstr>
      <vt:lpstr>Участники проекта</vt:lpstr>
      <vt:lpstr>Презентация PowerPoint</vt:lpstr>
      <vt:lpstr>Основные задачи AI-Tutor</vt:lpstr>
      <vt:lpstr>Проблемы</vt:lpstr>
      <vt:lpstr>Проблемы конечных потребителей</vt:lpstr>
      <vt:lpstr>Потребительские сегменты</vt:lpstr>
      <vt:lpstr>Цель проекта</vt:lpstr>
      <vt:lpstr>Продукт</vt:lpstr>
      <vt:lpstr>Основные конкуренты</vt:lpstr>
      <vt:lpstr>Конкурентные преимущества</vt:lpstr>
      <vt:lpstr>Презентация PowerPoint</vt:lpstr>
      <vt:lpstr>Контакты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/>
  <cp:revision>69</cp:revision>
  <dcterms:created xsi:type="dcterms:W3CDTF">2023-11-19T17:59:47Z</dcterms:created>
  <dcterms:modified xsi:type="dcterms:W3CDTF">2023-11-19T21:46:55Z</dcterms:modified>
</cp:coreProperties>
</file>