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6"/>
    <p:sldMasterId id="214748365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jD+/pO7udnimHJlfGCp1M18OH7s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Белла Губерман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6D0A01-0DE1-4D49-A581-8A329E0CC8C3}">
  <a:tblStyle styleId="{DE6D0A01-0DE1-4D49-A581-8A329E0CC8C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2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font" Target="fonts/Raleway-regular.fntdata"/><Relationship Id="rId25" Type="http://schemas.openxmlformats.org/officeDocument/2006/relationships/slide" Target="slides/slide17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font" Target="fonts/Raleway-boldItalic.fntdata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11" Type="http://schemas.openxmlformats.org/officeDocument/2006/relationships/slide" Target="slides/slide3.xml"/><Relationship Id="rId33" Type="http://schemas.openxmlformats.org/officeDocument/2006/relationships/font" Target="fonts/RalewaySemiBold-boldItalic.fntdata"/><Relationship Id="rId10" Type="http://schemas.openxmlformats.org/officeDocument/2006/relationships/slide" Target="slides/slide2.xml"/><Relationship Id="rId32" Type="http://schemas.openxmlformats.org/officeDocument/2006/relationships/font" Target="fonts/RalewaySemiBold-italic.fntdata"/><Relationship Id="rId13" Type="http://schemas.openxmlformats.org/officeDocument/2006/relationships/slide" Target="slides/slide5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4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7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6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9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8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8-04T15:12:54.981">
    <p:pos x="1987" y="523"/>
    <p:text>Обращение 1 врача к другому (последний пункт)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S9BqwVc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4-07-27T14:08:09.141">
    <p:pos x="6000" y="0"/>
    <p:text>Нет графиков догоняющей вакцинации. Соматические заболевания.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SwVE7R4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Название выбрать</a:t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4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6" name="Google Shape;286;p1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8a871a254a499ae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58a871a254a499ae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2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22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2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2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2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2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8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8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8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4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3.gif"/><Relationship Id="rId5" Type="http://schemas.openxmlformats.org/officeDocument/2006/relationships/image" Target="../media/image35.jpg"/><Relationship Id="rId6" Type="http://schemas.openxmlformats.org/officeDocument/2006/relationships/image" Target="../media/image15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6.jpg"/><Relationship Id="rId5" Type="http://schemas.openxmlformats.org/officeDocument/2006/relationships/image" Target="../media/image14.jpg"/><Relationship Id="rId6" Type="http://schemas.openxmlformats.org/officeDocument/2006/relationships/image" Target="../media/image12.jpg"/><Relationship Id="rId7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Relationship Id="rId4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g"/><Relationship Id="rId4" Type="http://schemas.openxmlformats.org/officeDocument/2006/relationships/image" Target="../media/image2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34.jpg"/><Relationship Id="rId5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30.jpg"/><Relationship Id="rId6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2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idx="1" type="body"/>
          </p:nvPr>
        </p:nvSpPr>
        <p:spPr>
          <a:xfrm>
            <a:off x="-4" y="2211375"/>
            <a:ext cx="52296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ПЛАТФОРМА ДЛЯ РАСЧЕТА ДОГОНЯЮЩЕЙ ВАКЦИНАЦИИ</a:t>
            </a:r>
            <a:endParaRPr b="1" sz="2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025" y="9550"/>
            <a:ext cx="2107029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 txBox="1"/>
          <p:nvPr/>
        </p:nvSpPr>
        <p:spPr>
          <a:xfrm>
            <a:off x="2054221" y="4027038"/>
            <a:ext cx="3000000" cy="11079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Губерман Белла Евгеньевна,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Студентка 3 курса Института педиатрии СамГМУ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0" y="1232225"/>
            <a:ext cx="52296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ru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ВАКЦИНАТОР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37850" y="0"/>
            <a:ext cx="1086600" cy="776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 txBox="1"/>
          <p:nvPr>
            <p:ph idx="1" type="body"/>
          </p:nvPr>
        </p:nvSpPr>
        <p:spPr>
          <a:xfrm>
            <a:off x="179725" y="1891700"/>
            <a:ext cx="6664500" cy="24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71"/>
              <a:buNone/>
            </a:pPr>
            <a:r>
              <a:rPr lang="ru" sz="1400">
                <a:solidFill>
                  <a:srgbClr val="000000"/>
                </a:solidFill>
              </a:rPr>
              <a:t>В связи с нарушением графика иммунопрофилактики в рамках национального календаря профилактических прививок, проводится догоняющая вакцинация.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" sz="1400">
                <a:solidFill>
                  <a:schemeClr val="dk1"/>
                </a:solidFill>
              </a:rPr>
              <a:t>Актуальность</a:t>
            </a:r>
            <a:r>
              <a:rPr lang="ru" sz="1400">
                <a:solidFill>
                  <a:schemeClr val="dk1"/>
                </a:solidFill>
              </a:rPr>
              <a:t> -  отсутствие индивидуального плана догоняющей иммунизации с уточнением правил ее проведения при разной соматической патологии у детей.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Сайт для расчёта догоняющей вакцинации поможет врачам-педиатрам и врачам-инфекционистам сократить время для её проведения.</a:t>
            </a:r>
            <a:endParaRPr b="1" i="1"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0" name="Google Shape;1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4"/>
          <p:cNvSpPr txBox="1"/>
          <p:nvPr>
            <p:ph idx="1" type="body"/>
          </p:nvPr>
        </p:nvSpPr>
        <p:spPr>
          <a:xfrm>
            <a:off x="3155266" y="831788"/>
            <a:ext cx="4980600" cy="3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1"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 персонифицированных графиков вакцинации</a:t>
            </a: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при срыве сроков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Отсутствие единого официального источника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информации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о проведении догоняющей вакцинации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Устаревание и непоследовательность неофициальных рекомендаций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– методических пособий и т.п.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1"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Временные затраты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245118">
            <a:off x="737649" y="2701363"/>
            <a:ext cx="1542175" cy="21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0" name="Google Shape;160;p3"/>
          <p:cNvSpPr txBox="1"/>
          <p:nvPr>
            <p:ph idx="1" type="body"/>
          </p:nvPr>
        </p:nvSpPr>
        <p:spPr>
          <a:xfrm>
            <a:off x="401725" y="2404325"/>
            <a:ext cx="53658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B2B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Частные поликлиники с педиатрическим и инфекционным отделениями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B2C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Врачи-педиатры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Врачи-инфекционисты </a:t>
            </a:r>
            <a:endParaRPr sz="1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"/>
          <p:cNvPicPr preferRelativeResize="0"/>
          <p:nvPr/>
        </p:nvPicPr>
        <p:blipFill rotWithShape="1">
          <a:blip r:embed="rId4">
            <a:alphaModFix/>
          </a:blip>
          <a:srcRect b="0" l="9330" r="-9329" t="0"/>
          <a:stretch/>
        </p:blipFill>
        <p:spPr>
          <a:xfrm>
            <a:off x="4239094" y="3402463"/>
            <a:ext cx="2300951" cy="1752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20099" y="-1"/>
            <a:ext cx="2768074" cy="20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3329" y="1270007"/>
            <a:ext cx="2503550" cy="166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4675" y="3260080"/>
            <a:ext cx="2503549" cy="188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 txBox="1"/>
          <p:nvPr/>
        </p:nvSpPr>
        <p:spPr>
          <a:xfrm>
            <a:off x="2567551" y="1002663"/>
            <a:ext cx="5851200" cy="3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Сайт для расчёта персонифицированных графиков догоняющей вакцинации детей и подростков, позволяющих сократить временные затраты врачей амбулаторного звена в организации данного процесса.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Классификация решения: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СППВР (система поддержки принятия врачебных решений)</a:t>
            </a:r>
            <a:endParaRPr b="0" i="0" sz="1400" u="none" cap="none" strike="noStrike">
              <a:solidFill>
                <a:srgbClr val="F54C6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Платформы: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Windows, Android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Врачи-педиатры, врачи-инфекционисты, </a:t>
            </a: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частные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поликлиники с педиатрическим и инфекционным отделениями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Показания: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Проведение вакцинации детям с момента рождения до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17 лет,  лиц, не привитых в календарные сроки в силу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различных причин.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type="title"/>
          </p:nvPr>
        </p:nvSpPr>
        <p:spPr>
          <a:xfrm>
            <a:off x="431807" y="620168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401728" y="2258875"/>
            <a:ext cx="8742300" cy="25945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«ВАКЦИНАТОР»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частным детским поликлиникам, врачам-педиатрам и врачам-инфекционистам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проведения догоняющей вакцинации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определения сроков и схемы проведения догоняющей вакцинации </a:t>
            </a:r>
            <a:endParaRPr b="0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сайта «ВАКЦИНАТОР»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упрощения и повышения эффективности проведения догоняющей вакцинации, сокращения затрат времени и ресурсов с поиском нужной информации.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0975" y="0"/>
            <a:ext cx="3093024" cy="27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-5082" y="344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"/>
          <p:cNvSpPr txBox="1"/>
          <p:nvPr>
            <p:ph type="title"/>
          </p:nvPr>
        </p:nvSpPr>
        <p:spPr>
          <a:xfrm>
            <a:off x="-5083" y="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401716" y="629193"/>
            <a:ext cx="8077200" cy="36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работаем на рынках: 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B2B, B2C. 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Наша ЦА</a:t>
            </a:r>
            <a:r>
              <a:rPr b="0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B2B - компании (частные поликлиники с педиатрическим инфекционным отделениями - </a:t>
            </a:r>
            <a:r>
              <a:rPr b="1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724</a:t>
            </a:r>
            <a:r>
              <a:rPr b="0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в России) </a:t>
            </a:r>
            <a:endParaRPr b="0" i="0" sz="13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B2C - физические лица (врачи-педиатры и врачи-инфекционисты – </a:t>
            </a:r>
            <a:r>
              <a:rPr b="1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68 900</a:t>
            </a:r>
            <a:r>
              <a:rPr b="0" i="0" lang="ru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человек в России)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Наше решение будет стоить: 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Подписка для сегмента В2В на 1 врача </a:t>
            </a:r>
            <a:r>
              <a:rPr b="1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130 руб/мес (1,560 руб/год), </a:t>
            </a:r>
            <a:r>
              <a:rPr b="0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среднем в клинике 6 врачей</a:t>
            </a:r>
            <a:endParaRPr b="0" i="0" sz="1300" u="none" cap="none" strike="noStrike">
              <a:solidFill>
                <a:srgbClr val="F54C6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Подписка для сегмента B2С </a:t>
            </a:r>
            <a:r>
              <a:rPr b="1" i="0" lang="ru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150 руб/мес </a:t>
            </a:r>
            <a:r>
              <a:rPr b="1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(1800 руб/год)</a:t>
            </a:r>
            <a:endParaRPr b="1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Это для: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B2B в России – </a:t>
            </a:r>
            <a:r>
              <a:rPr b="1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564 072 руб/мес</a:t>
            </a:r>
            <a:endParaRPr b="1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➢"/>
            </a:pP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B2C в России – </a:t>
            </a:r>
            <a:r>
              <a:rPr b="1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10 335 000  руб/мес</a:t>
            </a:r>
            <a:endParaRPr b="1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– объем рынка услуг по расчету вакцинации в РФ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₽ 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10,9 млн/мес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❖"/>
            </a:pPr>
            <a:r>
              <a:rPr b="0" i="0" lang="ru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₽ </a:t>
            </a: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1,1 млн/мес,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₽ </a:t>
            </a:r>
            <a:r>
              <a:rPr b="1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13,2 млн/год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2"/>
          <p:cNvSpPr txBox="1"/>
          <p:nvPr>
            <p:ph type="title"/>
          </p:nvPr>
        </p:nvSpPr>
        <p:spPr>
          <a:xfrm>
            <a:off x="-52321" y="-43621"/>
            <a:ext cx="23196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lt1"/>
                </a:solidFill>
                <a:highlight>
                  <a:schemeClr val="dk1"/>
                </a:highlight>
              </a:rPr>
              <a:t>КОНКУРЕНТЫ</a:t>
            </a:r>
            <a:endParaRPr sz="25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216" name="Google Shape;216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0" name="Google Shape;220;p42"/>
          <p:cNvGraphicFramePr/>
          <p:nvPr/>
        </p:nvGraphicFramePr>
        <p:xfrm>
          <a:off x="0" y="5476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{DE6D0A01-0DE1-4D49-A581-8A329E0CC8C3}</a:tableStyleId>
              </a:tblPr>
              <a:tblGrid>
                <a:gridCol w="1097150"/>
                <a:gridCol w="1255475"/>
                <a:gridCol w="1080625"/>
                <a:gridCol w="1064300"/>
                <a:gridCol w="1163400"/>
                <a:gridCol w="1150925"/>
                <a:gridCol w="1152675"/>
                <a:gridCol w="918525"/>
              </a:tblGrid>
              <a:tr h="701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000" u="none" cap="none" strike="noStrike">
                        <a:solidFill>
                          <a:srgbClr val="F54C6D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</a:rPr>
                        <a:t>ВАКЦИНАТОР</a:t>
                      </a:r>
                      <a:endParaRPr b="1" sz="12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Нац. Календарь прививок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Платформа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 «Я привит» 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Платформа «Дозатор лекарств»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Консультация врача-инфекциониста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Неофициальные рекомендации</a:t>
                      </a:r>
                      <a:endParaRPr sz="10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(Методички, книги)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Моб. приложения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551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Стоимость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2"/>
                          </a:solidFill>
                        </a:rPr>
                        <a:t>В2В:130 руб/мес</a:t>
                      </a:r>
                      <a:endParaRPr b="1" sz="10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0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/>
                        <a:t>В2С:150 руб/мес</a:t>
                      </a:r>
                      <a:endParaRPr b="1"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Бесплатно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Бесплатно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Бесплатно 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1500-3000 рублей/визит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Бесплатно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Платно, бесплатно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42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Функция расчета ДВ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/>
                        <a:t>+</a:t>
                      </a:r>
                      <a:endParaRPr b="1"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+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701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Показания к использованию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/>
                        <a:t>Необходимость проведения догоняющей вакцинации</a:t>
                      </a:r>
                      <a:endParaRPr b="1"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701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Медицинская ценность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rgbClr val="F54C6D"/>
                          </a:solidFill>
                        </a:rPr>
                        <a:t> </a:t>
                      </a:r>
                      <a:r>
                        <a:rPr b="1" i="0" lang="ru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Разработан на основе приказа МЗ РФ совместно с врачами</a:t>
                      </a:r>
                      <a:endParaRPr b="1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Разработан МЗ РФ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Источник: НАСКИ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Разработан МЗ РФ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Высшее медицинское образование, сертификат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?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554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Удобство и простота использования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/>
                        <a:t>+</a:t>
                      </a:r>
                      <a:endParaRPr b="1"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+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-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+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  <a:tr h="701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Затраты времени на использование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/>
                        <a:t>До 1 мин</a:t>
                      </a:r>
                      <a:endParaRPr b="1"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1 мин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5 минут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3 мин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15 мин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30 минут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5 минут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1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11"/>
          <p:cNvSpPr txBox="1"/>
          <p:nvPr>
            <p:ph idx="1" type="body"/>
          </p:nvPr>
        </p:nvSpPr>
        <p:spPr>
          <a:xfrm>
            <a:off x="401725" y="2470366"/>
            <a:ext cx="7993200" cy="15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платформу для расчета догоняющей вакцинации.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130-150 рублей/месяц для врачей-педиатров и врачей-инфекционистов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подписку врачи-педиатры и частные поликлиники с педиатрическим и инфекционным отделением 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 (например, лабораторий, оборудования)</a:t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12"/>
          <p:cNvSpPr txBox="1"/>
          <p:nvPr>
            <p:ph idx="1" type="body"/>
          </p:nvPr>
        </p:nvSpPr>
        <p:spPr>
          <a:xfrm>
            <a:off x="456818" y="2340281"/>
            <a:ext cx="7993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Сформулирована гипотеза проекта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Разработано предварительное техническое задание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/>
              <a:t>Проведен анализ рынка</a:t>
            </a:r>
            <a:endParaRPr/>
          </a:p>
        </p:txBody>
      </p:sp>
      <p:sp>
        <p:nvSpPr>
          <p:cNvPr id="240" name="Google Shape;24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4" name="Google Shape;24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4999" y="370254"/>
            <a:ext cx="3064099" cy="4596149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0" name="Google Shape;250;p13"/>
          <p:cNvGraphicFramePr/>
          <p:nvPr/>
        </p:nvGraphicFramePr>
        <p:xfrm>
          <a:off x="806185" y="161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{DE6D0A01-0DE1-4D49-A581-8A329E0CC8C3}</a:tableStyleId>
              </a:tblPr>
              <a:tblGrid>
                <a:gridCol w="2510550"/>
                <a:gridCol w="2510550"/>
                <a:gridCol w="2510550"/>
              </a:tblGrid>
              <a:tr h="37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 ОТЧЕСТВО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5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ГУБЕРМАН БЕЛЛА ЕВГЕНЬЕВНА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Студентка 3 курса Института педиатрии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НАУЧНЫЙ РУКОВОДИТЕЛЬ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САНТАЛОВА ГАЛИНА ВЛАДИМИРОВНА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Профессор кафедры факультетской педиатрии СамГМУ, д.м.н., профессор 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1" name="Google Shape;251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7" name="Google Shape;25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5100" y="2855525"/>
            <a:ext cx="868675" cy="8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2370" y="1986875"/>
            <a:ext cx="734131" cy="868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4" name="Google Shape;264;p14"/>
          <p:cNvSpPr txBox="1"/>
          <p:nvPr>
            <p:ph idx="1" type="body"/>
          </p:nvPr>
        </p:nvSpPr>
        <p:spPr>
          <a:xfrm>
            <a:off x="456825" y="1433725"/>
            <a:ext cx="7973700" cy="1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бизнес-модели проекта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дизайн-макета прототипа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прототипа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Тестирование прототипа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5" name="Google Shape;265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3" name="Google Shape;273;p14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{DE6D0A01-0DE1-4D49-A581-8A329E0CC8C3}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Разработка технического задания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10-14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Губерман Б.Е.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Проведение проблемного интервью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10-14 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Губерман Б.Е.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Создание прототипа сайта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Губерман Б.Е.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4" name="Google Shape;274;p14"/>
          <p:cNvSpPr txBox="1"/>
          <p:nvPr/>
        </p:nvSpPr>
        <p:spPr>
          <a:xfrm>
            <a:off x="477925" y="2709325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ближайшее время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"/>
          <p:cNvSpPr txBox="1"/>
          <p:nvPr/>
        </p:nvSpPr>
        <p:spPr>
          <a:xfrm>
            <a:off x="0" y="2181150"/>
            <a:ext cx="91440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" sz="39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БЛАГОДАРЮ ЗА ВНИМАНИЕ</a:t>
            </a:r>
            <a:r>
              <a:rPr b="0" i="0" lang="ru" sz="30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 !</a:t>
            </a:r>
            <a:endParaRPr b="0" i="0" sz="1400" u="none" cap="none" strike="noStrike">
              <a:solidFill>
                <a:srgbClr val="000000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3276845" cy="21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7149" y="2957368"/>
            <a:ext cx="3276851" cy="218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958933"/>
            <a:ext cx="3276851" cy="218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64813" y="1"/>
            <a:ext cx="3279188" cy="21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"/>
          <p:cNvSpPr txBox="1"/>
          <p:nvPr>
            <p:ph type="title"/>
          </p:nvPr>
        </p:nvSpPr>
        <p:spPr>
          <a:xfrm>
            <a:off x="456817" y="1364343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9" name="Google Shape;289;p1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Номер телефона: 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700">
                <a:solidFill>
                  <a:srgbClr val="132C40"/>
                </a:solidFill>
              </a:rPr>
              <a:t> +7 (987) 907 - 61 - 15</a:t>
            </a:r>
            <a:endParaRPr b="1" sz="1700">
              <a:solidFill>
                <a:srgbClr val="132C40"/>
              </a:solidFill>
            </a:endParaRPr>
          </a:p>
        </p:txBody>
      </p:sp>
      <p:sp>
        <p:nvSpPr>
          <p:cNvPr id="290" name="Google Shape;290;p16"/>
          <p:cNvSpPr txBox="1"/>
          <p:nvPr>
            <p:ph idx="1" type="body"/>
          </p:nvPr>
        </p:nvSpPr>
        <p:spPr>
          <a:xfrm flipH="1">
            <a:off x="3692725" y="1988950"/>
            <a:ext cx="15180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ВКонтакте: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9450" y="1364350"/>
            <a:ext cx="2898776" cy="37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6"/>
          <p:cNvSpPr txBox="1"/>
          <p:nvPr/>
        </p:nvSpPr>
        <p:spPr>
          <a:xfrm>
            <a:off x="6568176" y="1079957"/>
            <a:ext cx="15180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032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Telegram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6"/>
          <p:cNvSpPr txBox="1"/>
          <p:nvPr/>
        </p:nvSpPr>
        <p:spPr>
          <a:xfrm>
            <a:off x="6847000" y="0"/>
            <a:ext cx="19179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03200" lvl="0" marL="406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@bellaguber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14000" y="2267575"/>
            <a:ext cx="2875450" cy="287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8a871a254a499ae_2"/>
          <p:cNvSpPr txBox="1"/>
          <p:nvPr>
            <p:ph idx="4294967295" type="title"/>
          </p:nvPr>
        </p:nvSpPr>
        <p:spPr>
          <a:xfrm>
            <a:off x="-5112" y="19914"/>
            <a:ext cx="2846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highlight>
                  <a:schemeClr val="dk1"/>
                </a:highlight>
              </a:rPr>
              <a:t>КОНКУРЕНТЫ</a:t>
            </a:r>
            <a:endParaRPr sz="30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pic>
        <p:nvPicPr>
          <p:cNvPr id="308" name="Google Shape;308;g58a871a254a499ae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7550" y="602825"/>
            <a:ext cx="2022750" cy="6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58a871a254a499ae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4800" y="602825"/>
            <a:ext cx="2022750" cy="6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58a871a254a499ae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3050" y="602825"/>
            <a:ext cx="1883925" cy="6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58a871a254a499ae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06476" y="602825"/>
            <a:ext cx="1818750" cy="6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58a871a254a499ae_2"/>
          <p:cNvSpPr txBox="1"/>
          <p:nvPr/>
        </p:nvSpPr>
        <p:spPr>
          <a:xfrm>
            <a:off x="2841598" y="79467"/>
            <a:ext cx="30000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Мобильные приложения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3" name="Google Shape;313;g58a871a254a499ae_2"/>
          <p:cNvGraphicFramePr/>
          <p:nvPr/>
        </p:nvGraphicFramePr>
        <p:xfrm>
          <a:off x="25" y="6028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{DE6D0A01-0DE1-4D49-A581-8A329E0CC8C3}</a:tableStyleId>
              </a:tblPr>
              <a:tblGrid>
                <a:gridCol w="1406450"/>
                <a:gridCol w="1826575"/>
                <a:gridCol w="1883925"/>
                <a:gridCol w="2030575"/>
                <a:gridCol w="1996475"/>
              </a:tblGrid>
              <a:tr h="626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2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Стоимость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Бесплатно 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Бесплатно</a:t>
                      </a:r>
                      <a:endParaRPr sz="1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?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1 неделя-399р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1 месяц-999р</a:t>
                      </a:r>
                      <a:endParaRPr sz="10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3 месяца-2490р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2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Функция расчета ДВ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2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Показания к использованию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2"/>
                          </a:solidFill>
                        </a:rPr>
                        <a:t>Необходимость проведения вакцинации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2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Медицинская ценность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Рекомендации НК и ВОЗ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9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Удобство и простота использования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(Нет русского)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+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-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69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Затраты времени на использование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3 минут </a:t>
                      </a:r>
                      <a:endParaRPr sz="10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5 минут</a:t>
                      </a:r>
                      <a:endParaRPr sz="1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10 минут</a:t>
                      </a:r>
                      <a:endParaRPr sz="1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/>
                        <a:t>До 7 минут</a:t>
                      </a:r>
                      <a:endParaRPr sz="10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"/>
          <p:cNvSpPr txBox="1"/>
          <p:nvPr>
            <p:ph idx="4294967295" type="title"/>
          </p:nvPr>
        </p:nvSpPr>
        <p:spPr>
          <a:xfrm>
            <a:off x="456825" y="1235650"/>
            <a:ext cx="3387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highlight>
                  <a:schemeClr val="dk1"/>
                </a:highlight>
              </a:rPr>
              <a:t>КОНКУРЕНТЫ</a:t>
            </a:r>
            <a:endParaRPr sz="30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319" name="Google Shape;319;p9"/>
          <p:cNvSpPr txBox="1"/>
          <p:nvPr/>
        </p:nvSpPr>
        <p:spPr>
          <a:xfrm>
            <a:off x="3843825" y="387000"/>
            <a:ext cx="5051400" cy="43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Основные документы, регламентирующие догоняющие организацию: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Международные рекомендации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-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Как оценить привычный статус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-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Как оценить наличие противопоказаний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Российские организации по догоняющей вакцинации против: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Туберкулёза;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Гепатита В;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Пневмококковой инфекции;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Коклюша, дифтерии, столбняка;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Полиомиелита;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Гемофильная инфекции тип b;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Кори, паротита, краснухи.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"/>
          <p:cNvSpPr txBox="1"/>
          <p:nvPr>
            <p:ph idx="4294967295" type="title"/>
          </p:nvPr>
        </p:nvSpPr>
        <p:spPr>
          <a:xfrm>
            <a:off x="179746" y="1240259"/>
            <a:ext cx="33036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highlight>
                  <a:schemeClr val="dk1"/>
                </a:highlight>
              </a:rPr>
              <a:t>КОНКУРЕНТЫ</a:t>
            </a:r>
            <a:endParaRPr sz="30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325" name="Google Shape;325;p17"/>
          <p:cNvSpPr txBox="1"/>
          <p:nvPr/>
        </p:nvSpPr>
        <p:spPr>
          <a:xfrm>
            <a:off x="3060293" y="216000"/>
            <a:ext cx="6028500" cy="49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Основные документы 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Методические рекомендации Минздрава России по проведению профилактических прививок в соответствии с приказом Минздрава России от 6 декабря 2021 г. № 1122н «Об утверждении календаря профилактических прививок, календаря профилактических прививок…» 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Приказ Минздрава России от 06.12.2021 г. № 1122н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Инструкции к вакцинам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Санитарные правила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Методические рекомендации Минздрава России по проведению профилактических прививок в соответствии с приказом Минздрава России от 6 декабря 2021 г. № 1122н «Об утверждении календаря профилактических прививок, календаря профилактических прививок…»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Приказ Минздрава России от 06.12.2021 г. № 1122н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Инструкции к вакцинам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Arial"/>
              <a:buChar char="●"/>
            </a:pPr>
            <a:r>
              <a:rPr b="0" i="0" lang="ru" sz="16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Санитарные правила</a:t>
            </a:r>
            <a:endParaRPr b="0" i="0" sz="160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