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17.jpg" ContentType="image/png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80" r:id="rId2"/>
    <p:sldId id="269" r:id="rId3"/>
    <p:sldId id="270" r:id="rId4"/>
    <p:sldId id="260" r:id="rId5"/>
    <p:sldId id="271" r:id="rId6"/>
    <p:sldId id="272" r:id="rId7"/>
    <p:sldId id="268" r:id="rId8"/>
    <p:sldId id="262" r:id="rId9"/>
    <p:sldId id="273" r:id="rId10"/>
    <p:sldId id="274" r:id="rId11"/>
    <p:sldId id="276" r:id="rId12"/>
    <p:sldId id="275" r:id="rId13"/>
    <p:sldId id="267" r:id="rId14"/>
    <p:sldId id="282" r:id="rId15"/>
    <p:sldId id="299" r:id="rId16"/>
    <p:sldId id="283" r:id="rId17"/>
    <p:sldId id="301" r:id="rId18"/>
    <p:sldId id="300" r:id="rId19"/>
    <p:sldId id="302" r:id="rId20"/>
    <p:sldId id="286" r:id="rId21"/>
    <p:sldId id="303" r:id="rId22"/>
    <p:sldId id="287" r:id="rId23"/>
    <p:sldId id="288" r:id="rId24"/>
    <p:sldId id="290" r:id="rId25"/>
    <p:sldId id="289" r:id="rId26"/>
    <p:sldId id="291" r:id="rId27"/>
    <p:sldId id="292" r:id="rId28"/>
  </p:sldIdLst>
  <p:sldSz cx="9144000" cy="5143500" type="screen16x9"/>
  <p:notesSz cx="9928225" cy="143573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032">
          <p15:clr>
            <a:srgbClr val="A4A3A4"/>
          </p15:clr>
        </p15:guide>
        <p15:guide id="2" orient="horz" pos="3024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UIzV9Q0FROzyoztIaLG8HaVJM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4D83"/>
    <a:srgbClr val="FFCCFF"/>
    <a:srgbClr val="DFCFFD"/>
    <a:srgbClr val="FFCCCC"/>
    <a:srgbClr val="FF99CC"/>
    <a:srgbClr val="FFFF99"/>
    <a:srgbClr val="66FFFF"/>
    <a:srgbClr val="00FFFF"/>
    <a:srgbClr val="33CC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9" autoAdjust="0"/>
    <p:restoredTop sz="93528" autoAdjust="0"/>
  </p:normalViewPr>
  <p:slideViewPr>
    <p:cSldViewPr snapToGrid="0">
      <p:cViewPr varScale="1">
        <p:scale>
          <a:sx n="142" d="100"/>
          <a:sy n="142" d="100"/>
        </p:scale>
        <p:origin x="216" y="76"/>
      </p:cViewPr>
      <p:guideLst>
        <p:guide pos="4032"/>
        <p:guide orient="horz" pos="3024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1676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542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3" name="Google Shape;23;p1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2" name="Google Shape;42;p1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6" name="Google Shape;46;p2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1" name="Google Shape;51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5" name="Google Shape;55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1600" tIns="81600" rIns="81600" bIns="81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2" name="Google Shape;62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6" name="Google Shape;66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9pPr>
          </a:lstStyle>
          <a:p>
            <a:r>
              <a:t>xx%</a:t>
            </a:r>
          </a:p>
        </p:txBody>
      </p:sp>
      <p:sp>
        <p:nvSpPr>
          <p:cNvPr id="69" name="Google Shape;69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1" name="Google Shape;71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>
            <a:off x="623888" y="1282307"/>
            <a:ext cx="7886700" cy="2139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>
            <a:off x="623888" y="3442103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5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3028950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64579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8" name="Google Shape;78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181722"/>
            <a:ext cx="6754618" cy="33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ftr" idx="11"/>
          </p:nvPr>
        </p:nvSpPr>
        <p:spPr>
          <a:xfrm>
            <a:off x="3028724" y="4767603"/>
            <a:ext cx="30865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sldNum" idx="12"/>
          </p:nvPr>
        </p:nvSpPr>
        <p:spPr>
          <a:xfrm>
            <a:off x="6774220" y="4767603"/>
            <a:ext cx="205808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5" Type="http://schemas.openxmlformats.org/officeDocument/2006/relationships/image" Target="../media/image19.png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image" Target="../media/image20.png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slide" Target="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5" Type="http://schemas.openxmlformats.org/officeDocument/2006/relationships/slide" Target="slide14.xml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067115"/>
            <a:ext cx="4655700" cy="10433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" sz="3100" dirty="0">
                <a:solidFill>
                  <a:schemeClr val="dk1"/>
                </a:solidFill>
              </a:rPr>
              <a:t> «</a:t>
            </a:r>
            <a:r>
              <a:rPr lang="en-US" sz="3100" dirty="0" err="1">
                <a:solidFill>
                  <a:schemeClr val="dk1"/>
                </a:solidFill>
                <a:latin typeface="Cascadia Code SemiBold" panose="020B0609020000020004" pitchFamily="49" charset="0"/>
                <a:cs typeface="Cascadia Code SemiBold" panose="020B0609020000020004" pitchFamily="49" charset="0"/>
              </a:rPr>
              <a:t>HealthCareForYou</a:t>
            </a:r>
            <a:r>
              <a:rPr lang="ru" sz="3100" dirty="0">
                <a:solidFill>
                  <a:schemeClr val="dk1"/>
                </a:solidFill>
              </a:rPr>
              <a:t>»</a:t>
            </a:r>
            <a:endParaRPr sz="3100" dirty="0">
              <a:latin typeface="Cooper Black" panose="0208090404030B020404" pitchFamily="18" charset="0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B8963-0FBE-1E3F-E217-2A047E837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7AF5A6-BB1D-7411-DF35-438FAEFAD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			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DD4311-A67F-5748-57BB-EE4404CD91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F66667-4C4D-306C-B055-5CA72103A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1640185"/>
            <a:ext cx="3937000" cy="32292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A9FA54-E2FF-D918-8AC7-B18979A3E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513" y="367096"/>
            <a:ext cx="3391074" cy="450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7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FEE98-EC23-9D2E-2C68-84CCAD7C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008FD8-8E41-8F09-A6F9-8CC14E50C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01407"/>
            <a:ext cx="8520600" cy="874993"/>
          </a:xfrm>
        </p:spPr>
        <p:txBody>
          <a:bodyPr/>
          <a:lstStyle/>
          <a:p>
            <a:pPr marL="114300" indent="0">
              <a:buNone/>
            </a:pPr>
            <a:r>
              <a:rPr lang="ru-RU" dirty="0"/>
              <a:t>Куда обратится пациенту?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К кому обратиться пациенту?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Когда обратиться пациенту?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F36412-DE8E-DB9D-0D53-C95DF822C9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3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CD5CFE-376D-E1F6-2EF4-4F8EE64F8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515" y="228600"/>
            <a:ext cx="502348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50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 dirty="0"/>
              <a:t>Решение</a:t>
            </a:r>
            <a:endParaRPr dirty="0"/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1"/>
          </p:nvPr>
        </p:nvSpPr>
        <p:spPr>
          <a:xfrm>
            <a:off x="142043" y="489781"/>
            <a:ext cx="8765200" cy="46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2044" lvl="0" indent="0" algn="just">
              <a:lnSpc>
                <a:spcPct val="125000"/>
              </a:lnSpc>
              <a:buNone/>
            </a:pPr>
            <a:r>
              <a:rPr lang="ru-RU" sz="2400" dirty="0">
                <a:solidFill>
                  <a:schemeClr val="tx1"/>
                </a:solidFill>
              </a:rPr>
              <a:t>Продукт помогает людям, страдающим экстренной или хронической патологией быстро найти место оказания квалифицированной помощи.</a:t>
            </a:r>
          </a:p>
          <a:p>
            <a:pPr marL="102044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01F71A-CA4F-1CDC-4535-B10BA9726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699" y="2801887"/>
            <a:ext cx="1347659" cy="17063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1E23B2D-2104-4BC4-38ED-54933F59A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268" y="2801887"/>
            <a:ext cx="1373745" cy="139056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0A872D-DC51-EB2D-48A8-5D6524B4C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80" y="2755121"/>
            <a:ext cx="1543289" cy="1638492"/>
          </a:xfrm>
          <a:prstGeom prst="rect">
            <a:avLst/>
          </a:prstGeom>
        </p:spPr>
      </p:pic>
      <p:sp>
        <p:nvSpPr>
          <p:cNvPr id="18" name="Стрелка: вправо с вырезом 17">
            <a:extLst>
              <a:ext uri="{FF2B5EF4-FFF2-40B4-BE49-F238E27FC236}">
                <a16:creationId xmlns:a16="http://schemas.microsoft.com/office/drawing/2014/main" id="{268908DD-6ED4-792B-2A5E-70CFB9CEE6EF}"/>
              </a:ext>
            </a:extLst>
          </p:cNvPr>
          <p:cNvSpPr/>
          <p:nvPr/>
        </p:nvSpPr>
        <p:spPr>
          <a:xfrm>
            <a:off x="2633435" y="3288612"/>
            <a:ext cx="978408" cy="484632"/>
          </a:xfrm>
          <a:prstGeom prst="notch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право с вырезом 18">
            <a:extLst>
              <a:ext uri="{FF2B5EF4-FFF2-40B4-BE49-F238E27FC236}">
                <a16:creationId xmlns:a16="http://schemas.microsoft.com/office/drawing/2014/main" id="{9B1FA341-8F45-AD97-1769-44293B9CA2E9}"/>
              </a:ext>
            </a:extLst>
          </p:cNvPr>
          <p:cNvSpPr/>
          <p:nvPr/>
        </p:nvSpPr>
        <p:spPr>
          <a:xfrm>
            <a:off x="4925364" y="3280120"/>
            <a:ext cx="978408" cy="484632"/>
          </a:xfrm>
          <a:prstGeom prst="notch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D9786-3D12-C62D-FC9C-2A14A93D9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Целевая аудитория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4E2C59-DF3A-82CC-F68A-3894D2703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/>
          </a:p>
          <a:p>
            <a:pPr marL="408179" lvl="0" indent="-306134"/>
            <a:r>
              <a:rPr lang="ru-RU" dirty="0"/>
              <a:t>Частный клиники, больницы с платными услугами, диагностические центры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/>
          </a:p>
          <a:p>
            <a:pPr marL="408179" indent="-306134"/>
            <a:r>
              <a:rPr lang="ru-RU" dirty="0"/>
              <a:t>Пользователи: пациенты нуждающиеся в плановой и экстренной медицинской помощи 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623EC6-67DB-7A1E-C6C8-BB42005973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399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1FE4D-F52C-A885-6FDB-C3896F53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Ценность, ценностное предложение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A41456-9BE4-C8A6-8129-C645B1AE10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7795" indent="-285750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Дает пациентам представление об интересующей патологии </a:t>
            </a:r>
          </a:p>
          <a:p>
            <a:pPr marL="387795" indent="-285750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87795" indent="-285750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Снижает время и дистанцию до места оказания помощи </a:t>
            </a:r>
          </a:p>
          <a:p>
            <a:pPr marL="387795" indent="-285750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87795" indent="-285750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Дает возможность самостоятельно выбрать место проведения помощи и специалиста </a:t>
            </a:r>
          </a:p>
          <a:p>
            <a:pPr marL="387795" indent="-285750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2045" indent="0">
              <a:buNone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951C4A-E658-6239-7BD7-D6EF69356A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944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B0C51-2F53-7133-2FDD-BBED125E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251036-7635-0F53-D017-448258621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258" y="471459"/>
            <a:ext cx="8520600" cy="4068070"/>
          </a:xfrm>
        </p:spPr>
        <p:txBody>
          <a:bodyPr/>
          <a:lstStyle/>
          <a:p>
            <a:r>
              <a:rPr lang="en-US" dirty="0"/>
              <a:t>TAM – </a:t>
            </a:r>
            <a:r>
              <a:rPr lang="ru-RU" dirty="0"/>
              <a:t>общий объем целевого рынка</a:t>
            </a:r>
          </a:p>
          <a:p>
            <a:pPr>
              <a:buFontTx/>
              <a:buChar char="-"/>
            </a:pPr>
            <a:r>
              <a:rPr lang="ru-RU" dirty="0"/>
              <a:t>Частные клиники, Больницы, диагностические</a:t>
            </a:r>
          </a:p>
          <a:p>
            <a:pPr marL="114300" indent="0">
              <a:buNone/>
            </a:pPr>
            <a:r>
              <a:rPr lang="ru-RU" dirty="0"/>
              <a:t>Центры на территории РФ более 12 тысяч 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en-US" dirty="0"/>
              <a:t>SAM – </a:t>
            </a:r>
            <a:r>
              <a:rPr lang="ru-RU" dirty="0"/>
              <a:t>доступный объем рынка</a:t>
            </a:r>
          </a:p>
          <a:p>
            <a:pPr marL="114300" indent="0">
              <a:buNone/>
            </a:pPr>
            <a:r>
              <a:rPr lang="ru-RU" dirty="0"/>
              <a:t>- Приволжский Федеральный округ</a:t>
            </a:r>
          </a:p>
          <a:p>
            <a:pPr marL="114300" indent="0">
              <a:buNone/>
            </a:pPr>
            <a:r>
              <a:rPr lang="ru-RU" dirty="0"/>
              <a:t>2489 организаций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en-US" dirty="0"/>
              <a:t>SOM</a:t>
            </a:r>
            <a:r>
              <a:rPr lang="ru-RU" dirty="0"/>
              <a:t> – реально достижимый</a:t>
            </a:r>
          </a:p>
          <a:p>
            <a:pPr marL="114300" indent="0">
              <a:buNone/>
            </a:pPr>
            <a:r>
              <a:rPr lang="ru-RU" dirty="0"/>
              <a:t>	      объем рынка</a:t>
            </a:r>
          </a:p>
          <a:p>
            <a:pPr marL="114300" indent="0">
              <a:buNone/>
            </a:pPr>
            <a:r>
              <a:rPr lang="ru-RU" dirty="0"/>
              <a:t>189 организаций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Подписка на ПО в год 36 000 рублей </a:t>
            </a:r>
          </a:p>
          <a:p>
            <a:pPr marL="114300" indent="0">
              <a:buNone/>
            </a:pPr>
            <a:r>
              <a:rPr lang="ru-RU" dirty="0"/>
              <a:t>с учреждения (3000 в месяц подписка)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A8552D-5884-761A-0F98-523D6F7294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7</a:t>
            </a:fld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0556BBA-582D-8959-2BD5-83D0B26ED59B}"/>
              </a:ext>
            </a:extLst>
          </p:cNvPr>
          <p:cNvSpPr/>
          <p:nvPr/>
        </p:nvSpPr>
        <p:spPr>
          <a:xfrm>
            <a:off x="4571999" y="801406"/>
            <a:ext cx="4226859" cy="406806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C243F952-A9CB-CD24-6E25-FF0E1F9C7EF7}"/>
              </a:ext>
            </a:extLst>
          </p:cNvPr>
          <p:cNvSpPr/>
          <p:nvPr/>
        </p:nvSpPr>
        <p:spPr>
          <a:xfrm>
            <a:off x="5241093" y="1676402"/>
            <a:ext cx="3272118" cy="315557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A8C8A1D-AB4B-A5B2-67A6-54A53540B200}"/>
              </a:ext>
            </a:extLst>
          </p:cNvPr>
          <p:cNvSpPr/>
          <p:nvPr/>
        </p:nvSpPr>
        <p:spPr>
          <a:xfrm>
            <a:off x="6319309" y="2673722"/>
            <a:ext cx="1967225" cy="20394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573569-F09B-23A7-EB4A-B991C14619DC}"/>
              </a:ext>
            </a:extLst>
          </p:cNvPr>
          <p:cNvSpPr txBox="1"/>
          <p:nvPr/>
        </p:nvSpPr>
        <p:spPr>
          <a:xfrm>
            <a:off x="5700117" y="840922"/>
            <a:ext cx="197062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</a:rPr>
              <a:t>432 00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0 000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0D83D8-1B3C-ED3C-BAF4-035EAFBD1FFA}"/>
              </a:ext>
            </a:extLst>
          </p:cNvPr>
          <p:cNvSpPr txBox="1"/>
          <p:nvPr/>
        </p:nvSpPr>
        <p:spPr>
          <a:xfrm>
            <a:off x="6013869" y="1904281"/>
            <a:ext cx="197062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latin typeface="Times New Roman" panose="02020603050405020304" pitchFamily="18" charset="0"/>
              </a:rPr>
              <a:t>89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604 000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год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E2709B-CE7F-6BC7-D392-5CD836A76224}"/>
              </a:ext>
            </a:extLst>
          </p:cNvPr>
          <p:cNvSpPr txBox="1"/>
          <p:nvPr/>
        </p:nvSpPr>
        <p:spPr>
          <a:xfrm>
            <a:off x="6353384" y="3289275"/>
            <a:ext cx="197062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latin typeface="Times New Roman" panose="02020603050405020304" pitchFamily="18" charset="0"/>
              </a:rPr>
              <a:t>6 804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000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год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24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 dirty="0"/>
              <a:t>Рынок</a:t>
            </a:r>
            <a:endParaRPr dirty="0"/>
          </a:p>
        </p:txBody>
      </p:sp>
      <p:sp>
        <p:nvSpPr>
          <p:cNvPr id="132" name="Google Shape;132;p7"/>
          <p:cNvSpPr txBox="1">
            <a:spLocks noGrp="1"/>
          </p:cNvSpPr>
          <p:nvPr>
            <p:ph type="body" idx="1"/>
          </p:nvPr>
        </p:nvSpPr>
        <p:spPr>
          <a:xfrm>
            <a:off x="423759" y="464948"/>
            <a:ext cx="8520600" cy="4524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b="1" dirty="0"/>
              <a:t>Конкуренты</a:t>
            </a:r>
            <a:r>
              <a:rPr lang="ru-RU" dirty="0"/>
              <a:t>:</a:t>
            </a:r>
          </a:p>
          <a:p>
            <a:pPr marL="102045" lvl="0" indent="0">
              <a:buNone/>
            </a:pPr>
            <a:r>
              <a:rPr lang="ru-RU" dirty="0"/>
              <a:t>Основные конкуренты </a:t>
            </a:r>
          </a:p>
          <a:p>
            <a:pPr marL="387795" indent="-285750">
              <a:buFontTx/>
              <a:buChar char="-"/>
            </a:pPr>
            <a:r>
              <a:rPr lang="ru-RU" dirty="0" err="1"/>
              <a:t>ПроДокторов</a:t>
            </a:r>
            <a:endParaRPr lang="ru-RU" dirty="0"/>
          </a:p>
          <a:p>
            <a:pPr marL="387795" lvl="0" indent="-285750">
              <a:buFontTx/>
              <a:buChar char="-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М</a:t>
            </a:r>
            <a:r>
              <a:rPr lang="ru-RU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ед-</a:t>
            </a:r>
            <a:r>
              <a:rPr lang="ru-RU" b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Отзыв.ру</a:t>
            </a:r>
            <a:endParaRPr lang="ru-RU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87795" lvl="0" indent="-285750">
              <a:buFontTx/>
              <a:buChar char="-"/>
            </a:pPr>
            <a:r>
              <a:rPr lang="ru-RU" b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НаП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оправку.ру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marL="387795" lvl="0" indent="-285750">
              <a:buFontTx/>
              <a:buChar char="-"/>
            </a:pPr>
            <a:r>
              <a:rPr lang="ru-RU" b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До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кту.ру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marL="387795" lvl="0" indent="-285750">
              <a:buFontTx/>
              <a:buChar char="-"/>
            </a:pPr>
            <a:r>
              <a:rPr lang="ru-RU" b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Меддоклаб.ру</a:t>
            </a:r>
            <a:endParaRPr lang="ru-RU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87795" lvl="0" indent="-285750">
              <a:buFontTx/>
              <a:buChar char="-"/>
            </a:pPr>
            <a:r>
              <a:rPr lang="ru-RU" b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Докдок.ру</a:t>
            </a:r>
            <a:endParaRPr lang="ru-RU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87795" lvl="0" indent="-285750">
              <a:buFontTx/>
              <a:buChar char="-"/>
            </a:pPr>
            <a:r>
              <a:rPr lang="ru-RU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КрасотаМедицина</a:t>
            </a:r>
            <a:endParaRPr lang="ru-RU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marL="387795" lvl="0" indent="-285750">
              <a:buFontTx/>
              <a:buChar char="-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Регистратура24.ру</a:t>
            </a:r>
          </a:p>
          <a:p>
            <a:pPr marL="387795" lvl="0" indent="-285750">
              <a:buFontTx/>
              <a:buChar char="-"/>
            </a:pP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Медси.ру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33" name="Google Shape;133;p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0A479-8214-F193-3D80-178EA5A9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8FDF01-5EE9-AD43-391C-338BD86E7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Проведено 61 Интервью с пациентами</a:t>
            </a:r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ru-RU"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Проведена беседа с разработчиками </a:t>
            </a:r>
            <a:r>
              <a:rPr lang="en-US" dirty="0"/>
              <a:t>IT</a:t>
            </a:r>
            <a:r>
              <a:rPr lang="ru-RU" dirty="0"/>
              <a:t> технологий </a:t>
            </a:r>
            <a:endParaRPr lang="en-US"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US"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ru-RU"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ru-RU" dirty="0"/>
          </a:p>
          <a:p>
            <a:pPr marL="102045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Предварительно гипотеза подтверждается</a:t>
            </a:r>
            <a:endParaRPr lang="en-US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94A4F9-17F8-2808-11C1-959AED52F2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780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D9BD3-E3D1-CBC4-0B1E-D0E91199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B644E3-72CD-774C-7B78-EC3B22DDA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2095" indent="-285750"/>
            <a:r>
              <a:rPr lang="ru-RU" dirty="0"/>
              <a:t>Спроектировать и сделать </a:t>
            </a:r>
            <a:r>
              <a:rPr lang="en-US" dirty="0"/>
              <a:t>MVP</a:t>
            </a:r>
            <a:endParaRPr lang="ru-RU" dirty="0"/>
          </a:p>
          <a:p>
            <a:pPr marL="502095" indent="-285750"/>
            <a:r>
              <a:rPr lang="ru-RU" dirty="0"/>
              <a:t>Тестовый запуск + обратные отзывы </a:t>
            </a:r>
          </a:p>
          <a:p>
            <a:pPr marL="502095" indent="-285750"/>
            <a:r>
              <a:rPr lang="ru-RU" dirty="0"/>
              <a:t>Реклама приложения в медицинских центрах </a:t>
            </a:r>
          </a:p>
          <a:p>
            <a:pPr marL="502095" indent="-285750"/>
            <a:endParaRPr lang="ru-RU" dirty="0"/>
          </a:p>
          <a:p>
            <a:pPr marL="502095" indent="-285750"/>
            <a:endParaRPr lang="ru-RU" dirty="0"/>
          </a:p>
          <a:p>
            <a:pPr marL="502095" indent="-285750"/>
            <a:endParaRPr lang="ru-RU" dirty="0"/>
          </a:p>
          <a:p>
            <a:pPr marL="502095" indent="-285750"/>
            <a:endParaRPr lang="ru-RU" dirty="0"/>
          </a:p>
          <a:p>
            <a:pPr marL="502095" indent="-285750"/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9D778A-1BFE-9EA5-0B46-EDB7D675DF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10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C1EC7D-C647-CF72-61FA-C879D9B80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2207419"/>
            <a:ext cx="5219700" cy="2936081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5C72C77-94F6-9800-3033-BB2F5663C573}"/>
              </a:ext>
            </a:extLst>
          </p:cNvPr>
          <p:cNvSpPr/>
          <p:nvPr/>
        </p:nvSpPr>
        <p:spPr>
          <a:xfrm>
            <a:off x="5321300" y="3378199"/>
            <a:ext cx="1212850" cy="7316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Делаем ПО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B14E12F-EADC-EF89-4D8D-C8569F478C81}"/>
              </a:ext>
            </a:extLst>
          </p:cNvPr>
          <p:cNvSpPr/>
          <p:nvPr/>
        </p:nvSpPr>
        <p:spPr>
          <a:xfrm>
            <a:off x="7512600" y="3378199"/>
            <a:ext cx="1098000" cy="7316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УСПЕХ</a:t>
            </a:r>
          </a:p>
        </p:txBody>
      </p:sp>
    </p:spTree>
    <p:extLst>
      <p:ext uri="{BB962C8B-B14F-4D97-AF65-F5344CB8AC3E}">
        <p14:creationId xmlns:p14="http://schemas.microsoft.com/office/powerpoint/2010/main" val="3129291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Поиск единомышленников   </a:t>
            </a:r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ru-RU"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Поиск </a:t>
            </a:r>
            <a:r>
              <a:rPr lang="en-US" dirty="0"/>
              <a:t>IT</a:t>
            </a:r>
            <a:r>
              <a:rPr lang="ru-RU" dirty="0"/>
              <a:t> разработчиков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Поиск партнеров </a:t>
            </a:r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ru-RU" dirty="0"/>
          </a:p>
          <a:p>
            <a:pPr marL="408179" indent="-306134"/>
            <a:r>
              <a:rPr lang="ru-RU" dirty="0"/>
              <a:t>Поиск инвесторов</a:t>
            </a:r>
          </a:p>
          <a:p>
            <a:pPr marL="408179" indent="-306134"/>
            <a:endParaRPr lang="ru-RU" dirty="0"/>
          </a:p>
          <a:p>
            <a:pPr marL="408179" indent="-306134"/>
            <a:r>
              <a:rPr lang="en-US" dirty="0"/>
              <a:t>SMM – </a:t>
            </a:r>
            <a:r>
              <a:rPr lang="ru-RU" dirty="0"/>
              <a:t>специалист 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915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ADD7E2-B791-6B1A-0896-1F77E5CBF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D794BB-3077-338F-46EE-D728ABB91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Тимощук Владислав Владимирович – идеолог, автор идеи и разработчик идеи. 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     Врач - хирург, аспирант кафедры общей хирургии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/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/>
          </a:p>
          <a:p>
            <a:pPr marL="387795" indent="-285750"/>
            <a:r>
              <a:rPr lang="ru-RU" dirty="0"/>
              <a:t>Тот или та самая, что поддержит и вдохновит, печеньку принесет и чаем напоит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F2D5B8-1327-D85C-34B5-1B71090721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12</a:t>
            </a:fld>
            <a:endParaRPr lang="ru-R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CE2A7D-8C95-B9D5-43A2-D3EA4E029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512" y="3312929"/>
            <a:ext cx="1628181" cy="162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EBE0BB-16DC-2020-B139-5F3FBEE76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191" y="2787650"/>
            <a:ext cx="2153460" cy="2153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14FB91-D0AF-040B-0592-58EDE4BAA914}"/>
              </a:ext>
            </a:extLst>
          </p:cNvPr>
          <p:cNvSpPr txBox="1"/>
          <p:nvPr/>
        </p:nvSpPr>
        <p:spPr>
          <a:xfrm>
            <a:off x="2727052" y="4292448"/>
            <a:ext cx="2133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Здесь могло быть ваше фото</a:t>
            </a:r>
          </a:p>
        </p:txBody>
      </p:sp>
      <p:sp>
        <p:nvSpPr>
          <p:cNvPr id="8" name="Google Shape;168;p12">
            <a:extLst>
              <a:ext uri="{FF2B5EF4-FFF2-40B4-BE49-F238E27FC236}">
                <a16:creationId xmlns:a16="http://schemas.microsoft.com/office/drawing/2014/main" id="{D24DDBB3-DFC0-324C-E110-0FC777E1E509}"/>
              </a:ext>
            </a:extLst>
          </p:cNvPr>
          <p:cNvSpPr txBox="1">
            <a:spLocks/>
          </p:cNvSpPr>
          <p:nvPr/>
        </p:nvSpPr>
        <p:spPr>
          <a:xfrm>
            <a:off x="6266770" y="3720011"/>
            <a:ext cx="2585391" cy="1095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08179" indent="-194558">
              <a:lnSpc>
                <a:spcPct val="115000"/>
              </a:lnSpc>
              <a:buSzPts val="1400"/>
            </a:pPr>
            <a:endParaRPr lang="ru-RU"/>
          </a:p>
          <a:p>
            <a:pPr marL="408179" indent="-194558">
              <a:lnSpc>
                <a:spcPct val="115000"/>
              </a:lnSpc>
              <a:buSzPts val="1400"/>
            </a:pPr>
            <a:r>
              <a:rPr lang="ru-RU"/>
              <a:t>Переходите по ссылке, чтобы присоединиться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503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dirty="0"/>
              <a:t>Контакты</a:t>
            </a:r>
            <a:r>
              <a:rPr lang="en-US" dirty="0"/>
              <a:t>				</a:t>
            </a:r>
            <a:r>
              <a:rPr lang="ru-RU" dirty="0"/>
              <a:t>НЕ ЖДИ – ЖМИ!</a:t>
            </a:r>
            <a:endParaRPr dirty="0"/>
          </a:p>
        </p:txBody>
      </p:sp>
      <p:sp>
        <p:nvSpPr>
          <p:cNvPr id="167" name="Google Shape;167;p12"/>
          <p:cNvSpPr txBox="1">
            <a:spLocks noGrp="1"/>
          </p:cNvSpPr>
          <p:nvPr>
            <p:ph type="body" idx="1"/>
          </p:nvPr>
        </p:nvSpPr>
        <p:spPr>
          <a:xfrm>
            <a:off x="311700" y="3740915"/>
            <a:ext cx="3999900" cy="112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/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Тимощук Владислав Владимирович </a:t>
            </a:r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Лидер команды 006</a:t>
            </a:r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89270004150</a:t>
            </a:r>
            <a:endParaRPr dirty="0"/>
          </a:p>
        </p:txBody>
      </p:sp>
      <p:sp>
        <p:nvSpPr>
          <p:cNvPr id="169" name="Google Shape;169;p12"/>
          <p:cNvSpPr txBox="1"/>
          <p:nvPr/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 b="0" i="0" u="none" strike="noStrike" cap="none">
              <a:solidFill>
                <a:srgbClr val="3C84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258CCC-4FD7-7CCC-017B-5C86FA836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94" y="926018"/>
            <a:ext cx="3049764" cy="2710901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D3D708C-B37B-CFD1-CF2C-1458B5A8C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908" y="3740915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26CD8F8D-8485-0E47-9908-058B22A5354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B47DF0-6331-FD12-9491-CF24A1D48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0008" y="885441"/>
            <a:ext cx="3307708" cy="3268015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0FF84C5-2BE7-941B-96BF-8E85B7EB36DD}"/>
              </a:ext>
            </a:extLst>
          </p:cNvPr>
          <p:cNvSpPr/>
          <p:nvPr/>
        </p:nvSpPr>
        <p:spPr>
          <a:xfrm>
            <a:off x="5492550" y="3372976"/>
            <a:ext cx="1885607" cy="1346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7030A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MVP</a:t>
            </a:r>
            <a:endParaRPr lang="ru-RU" sz="5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14</a:t>
            </a:fld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029B6F4-CFDC-B777-F34B-A63B0D769EC3}"/>
              </a:ext>
            </a:extLst>
          </p:cNvPr>
          <p:cNvSpPr/>
          <p:nvPr/>
        </p:nvSpPr>
        <p:spPr>
          <a:xfrm>
            <a:off x="2885556" y="2772621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Плановая помощь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E74F2C3-8D3A-C238-082B-E23BDD600A9F}"/>
              </a:ext>
            </a:extLst>
          </p:cNvPr>
          <p:cNvSpPr/>
          <p:nvPr/>
        </p:nvSpPr>
        <p:spPr>
          <a:xfrm>
            <a:off x="2885556" y="56384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Экстренная помощь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784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15</a:t>
            </a:fld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18BB380-B69B-FA8D-D7CE-CB96848DBCBC}"/>
              </a:ext>
            </a:extLst>
          </p:cNvPr>
          <p:cNvSpPr/>
          <p:nvPr/>
        </p:nvSpPr>
        <p:spPr>
          <a:xfrm>
            <a:off x="2885556" y="265934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</a:rPr>
              <a:t>Ребенок</a:t>
            </a:r>
          </a:p>
          <a:p>
            <a:pPr algn="ctr"/>
            <a:r>
              <a:rPr lang="ru-RU" sz="2000" b="1" i="1" dirty="0">
                <a:solidFill>
                  <a:srgbClr val="7030A0"/>
                </a:solidFill>
              </a:rPr>
              <a:t>(До 16 лет)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EA5B8BB-887A-00C4-23D0-A6674870821A}"/>
              </a:ext>
            </a:extLst>
          </p:cNvPr>
          <p:cNvSpPr/>
          <p:nvPr/>
        </p:nvSpPr>
        <p:spPr>
          <a:xfrm>
            <a:off x="2885556" y="51304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</a:rPr>
              <a:t>Взрослый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639FA47-678F-2CCB-8678-E80989CC0530}"/>
              </a:ext>
            </a:extLst>
          </p:cNvPr>
          <p:cNvSpPr/>
          <p:nvPr/>
        </p:nvSpPr>
        <p:spPr>
          <a:xfrm>
            <a:off x="167410" y="2898314"/>
            <a:ext cx="2334490" cy="13194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 доделал </a:t>
            </a:r>
            <a:r>
              <a:rPr lang="ru-RU" sz="3200" b="1" i="1" dirty="0">
                <a:solidFill>
                  <a:srgbClr val="7030A0"/>
                </a:solidFill>
                <a:sym typeface="Wingdings" panose="05000000000000000000" pitchFamily="2" charset="2"/>
              </a:rPr>
              <a:t>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6E29A3-1FF7-836F-99C5-D099D786F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605">
            <a:off x="2732877" y="3717300"/>
            <a:ext cx="1745943" cy="13174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0F401D-DF83-EC37-1A9C-03DBEE9FF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605">
            <a:off x="4270788" y="3152392"/>
            <a:ext cx="1745943" cy="13174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023130F-D3B6-C2B6-8A84-B71E9E091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605">
            <a:off x="2732875" y="1571001"/>
            <a:ext cx="1745943" cy="13174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C3897A0-9DD8-9238-7769-B16AF7F1E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605">
            <a:off x="4270788" y="1006091"/>
            <a:ext cx="1745943" cy="13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16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16</a:t>
            </a:fld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E2262D0-0145-A6A1-DFA4-ED762A7016B2}"/>
              </a:ext>
            </a:extLst>
          </p:cNvPr>
          <p:cNvSpPr/>
          <p:nvPr/>
        </p:nvSpPr>
        <p:spPr>
          <a:xfrm>
            <a:off x="2885556" y="265934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</a:rPr>
              <a:t>Человеку плохо!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65BCCF6-7CC0-FA74-4A9A-D5A614C809D3}"/>
              </a:ext>
            </a:extLst>
          </p:cNvPr>
          <p:cNvSpPr/>
          <p:nvPr/>
        </p:nvSpPr>
        <p:spPr>
          <a:xfrm>
            <a:off x="2885556" y="404071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Мне нужна помощь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C98933E-1550-800D-EE7D-680C02D11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605">
            <a:off x="2732877" y="3717300"/>
            <a:ext cx="1745943" cy="1317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D74B34-1B45-93F8-9416-C50AF4EA2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605">
            <a:off x="4270787" y="3152392"/>
            <a:ext cx="1745943" cy="131744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BEA94FB-5051-CC16-4786-A871FC8553E4}"/>
              </a:ext>
            </a:extLst>
          </p:cNvPr>
          <p:cNvSpPr/>
          <p:nvPr/>
        </p:nvSpPr>
        <p:spPr>
          <a:xfrm>
            <a:off x="311700" y="4342093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93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вас беспокоит?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17</a:t>
            </a:fld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B23307D-E2F2-2A66-1FFD-2C53FFE9DBBC}"/>
              </a:ext>
            </a:extLst>
          </p:cNvPr>
          <p:cNvSpPr/>
          <p:nvPr/>
        </p:nvSpPr>
        <p:spPr>
          <a:xfrm>
            <a:off x="2885556" y="265934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Травма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5362C35-09D2-1E36-0C78-9DDB0C9B9206}"/>
              </a:ext>
            </a:extLst>
          </p:cNvPr>
          <p:cNvSpPr/>
          <p:nvPr/>
        </p:nvSpPr>
        <p:spPr>
          <a:xfrm>
            <a:off x="2885556" y="58289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Возникшая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2A00E1B-799B-3BDD-5C30-C2877DF3FB39}"/>
              </a:ext>
            </a:extLst>
          </p:cNvPr>
          <p:cNvSpPr/>
          <p:nvPr/>
        </p:nvSpPr>
        <p:spPr>
          <a:xfrm>
            <a:off x="311700" y="4342093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07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Где беспокоит?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18</a:t>
            </a:fld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55B9278-468E-E79F-E729-736A5124B430}"/>
              </a:ext>
            </a:extLst>
          </p:cNvPr>
          <p:cNvSpPr/>
          <p:nvPr/>
        </p:nvSpPr>
        <p:spPr>
          <a:xfrm>
            <a:off x="364260" y="826857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</a:rPr>
              <a:t>Голова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34BD794-61BA-5012-A485-E43EC426C755}"/>
              </a:ext>
            </a:extLst>
          </p:cNvPr>
          <p:cNvSpPr/>
          <p:nvPr/>
        </p:nvSpPr>
        <p:spPr>
          <a:xfrm>
            <a:off x="4836578" y="281174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Живот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F3D5A00-9D7E-3BBD-639D-721530B52935}"/>
              </a:ext>
            </a:extLst>
          </p:cNvPr>
          <p:cNvSpPr/>
          <p:nvPr/>
        </p:nvSpPr>
        <p:spPr>
          <a:xfrm>
            <a:off x="840856" y="281174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Верхняя или нижняя конечность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89A3CBB-A9F2-A5B3-F19A-02A438F80CC3}"/>
              </a:ext>
            </a:extLst>
          </p:cNvPr>
          <p:cNvSpPr/>
          <p:nvPr/>
        </p:nvSpPr>
        <p:spPr>
          <a:xfrm>
            <a:off x="5228706" y="826857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Грудная клетка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6FA3C2-2FA3-B148-195F-631742A37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1605">
            <a:off x="241346" y="1910263"/>
            <a:ext cx="1745943" cy="1317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71EDA1-B618-2BAC-8500-510389D88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1605">
            <a:off x="1708863" y="1319906"/>
            <a:ext cx="1745943" cy="13174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528BF0E-26DB-23EA-8360-68CB4FE2F643}"/>
              </a:ext>
            </a:extLst>
          </p:cNvPr>
          <p:cNvSpPr/>
          <p:nvPr/>
        </p:nvSpPr>
        <p:spPr>
          <a:xfrm>
            <a:off x="3456041" y="4556040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100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Какая боль?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19</a:t>
            </a:fld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45B8614-37E5-51ED-2626-5E50FE4EA23E}"/>
              </a:ext>
            </a:extLst>
          </p:cNvPr>
          <p:cNvSpPr/>
          <p:nvPr/>
        </p:nvSpPr>
        <p:spPr>
          <a:xfrm>
            <a:off x="2815706" y="2049743"/>
            <a:ext cx="2607194" cy="125860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Тупая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8D635D0-D9A0-FC1B-032C-8944ABC70E76}"/>
              </a:ext>
            </a:extLst>
          </p:cNvPr>
          <p:cNvSpPr/>
          <p:nvPr/>
        </p:nvSpPr>
        <p:spPr>
          <a:xfrm>
            <a:off x="2815706" y="522099"/>
            <a:ext cx="2607194" cy="13130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Острая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6F07BF5-46D6-66B7-5A7E-14835A015B60}"/>
              </a:ext>
            </a:extLst>
          </p:cNvPr>
          <p:cNvSpPr/>
          <p:nvPr/>
        </p:nvSpPr>
        <p:spPr>
          <a:xfrm>
            <a:off x="2815706" y="3543402"/>
            <a:ext cx="2607194" cy="132607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Ноющая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509817E-B9EB-82F4-B446-181023708479}"/>
              </a:ext>
            </a:extLst>
          </p:cNvPr>
          <p:cNvSpPr/>
          <p:nvPr/>
        </p:nvSpPr>
        <p:spPr>
          <a:xfrm>
            <a:off x="311700" y="4342093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59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Какая боль?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20</a:t>
            </a:fld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45B8614-37E5-51ED-2626-5E50FE4EA23E}"/>
              </a:ext>
            </a:extLst>
          </p:cNvPr>
          <p:cNvSpPr/>
          <p:nvPr/>
        </p:nvSpPr>
        <p:spPr>
          <a:xfrm>
            <a:off x="2918894" y="2043494"/>
            <a:ext cx="2607194" cy="125860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Тупая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8D635D0-D9A0-FC1B-032C-8944ABC70E76}"/>
              </a:ext>
            </a:extLst>
          </p:cNvPr>
          <p:cNvSpPr/>
          <p:nvPr/>
        </p:nvSpPr>
        <p:spPr>
          <a:xfrm>
            <a:off x="2815706" y="522099"/>
            <a:ext cx="2607194" cy="13130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Острая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6F07BF5-46D6-66B7-5A7E-14835A015B60}"/>
              </a:ext>
            </a:extLst>
          </p:cNvPr>
          <p:cNvSpPr/>
          <p:nvPr/>
        </p:nvSpPr>
        <p:spPr>
          <a:xfrm>
            <a:off x="2815706" y="3543402"/>
            <a:ext cx="2607194" cy="132607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Ноющая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F1C357E-A98D-3BB8-466F-5DC677E92BAB}"/>
              </a:ext>
            </a:extLst>
          </p:cNvPr>
          <p:cNvSpPr/>
          <p:nvPr/>
        </p:nvSpPr>
        <p:spPr>
          <a:xfrm>
            <a:off x="5958956" y="2049743"/>
            <a:ext cx="2607194" cy="125860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Жжение</a:t>
            </a:r>
            <a:r>
              <a:rPr lang="ru-RU" sz="3200" b="1" i="1" dirty="0">
                <a:solidFill>
                  <a:srgbClr val="7030A0"/>
                </a:solidFill>
              </a:rPr>
              <a:t> </a:t>
            </a:r>
            <a:r>
              <a:rPr lang="ru-RU" sz="3200" b="1" i="1" dirty="0">
                <a:solidFill>
                  <a:srgbClr val="7030A0"/>
                </a:solidFill>
                <a:sym typeface="Wingdings" panose="05000000000000000000" pitchFamily="2" charset="2"/>
              </a:rPr>
              <a:t></a:t>
            </a:r>
            <a:r>
              <a:rPr lang="ru-RU" sz="3200" b="1" i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F40A5A1-6460-2C28-DF3A-9AA74A82467F}"/>
              </a:ext>
            </a:extLst>
          </p:cNvPr>
          <p:cNvSpPr/>
          <p:nvPr/>
        </p:nvSpPr>
        <p:spPr>
          <a:xfrm>
            <a:off x="97906" y="2049743"/>
            <a:ext cx="2607194" cy="125860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Задыхаюсь</a:t>
            </a:r>
            <a:r>
              <a:rPr lang="ru-RU" sz="2800" b="1" i="1" dirty="0">
                <a:solidFill>
                  <a:srgbClr val="7030A0"/>
                </a:solidFill>
              </a:rPr>
              <a:t> </a:t>
            </a:r>
            <a:r>
              <a:rPr lang="ru-RU" sz="2800" b="1" i="1" dirty="0">
                <a:solidFill>
                  <a:srgbClr val="7030A0"/>
                </a:solidFill>
                <a:sym typeface="Wingdings" panose="05000000000000000000" pitchFamily="2" charset="2"/>
              </a:rPr>
              <a:t>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94DD990-A20B-E476-92E9-73F9F70A647D}"/>
              </a:ext>
            </a:extLst>
          </p:cNvPr>
          <p:cNvSpPr/>
          <p:nvPr/>
        </p:nvSpPr>
        <p:spPr>
          <a:xfrm>
            <a:off x="311700" y="4342093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566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Какая боль? Что с конечностью?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21</a:t>
            </a:fld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45B8614-37E5-51ED-2626-5E50FE4EA23E}"/>
              </a:ext>
            </a:extLst>
          </p:cNvPr>
          <p:cNvSpPr/>
          <p:nvPr/>
        </p:nvSpPr>
        <p:spPr>
          <a:xfrm>
            <a:off x="2815706" y="2049743"/>
            <a:ext cx="2607194" cy="125860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Тупая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8D635D0-D9A0-FC1B-032C-8944ABC70E76}"/>
              </a:ext>
            </a:extLst>
          </p:cNvPr>
          <p:cNvSpPr/>
          <p:nvPr/>
        </p:nvSpPr>
        <p:spPr>
          <a:xfrm>
            <a:off x="2815706" y="522099"/>
            <a:ext cx="2607194" cy="13130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Острая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6F07BF5-46D6-66B7-5A7E-14835A015B60}"/>
              </a:ext>
            </a:extLst>
          </p:cNvPr>
          <p:cNvSpPr/>
          <p:nvPr/>
        </p:nvSpPr>
        <p:spPr>
          <a:xfrm>
            <a:off x="2815706" y="3543402"/>
            <a:ext cx="2607194" cy="132607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Ноющая боль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8EE2D0D-A483-DEE0-EACA-91124F5DA20C}"/>
              </a:ext>
            </a:extLst>
          </p:cNvPr>
          <p:cNvSpPr/>
          <p:nvPr/>
        </p:nvSpPr>
        <p:spPr>
          <a:xfrm>
            <a:off x="5753100" y="2049743"/>
            <a:ext cx="2825750" cy="120780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Почернели элементы конечности 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E2431ED-0D5A-4B92-CE56-F37F220A1973}"/>
              </a:ext>
            </a:extLst>
          </p:cNvPr>
          <p:cNvSpPr/>
          <p:nvPr/>
        </p:nvSpPr>
        <p:spPr>
          <a:xfrm>
            <a:off x="66156" y="2049743"/>
            <a:ext cx="2543694" cy="120780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Прекратила функционировать, краснеет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3C0134A-B304-DA52-3135-51C5FBABF949}"/>
              </a:ext>
            </a:extLst>
          </p:cNvPr>
          <p:cNvSpPr/>
          <p:nvPr/>
        </p:nvSpPr>
        <p:spPr>
          <a:xfrm>
            <a:off x="311700" y="4342093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818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травмировали?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22</a:t>
            </a:fld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55B9278-468E-E79F-E729-736A5124B430}"/>
              </a:ext>
            </a:extLst>
          </p:cNvPr>
          <p:cNvSpPr/>
          <p:nvPr/>
        </p:nvSpPr>
        <p:spPr>
          <a:xfrm>
            <a:off x="364260" y="826857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Голова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34BD794-61BA-5012-A485-E43EC426C755}"/>
              </a:ext>
            </a:extLst>
          </p:cNvPr>
          <p:cNvSpPr/>
          <p:nvPr/>
        </p:nvSpPr>
        <p:spPr>
          <a:xfrm>
            <a:off x="4836578" y="281174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Живот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F3D5A00-9D7E-3BBD-639D-721530B52935}"/>
              </a:ext>
            </a:extLst>
          </p:cNvPr>
          <p:cNvSpPr/>
          <p:nvPr/>
        </p:nvSpPr>
        <p:spPr>
          <a:xfrm>
            <a:off x="840856" y="2811743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Верхняя или нижняя конечность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89A3CBB-A9F2-A5B3-F19A-02A438F80CC3}"/>
              </a:ext>
            </a:extLst>
          </p:cNvPr>
          <p:cNvSpPr/>
          <p:nvPr/>
        </p:nvSpPr>
        <p:spPr>
          <a:xfrm>
            <a:off x="5330306" y="826857"/>
            <a:ext cx="2978496" cy="16827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Грудная клетка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EA9EBEE-5F39-C710-D479-688238445498}"/>
              </a:ext>
            </a:extLst>
          </p:cNvPr>
          <p:cNvSpPr/>
          <p:nvPr/>
        </p:nvSpPr>
        <p:spPr>
          <a:xfrm>
            <a:off x="3377630" y="4554265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721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Укажите точнее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23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072F94-EFFE-E4A0-A939-648052167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827" y="884615"/>
            <a:ext cx="3510533" cy="46926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9F52CB-CE54-2942-E0A4-1CB299B2E800}"/>
              </a:ext>
            </a:extLst>
          </p:cNvPr>
          <p:cNvSpPr txBox="1"/>
          <p:nvPr/>
        </p:nvSpPr>
        <p:spPr>
          <a:xfrm>
            <a:off x="3261233" y="2055931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B01F1E-1BD3-419C-5436-27AFD5001102}"/>
              </a:ext>
            </a:extLst>
          </p:cNvPr>
          <p:cNvSpPr txBox="1"/>
          <p:nvPr/>
        </p:nvSpPr>
        <p:spPr>
          <a:xfrm>
            <a:off x="3365370" y="3169720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3CC7A6-7EB0-D4CB-258B-696BEFF03D7F}"/>
              </a:ext>
            </a:extLst>
          </p:cNvPr>
          <p:cNvSpPr txBox="1"/>
          <p:nvPr/>
        </p:nvSpPr>
        <p:spPr>
          <a:xfrm>
            <a:off x="3635375" y="4296549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2F40BA-93F3-B478-F95F-A08C8E89363B}"/>
              </a:ext>
            </a:extLst>
          </p:cNvPr>
          <p:cNvSpPr txBox="1"/>
          <p:nvPr/>
        </p:nvSpPr>
        <p:spPr>
          <a:xfrm>
            <a:off x="5377811" y="3230940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EB101B-A3FC-A1A9-E475-BB90463DEDD4}"/>
              </a:ext>
            </a:extLst>
          </p:cNvPr>
          <p:cNvSpPr txBox="1"/>
          <p:nvPr/>
        </p:nvSpPr>
        <p:spPr>
          <a:xfrm>
            <a:off x="4339262" y="4300996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2A59F2-09D4-A525-0DD7-46B941E11279}"/>
              </a:ext>
            </a:extLst>
          </p:cNvPr>
          <p:cNvSpPr txBox="1"/>
          <p:nvPr/>
        </p:nvSpPr>
        <p:spPr>
          <a:xfrm>
            <a:off x="5126986" y="4296549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E6013F-6B8E-6392-8901-4CF73F997F6C}"/>
              </a:ext>
            </a:extLst>
          </p:cNvPr>
          <p:cNvSpPr txBox="1"/>
          <p:nvPr/>
        </p:nvSpPr>
        <p:spPr>
          <a:xfrm>
            <a:off x="4339262" y="3421061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</a:t>
            </a:r>
            <a:r>
              <a:rPr lang="ru-RU" dirty="0">
                <a:solidFill>
                  <a:srgbClr val="0097A7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</a:t>
            </a:r>
            <a:r>
              <a:rPr lang="ru-RU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A1AAF9-1774-D2E4-0ED4-32F0284E17FB}"/>
              </a:ext>
            </a:extLst>
          </p:cNvPr>
          <p:cNvSpPr txBox="1"/>
          <p:nvPr/>
        </p:nvSpPr>
        <p:spPr>
          <a:xfrm>
            <a:off x="5476236" y="2055931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B52B05-628A-BE45-596C-88B58103216F}"/>
              </a:ext>
            </a:extLst>
          </p:cNvPr>
          <p:cNvSpPr txBox="1"/>
          <p:nvPr/>
        </p:nvSpPr>
        <p:spPr>
          <a:xfrm>
            <a:off x="4339262" y="2055931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4B36CED-82F4-D77C-125E-6444A76BF1B1}"/>
              </a:ext>
            </a:extLst>
          </p:cNvPr>
          <p:cNvSpPr/>
          <p:nvPr/>
        </p:nvSpPr>
        <p:spPr>
          <a:xfrm>
            <a:off x="311700" y="4342093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98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Укажите точнее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5DC20A-EE16-3E28-2A1B-399363B97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861" y="801407"/>
            <a:ext cx="3978278" cy="4337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40AD27-059B-FB7D-1A58-2F765F3A304D}"/>
              </a:ext>
            </a:extLst>
          </p:cNvPr>
          <p:cNvSpPr txBox="1"/>
          <p:nvPr/>
        </p:nvSpPr>
        <p:spPr>
          <a:xfrm>
            <a:off x="4314825" y="2417861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</a:t>
            </a:r>
            <a:r>
              <a:rPr lang="ru-RU" dirty="0">
                <a:solidFill>
                  <a:srgbClr val="0097A7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</a:t>
            </a:r>
            <a:r>
              <a:rPr lang="ru-RU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F2F86F-C6A6-CE1D-C14B-1B463E052B9A}"/>
              </a:ext>
            </a:extLst>
          </p:cNvPr>
          <p:cNvSpPr txBox="1"/>
          <p:nvPr/>
        </p:nvSpPr>
        <p:spPr>
          <a:xfrm>
            <a:off x="4901237" y="2188785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DC9172-4067-C174-23E5-55424E3029F1}"/>
              </a:ext>
            </a:extLst>
          </p:cNvPr>
          <p:cNvSpPr txBox="1"/>
          <p:nvPr/>
        </p:nvSpPr>
        <p:spPr>
          <a:xfrm>
            <a:off x="5596562" y="1636831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D03A1A-79C6-8976-F550-1E6FDD528488}"/>
              </a:ext>
            </a:extLst>
          </p:cNvPr>
          <p:cNvSpPr txBox="1"/>
          <p:nvPr/>
        </p:nvSpPr>
        <p:spPr>
          <a:xfrm>
            <a:off x="3339137" y="3059610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477D5D-C417-55EC-A463-B542B168882E}"/>
              </a:ext>
            </a:extLst>
          </p:cNvPr>
          <p:cNvSpPr txBox="1"/>
          <p:nvPr/>
        </p:nvSpPr>
        <p:spPr>
          <a:xfrm>
            <a:off x="3596312" y="2209192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BEE8EF-65CA-0794-E94A-91705F6CCF93}"/>
              </a:ext>
            </a:extLst>
          </p:cNvPr>
          <p:cNvSpPr txBox="1"/>
          <p:nvPr/>
        </p:nvSpPr>
        <p:spPr>
          <a:xfrm>
            <a:off x="5228262" y="3045004"/>
            <a:ext cx="51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ТУТ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D9EB4A3-B63B-ECDF-5441-42F80665EF91}"/>
              </a:ext>
            </a:extLst>
          </p:cNvPr>
          <p:cNvSpPr/>
          <p:nvPr/>
        </p:nvSpPr>
        <p:spPr>
          <a:xfrm>
            <a:off x="311700" y="4342093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17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Укажите Ваше местоположение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25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A59E13-E3FA-654F-DF0E-8DA1A99F8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924" y="464949"/>
            <a:ext cx="4221901" cy="4873281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B5471D1-C1DD-B5B8-3709-037311B8061A}"/>
              </a:ext>
            </a:extLst>
          </p:cNvPr>
          <p:cNvSpPr/>
          <p:nvPr/>
        </p:nvSpPr>
        <p:spPr>
          <a:xfrm>
            <a:off x="6635750" y="3875152"/>
            <a:ext cx="2425700" cy="6684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Маршрут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165FCE8-0A0F-195B-D507-7D63908E8733}"/>
              </a:ext>
            </a:extLst>
          </p:cNvPr>
          <p:cNvSpPr/>
          <p:nvPr/>
        </p:nvSpPr>
        <p:spPr>
          <a:xfrm>
            <a:off x="33723" y="3337271"/>
            <a:ext cx="2310276" cy="64910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Такси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6A04117-49DD-8FEF-39A6-1C726A7B136D}"/>
              </a:ext>
            </a:extLst>
          </p:cNvPr>
          <p:cNvSpPr/>
          <p:nvPr/>
        </p:nvSpPr>
        <p:spPr>
          <a:xfrm>
            <a:off x="302528" y="4566405"/>
            <a:ext cx="1772665" cy="481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Назад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51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54338"/>
            <a:ext cx="8520600" cy="1077562"/>
          </a:xfrm>
        </p:spPr>
        <p:txBody>
          <a:bodyPr/>
          <a:lstStyle/>
          <a:p>
            <a:pPr algn="ctr"/>
            <a:r>
              <a:rPr lang="ru-RU" sz="6000" b="1" dirty="0"/>
              <a:t>Поехали!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26</a:t>
            </a:fld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DBA7C42-E04F-04AD-E54F-EAF64AF970FA}"/>
              </a:ext>
            </a:extLst>
          </p:cNvPr>
          <p:cNvSpPr/>
          <p:nvPr/>
        </p:nvSpPr>
        <p:spPr>
          <a:xfrm>
            <a:off x="3145222" y="3803651"/>
            <a:ext cx="3103177" cy="95824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Повторим?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3EB806-82C1-587B-A01A-BA8A401D5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888" y="1121745"/>
            <a:ext cx="2562224" cy="256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55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27</a:t>
            </a:fld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199A577-EEA0-29A7-87DC-CBF0A6B2A66F}"/>
              </a:ext>
            </a:extLst>
          </p:cNvPr>
          <p:cNvSpPr/>
          <p:nvPr/>
        </p:nvSpPr>
        <p:spPr>
          <a:xfrm>
            <a:off x="3145222" y="3803651"/>
            <a:ext cx="3103177" cy="95824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Повторим?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751E6EA-AC56-6500-833E-D91A14566F04}"/>
              </a:ext>
            </a:extLst>
          </p:cNvPr>
          <p:cNvSpPr txBox="1">
            <a:spLocks/>
          </p:cNvSpPr>
          <p:nvPr/>
        </p:nvSpPr>
        <p:spPr>
          <a:xfrm>
            <a:off x="311700" y="-73832"/>
            <a:ext cx="8520600" cy="1077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6000" b="1" dirty="0"/>
              <a:t>Поехали!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B456A2-E2CA-5F3A-599C-3D909BD13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850" y="883825"/>
            <a:ext cx="3924300" cy="280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0065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3931</TotalTime>
  <Words>466</Words>
  <Application>Microsoft Office PowerPoint</Application>
  <PresentationFormat>Экран (16:9)</PresentationFormat>
  <Paragraphs>197</Paragraphs>
  <Slides>27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Cascadia Code SemiBold</vt:lpstr>
      <vt:lpstr>Cooper Black</vt:lpstr>
      <vt:lpstr>Helvetica Neue</vt:lpstr>
      <vt:lpstr>Times New Roman</vt:lpstr>
      <vt:lpstr>Simple Light</vt:lpstr>
      <vt:lpstr>Проект «HealthCareForYou»</vt:lpstr>
      <vt:lpstr>Актуальность проекта</vt:lpstr>
      <vt:lpstr>Проблема</vt:lpstr>
      <vt:lpstr>Решение</vt:lpstr>
      <vt:lpstr>Целевая аудитория</vt:lpstr>
      <vt:lpstr>Ценность, ценностное предложение</vt:lpstr>
      <vt:lpstr>Рынок</vt:lpstr>
      <vt:lpstr>Рынок</vt:lpstr>
      <vt:lpstr>Текущие результаты</vt:lpstr>
      <vt:lpstr>Бизнес-модель</vt:lpstr>
      <vt:lpstr>Планы развития</vt:lpstr>
      <vt:lpstr>Команда</vt:lpstr>
      <vt:lpstr>Контакты    НЕ ЖДИ – ЖМИ!</vt:lpstr>
      <vt:lpstr>Презентация PowerPoint</vt:lpstr>
      <vt:lpstr>Презентация PowerPoint</vt:lpstr>
      <vt:lpstr>Презентация PowerPoint</vt:lpstr>
      <vt:lpstr>Что вас беспокоит?</vt:lpstr>
      <vt:lpstr>Где беспокоит?</vt:lpstr>
      <vt:lpstr>Какая боль?</vt:lpstr>
      <vt:lpstr>Какая боль?</vt:lpstr>
      <vt:lpstr>Какая боль? Что с конечностью?</vt:lpstr>
      <vt:lpstr>Что травмировали?</vt:lpstr>
      <vt:lpstr>Укажите точнее</vt:lpstr>
      <vt:lpstr>Укажите точнее</vt:lpstr>
      <vt:lpstr>Укажите Ваше местоположение </vt:lpstr>
      <vt:lpstr>Поехали!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борис годунов</dc:creator>
  <cp:lastModifiedBy>Владислав Тимощук</cp:lastModifiedBy>
  <cp:revision>113</cp:revision>
  <dcterms:modified xsi:type="dcterms:W3CDTF">2023-08-26T12:22:54Z</dcterms:modified>
</cp:coreProperties>
</file>