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Raleway" pitchFamily="2" charset="-52"/>
      <p:regular r:id="rId15"/>
      <p:bold r:id="rId16"/>
      <p:italic r:id="rId17"/>
      <p:boldItalic r:id="rId18"/>
    </p:embeddedFont>
    <p:embeddedFont>
      <p:font typeface="Raleway SemiBold" pitchFamily="2" charset="-52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4660"/>
  </p:normalViewPr>
  <p:slideViewPr>
    <p:cSldViewPr snapToGrid="0">
      <p:cViewPr>
        <p:scale>
          <a:sx n="110" d="100"/>
          <a:sy n="110" d="100"/>
        </p:scale>
        <p:origin x="749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0" y="8350"/>
            <a:ext cx="9144000" cy="638520"/>
            <a:chOff x="0" y="8350"/>
            <a:chExt cx="9144000" cy="638520"/>
          </a:xfrm>
        </p:grpSpPr>
        <p:sp>
          <p:nvSpPr>
            <p:cNvPr id="20" name="Google Shape;20;p2"/>
            <p:cNvSpPr txBox="1"/>
            <p:nvPr/>
          </p:nvSpPr>
          <p:spPr>
            <a:xfrm>
              <a:off x="7440246" y="312615"/>
              <a:ext cx="18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21;p2"/>
            <p:cNvPicPr preferRelativeResize="0"/>
            <p:nvPr/>
          </p:nvPicPr>
          <p:blipFill rotWithShape="1">
            <a:blip r:embed="rId2">
              <a:alphaModFix/>
            </a:blip>
            <a:srcRect l="25407" t="-2040" b="2040"/>
            <a:stretch/>
          </p:blipFill>
          <p:spPr>
            <a:xfrm>
              <a:off x="0" y="8350"/>
              <a:ext cx="9144000" cy="638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oogle Shape;22;p2"/>
            <p:cNvGrpSpPr/>
            <p:nvPr/>
          </p:nvGrpSpPr>
          <p:grpSpPr>
            <a:xfrm>
              <a:off x="1" y="20122"/>
              <a:ext cx="5797558" cy="626748"/>
              <a:chOff x="13050" y="629225"/>
              <a:chExt cx="5783100" cy="56130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13050" y="629225"/>
                <a:ext cx="5783100" cy="561300"/>
              </a:xfrm>
              <a:prstGeom prst="rect">
                <a:avLst/>
              </a:prstGeom>
              <a:solidFill>
                <a:srgbClr val="F0D9AA"/>
              </a:solidFill>
              <a:ln>
                <a:noFill/>
              </a:ln>
            </p:spPr>
            <p:txBody>
              <a:bodyPr spcFirstLastPara="1" wrap="square" lIns="104000" tIns="104000" rIns="104000" bIns="104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92"/>
                  <a:buFont typeface="Arial"/>
                  <a:buNone/>
                </a:pPr>
                <a:endParaRPr sz="1592" b="0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pic>
            <p:nvPicPr>
              <p:cNvPr id="24" name="Google Shape;24;p2" title="putp_technologies_logo_violet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708600" y="717775"/>
                <a:ext cx="1003602" cy="384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66" name="Google Shape;66;p11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4572972" y="4926413"/>
            <a:ext cx="915025" cy="216982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2"/>
          <p:cNvSpPr/>
          <p:nvPr/>
        </p:nvSpPr>
        <p:spPr>
          <a:xfrm>
            <a:off x="5487462" y="4926413"/>
            <a:ext cx="915025" cy="216982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2"/>
          <p:cNvSpPr/>
          <p:nvPr/>
        </p:nvSpPr>
        <p:spPr>
          <a:xfrm>
            <a:off x="7316457" y="4926413"/>
            <a:ext cx="915025" cy="216982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/>
          <p:nvPr/>
        </p:nvSpPr>
        <p:spPr>
          <a:xfrm>
            <a:off x="8230948" y="4926413"/>
            <a:ext cx="913580" cy="216982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2"/>
          <p:cNvSpPr/>
          <p:nvPr/>
        </p:nvSpPr>
        <p:spPr>
          <a:xfrm>
            <a:off x="2745905" y="4926413"/>
            <a:ext cx="915025" cy="216982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2"/>
          <p:cNvSpPr/>
          <p:nvPr/>
        </p:nvSpPr>
        <p:spPr>
          <a:xfrm>
            <a:off x="1830447" y="4926413"/>
            <a:ext cx="916181" cy="216982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915952" y="4926413"/>
            <a:ext cx="915025" cy="216982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2"/>
          <p:cNvSpPr/>
          <p:nvPr/>
        </p:nvSpPr>
        <p:spPr>
          <a:xfrm>
            <a:off x="1455" y="4926413"/>
            <a:ext cx="4574261" cy="216982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2"/>
          <p:cNvSpPr/>
          <p:nvPr/>
        </p:nvSpPr>
        <p:spPr>
          <a:xfrm>
            <a:off x="6401967" y="4926413"/>
            <a:ext cx="915025" cy="216982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2"/>
          <p:cNvSpPr/>
          <p:nvPr/>
        </p:nvSpPr>
        <p:spPr>
          <a:xfrm>
            <a:off x="0" y="437262"/>
            <a:ext cx="266100" cy="77432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/>
          <p:nvPr/>
        </p:nvSpPr>
        <p:spPr>
          <a:xfrm>
            <a:off x="265742" y="437262"/>
            <a:ext cx="267545" cy="77432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2"/>
          <p:cNvSpPr/>
          <p:nvPr/>
        </p:nvSpPr>
        <p:spPr>
          <a:xfrm>
            <a:off x="532933" y="437262"/>
            <a:ext cx="254254" cy="77432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786822" y="437262"/>
            <a:ext cx="265522" cy="77432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2"/>
          <p:cNvSpPr/>
          <p:nvPr/>
        </p:nvSpPr>
        <p:spPr>
          <a:xfrm>
            <a:off x="1052074" y="437262"/>
            <a:ext cx="265522" cy="77432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spcFirstLastPara="1" wrap="square" lIns="16375" tIns="16375" rIns="16375" bIns="16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392100" y="210313"/>
            <a:ext cx="23220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130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75" tIns="16375" rIns="16375" bIns="16375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32332" y="445031"/>
            <a:ext cx="797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32332" y="1152469"/>
            <a:ext cx="840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E46962"/>
          </p15:clr>
        </p15:guide>
        <p15:guide id="2" pos="27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441819" y="1465988"/>
            <a:ext cx="38136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None/>
              <a:defRPr sz="3000">
                <a:solidFill>
                  <a:srgbClr val="9900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441819" y="2812219"/>
            <a:ext cx="42693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None/>
              <a:defRPr sz="17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-106904" y="4724286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545478" y="3499856"/>
            <a:ext cx="4044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8">
          <p15:clr>
            <a:srgbClr val="E46962"/>
          </p15:clr>
        </p15:guide>
        <p15:guide id="2" orient="horz" pos="923">
          <p15:clr>
            <a:srgbClr val="E46962"/>
          </p15:clr>
        </p15:guide>
        <p15:guide id="3" pos="2968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CUSTOM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32332" y="1957500"/>
            <a:ext cx="6181800" cy="1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432332" y="1258838"/>
            <a:ext cx="1038900" cy="515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2"/>
          </p:nvPr>
        </p:nvSpPr>
        <p:spPr>
          <a:xfrm>
            <a:off x="432332" y="1221750"/>
            <a:ext cx="61818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 SemiBold"/>
              <a:buNone/>
              <a:defRPr sz="2200" b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E46962"/>
          </p15:clr>
        </p15:guide>
        <p15:guide id="2" orient="horz" pos="793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47" name="Google Shape;47;p8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1_Title and body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 t="1756" r="2181" b="4320"/>
          <a:stretch/>
        </p:blipFill>
        <p:spPr>
          <a:xfrm>
            <a:off x="5397690" y="0"/>
            <a:ext cx="3746309" cy="514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32000"/>
          </a:blip>
          <a:srcRect/>
          <a:stretch/>
        </p:blipFill>
        <p:spPr>
          <a:xfrm>
            <a:off x="132603" y="4283434"/>
            <a:ext cx="1314430" cy="7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64848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4" name="Google Shape;54;p9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1_Title and body 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391827" y="-157074"/>
            <a:ext cx="1277952" cy="18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60" name="Google Shape;60;p10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"/>
              <a:buNone/>
              <a:defRPr sz="2700" b="1" i="0" u="none" strike="noStrike" cap="none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0" y="8350"/>
            <a:ext cx="9144000" cy="638520"/>
            <a:chOff x="0" y="8350"/>
            <a:chExt cx="9144000" cy="638520"/>
          </a:xfrm>
        </p:grpSpPr>
        <p:sp>
          <p:nvSpPr>
            <p:cNvPr id="10" name="Google Shape;10;p1"/>
            <p:cNvSpPr txBox="1"/>
            <p:nvPr/>
          </p:nvSpPr>
          <p:spPr>
            <a:xfrm>
              <a:off x="7440246" y="312615"/>
              <a:ext cx="18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1;p1"/>
            <p:cNvPicPr preferRelativeResize="0"/>
            <p:nvPr/>
          </p:nvPicPr>
          <p:blipFill rotWithShape="1">
            <a:blip r:embed="rId13">
              <a:alphaModFix/>
            </a:blip>
            <a:srcRect l="25407" t="-2040" b="2040"/>
            <a:stretch/>
          </p:blipFill>
          <p:spPr>
            <a:xfrm>
              <a:off x="0" y="8350"/>
              <a:ext cx="9144000" cy="638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2;p1"/>
            <p:cNvGrpSpPr/>
            <p:nvPr/>
          </p:nvGrpSpPr>
          <p:grpSpPr>
            <a:xfrm>
              <a:off x="1" y="20122"/>
              <a:ext cx="5797558" cy="626748"/>
              <a:chOff x="13050" y="629225"/>
              <a:chExt cx="5783100" cy="561300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13050" y="629225"/>
                <a:ext cx="5783100" cy="561300"/>
              </a:xfrm>
              <a:prstGeom prst="rect">
                <a:avLst/>
              </a:prstGeom>
              <a:solidFill>
                <a:srgbClr val="F0D9AA"/>
              </a:solidFill>
              <a:ln>
                <a:noFill/>
              </a:ln>
            </p:spPr>
            <p:txBody>
              <a:bodyPr spcFirstLastPara="1" wrap="square" lIns="104000" tIns="104000" rIns="104000" bIns="104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92"/>
                  <a:buFont typeface="Arial"/>
                  <a:buNone/>
                </a:pPr>
                <a:endParaRPr sz="1592" b="0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pic>
            <p:nvPicPr>
              <p:cNvPr id="14" name="Google Shape;14;p1" title="putp_technologies_logo_violet.png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4708600" y="717775"/>
                <a:ext cx="1003602" cy="384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0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497" y="4393987"/>
            <a:ext cx="512349" cy="37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 descr="E:\-=Tanya=-\2035 Работа\-=Айдентика 2035=-\лого университета\Univer20_35_RGB_white.em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817" y="4395438"/>
            <a:ext cx="750522" cy="37139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457192" y="1646981"/>
            <a:ext cx="4655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1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АНТИСОН</a:t>
            </a:r>
            <a:r>
              <a:rPr lang="ru" sz="3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1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456817" y="2451056"/>
            <a:ext cx="3825300" cy="11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r>
              <a:rPr lang="ru" dirty="0"/>
              <a:t>Это прибор с персональным AI-помощником  водителя, который по движению глаз предсказывает наступление сна и будит человека, который  находится в состоянии микросна</a:t>
            </a:r>
            <a:endParaRPr dirty="0"/>
          </a:p>
        </p:txBody>
      </p:sp>
      <p:sp>
        <p:nvSpPr>
          <p:cNvPr id="97" name="Google Shape;97;p13"/>
          <p:cNvSpPr txBox="1"/>
          <p:nvPr/>
        </p:nvSpPr>
        <p:spPr>
          <a:xfrm>
            <a:off x="456817" y="3955762"/>
            <a:ext cx="4428000" cy="29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36000" bIns="3600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ru" sz="1600" dirty="0">
                <a:solidFill>
                  <a:srgbClr val="E69138"/>
                </a:solidFill>
                <a:latin typeface="Raleway"/>
                <a:ea typeface="Raleway"/>
                <a:cs typeface="Raleway"/>
                <a:sym typeface="Raleway"/>
              </a:rPr>
              <a:t>Михайлов Тимур Денисович</a:t>
            </a:r>
            <a:endParaRPr sz="1600" i="0" u="none" strike="noStrike" cap="none" dirty="0">
              <a:solidFill>
                <a:srgbClr val="E691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01370" y="380460"/>
            <a:ext cx="2183447" cy="4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1765575" y="1962550"/>
            <a:ext cx="7003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396182" y="103341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 b="1" dirty="0">
                <a:solidFill>
                  <a:srgbClr val="9900FF"/>
                </a:solidFill>
                <a:latin typeface="Raleway" pitchFamily="2" charset="-52"/>
              </a:rPr>
              <a:t>АКТУАЛЬНОСТЬ ИДЕИ</a:t>
            </a:r>
            <a:endParaRPr sz="3000" b="1" dirty="0">
              <a:solidFill>
                <a:srgbClr val="9900FF"/>
              </a:solidFill>
              <a:latin typeface="Raleway" pitchFamily="2" charset="-52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331144" y="1593101"/>
            <a:ext cx="8416674" cy="3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lang="ru" sz="1050" dirty="0">
                <a:solidFill>
                  <a:schemeClr val="dk2"/>
                </a:solidFill>
                <a:highlight>
                  <a:schemeClr val="lt1"/>
                </a:highlight>
                <a:latin typeface="Raleway" pitchFamily="2" charset="-52"/>
                <a:ea typeface="Roboto"/>
                <a:cs typeface="Roboto"/>
                <a:sym typeface="Roboto"/>
              </a:rPr>
              <a:t>По статистике ДТП за 2025 год, до 20% аварий с тяжкими последствиями происходят из-за засыпания за рулём или критической потери внимания. Это второй по значимости фактор риска после превышения скорости.</a:t>
            </a:r>
            <a:r>
              <a:rPr lang="ru" sz="1050" dirty="0">
                <a:solidFill>
                  <a:schemeClr val="dk2"/>
                </a:solidFill>
                <a:latin typeface="Raleway" pitchFamily="2" charset="-52"/>
                <a:ea typeface="Roboto"/>
                <a:cs typeface="Roboto"/>
                <a:sym typeface="Roboto"/>
              </a:rPr>
              <a:t> </a:t>
            </a:r>
            <a:endParaRPr sz="1050" dirty="0">
              <a:solidFill>
                <a:schemeClr val="dk2"/>
              </a:solidFill>
              <a:latin typeface="Raleway" pitchFamily="2" charset="-52"/>
              <a:ea typeface="Roboto"/>
              <a:cs typeface="Roboto"/>
              <a:sym typeface="Roboto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 panose="020B0604020202020204" pitchFamily="34" charset="0"/>
              <a:buChar char="•"/>
            </a:pPr>
            <a:r>
              <a:rPr lang="ru" sz="1050" i="1" dirty="0">
                <a:solidFill>
                  <a:schemeClr val="dk2"/>
                </a:solidFill>
                <a:latin typeface="Raleway" pitchFamily="2" charset="-52"/>
                <a:ea typeface="Roboto"/>
                <a:cs typeface="Roboto"/>
                <a:sym typeface="Roboto"/>
              </a:rPr>
              <a:t>Польза для университета</a:t>
            </a:r>
            <a:br>
              <a:rPr lang="ru" sz="1050" dirty="0">
                <a:solidFill>
                  <a:schemeClr val="dk2"/>
                </a:solidFill>
                <a:latin typeface="Raleway" pitchFamily="2" charset="-52"/>
                <a:ea typeface="Roboto"/>
                <a:cs typeface="Roboto"/>
                <a:sym typeface="Roboto"/>
              </a:rPr>
            </a:br>
            <a:r>
              <a:rPr lang="ru" sz="1050" dirty="0">
                <a:solidFill>
                  <a:schemeClr val="dk2"/>
                </a:solidFill>
                <a:latin typeface="Raleway" pitchFamily="2" charset="-52"/>
                <a:ea typeface="Roboto"/>
                <a:cs typeface="Roboto"/>
                <a:sym typeface="Roboto"/>
              </a:rPr>
              <a:t>Патенты, публикации, рост компетенций в области ИИ и компьютерного зрения. Реальный проект с внедрением.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 panose="020B0604020202020204" pitchFamily="34" charset="0"/>
              <a:buChar char="•"/>
            </a:pPr>
            <a:r>
              <a:rPr lang="ru" sz="1050" i="1" dirty="0">
                <a:solidFill>
                  <a:schemeClr val="dk2"/>
                </a:solidFill>
                <a:latin typeface="Raleway" pitchFamily="2" charset="-52"/>
                <a:ea typeface="Roboto"/>
                <a:cs typeface="Roboto"/>
                <a:sym typeface="Roboto"/>
              </a:rPr>
              <a:t>Польза для региона</a:t>
            </a:r>
            <a:br>
              <a:rPr lang="ru" sz="1050" dirty="0">
                <a:solidFill>
                  <a:schemeClr val="dk2"/>
                </a:solidFill>
                <a:latin typeface="Raleway" pitchFamily="2" charset="-52"/>
                <a:ea typeface="Roboto"/>
                <a:cs typeface="Roboto"/>
                <a:sym typeface="Roboto"/>
              </a:rPr>
            </a:br>
            <a:r>
              <a:rPr lang="ru" sz="1050" dirty="0">
                <a:solidFill>
                  <a:schemeClr val="dk2"/>
                </a:solidFill>
                <a:latin typeface="Raleway" pitchFamily="2" charset="-52"/>
                <a:ea typeface="Roboto"/>
                <a:cs typeface="Roboto"/>
                <a:sym typeface="Roboto"/>
              </a:rPr>
              <a:t>Меньше аварий на трассах. Снижение нагрузки на скорую помощь и больницы. Сохранённые жизни.</a:t>
            </a:r>
            <a:endParaRPr sz="1050" dirty="0">
              <a:solidFill>
                <a:schemeClr val="dk2"/>
              </a:solidFill>
              <a:latin typeface="Raleway" pitchFamily="2" charset="-52"/>
              <a:ea typeface="Roboto"/>
              <a:cs typeface="Roboto"/>
              <a:sym typeface="Roboto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 panose="020B0604020202020204" pitchFamily="34" charset="0"/>
              <a:buChar char="•"/>
            </a:pPr>
            <a:r>
              <a:rPr lang="ru" sz="1050" i="1" dirty="0">
                <a:solidFill>
                  <a:schemeClr val="dk2"/>
                </a:solidFill>
                <a:latin typeface="Raleway" pitchFamily="2" charset="-52"/>
                <a:ea typeface="Roboto"/>
                <a:cs typeface="Roboto"/>
                <a:sym typeface="Roboto"/>
              </a:rPr>
              <a:t>Польза для предприятий</a:t>
            </a:r>
            <a:br>
              <a:rPr lang="ru" sz="1050" dirty="0">
                <a:solidFill>
                  <a:schemeClr val="dk2"/>
                </a:solidFill>
                <a:latin typeface="Raleway" pitchFamily="2" charset="-52"/>
                <a:ea typeface="Roboto"/>
                <a:cs typeface="Roboto"/>
                <a:sym typeface="Roboto"/>
              </a:rPr>
            </a:br>
            <a:r>
              <a:rPr lang="ru" sz="1050" dirty="0">
                <a:solidFill>
                  <a:schemeClr val="dk2"/>
                </a:solidFill>
                <a:latin typeface="Raleway" pitchFamily="2" charset="-52"/>
                <a:ea typeface="Roboto"/>
                <a:cs typeface="Roboto"/>
                <a:sym typeface="Roboto"/>
              </a:rPr>
              <a:t>Прямая экономия на ремонте и страховках. Меньше простоев транспорта. Безопасность водителей как актив.Тренды отрасли</a:t>
            </a:r>
            <a:br>
              <a:rPr lang="ru" sz="1050" dirty="0">
                <a:solidFill>
                  <a:schemeClr val="dk2"/>
                </a:solidFill>
                <a:latin typeface="Raleway" pitchFamily="2" charset="-52"/>
                <a:ea typeface="Roboto"/>
                <a:cs typeface="Roboto"/>
                <a:sym typeface="Roboto"/>
              </a:rPr>
            </a:br>
            <a:r>
              <a:rPr lang="ru" sz="1050" dirty="0">
                <a:solidFill>
                  <a:schemeClr val="dk2"/>
                </a:solidFill>
                <a:latin typeface="Raleway" pitchFamily="2" charset="-52"/>
                <a:ea typeface="Roboto"/>
                <a:cs typeface="Roboto"/>
                <a:sym typeface="Roboto"/>
              </a:rPr>
              <a:t>Стратегия безопасности движения до 2030 года делает ставку на цифровые технологии. Рынок таких систем в России активно растёт.</a:t>
            </a:r>
            <a:endParaRPr sz="1050" dirty="0">
              <a:solidFill>
                <a:schemeClr val="dk2"/>
              </a:solidFill>
              <a:latin typeface="Raleway" pitchFamily="2" charset="-52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endParaRPr sz="900" dirty="0">
              <a:solidFill>
                <a:schemeClr val="dk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"/>
              <a:buFont typeface="Arial"/>
              <a:buNone/>
            </a:pPr>
            <a:endParaRPr sz="700" dirty="0">
              <a:solidFill>
                <a:schemeClr val="dk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  <p:grpSp>
        <p:nvGrpSpPr>
          <p:cNvPr id="107" name="Google Shape;107;p14"/>
          <p:cNvGrpSpPr/>
          <p:nvPr/>
        </p:nvGrpSpPr>
        <p:grpSpPr>
          <a:xfrm>
            <a:off x="0" y="8350"/>
            <a:ext cx="9144000" cy="638520"/>
            <a:chOff x="0" y="8350"/>
            <a:chExt cx="9144000" cy="638520"/>
          </a:xfrm>
        </p:grpSpPr>
        <p:sp>
          <p:nvSpPr>
            <p:cNvPr id="108" name="Google Shape;108;p14"/>
            <p:cNvSpPr txBox="1"/>
            <p:nvPr/>
          </p:nvSpPr>
          <p:spPr>
            <a:xfrm>
              <a:off x="7440246" y="312615"/>
              <a:ext cx="18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9" name="Google Shape;109;p14"/>
            <p:cNvPicPr preferRelativeResize="0"/>
            <p:nvPr/>
          </p:nvPicPr>
          <p:blipFill rotWithShape="1">
            <a:blip r:embed="rId3">
              <a:alphaModFix/>
            </a:blip>
            <a:srcRect l="25407" t="-2040" b="2040"/>
            <a:stretch/>
          </p:blipFill>
          <p:spPr>
            <a:xfrm>
              <a:off x="0" y="8350"/>
              <a:ext cx="9144000" cy="63848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0" name="Google Shape;110;p14"/>
            <p:cNvGrpSpPr/>
            <p:nvPr/>
          </p:nvGrpSpPr>
          <p:grpSpPr>
            <a:xfrm>
              <a:off x="1" y="20122"/>
              <a:ext cx="5797558" cy="626748"/>
              <a:chOff x="13050" y="629225"/>
              <a:chExt cx="5783100" cy="561300"/>
            </a:xfrm>
          </p:grpSpPr>
          <p:sp>
            <p:nvSpPr>
              <p:cNvPr id="111" name="Google Shape;111;p14"/>
              <p:cNvSpPr/>
              <p:nvPr/>
            </p:nvSpPr>
            <p:spPr>
              <a:xfrm>
                <a:off x="13050" y="629225"/>
                <a:ext cx="5783100" cy="561300"/>
              </a:xfrm>
              <a:prstGeom prst="rect">
                <a:avLst/>
              </a:prstGeom>
              <a:solidFill>
                <a:srgbClr val="F0D9AA"/>
              </a:solidFill>
              <a:ln>
                <a:noFill/>
              </a:ln>
            </p:spPr>
            <p:txBody>
              <a:bodyPr spcFirstLastPara="1" wrap="square" lIns="104000" tIns="104000" rIns="104000" bIns="104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92"/>
                  <a:buFont typeface="Arial"/>
                  <a:buNone/>
                </a:pPr>
                <a:endParaRPr sz="1592" b="0" i="0" u="none" strike="noStrike" cap="non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pic>
            <p:nvPicPr>
              <p:cNvPr id="112" name="Google Shape;112;p14" title="putp_technologies_logo_violet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708600" y="717775"/>
                <a:ext cx="1003602" cy="384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13" name="Google Shape;11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>
            <a:off x="11235444" y="4380550"/>
            <a:ext cx="8016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543637" y="972312"/>
            <a:ext cx="7820475" cy="57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 b="1" dirty="0">
                <a:solidFill>
                  <a:schemeClr val="dk1"/>
                </a:solidFill>
                <a:latin typeface="Raleway" pitchFamily="2" charset="-52"/>
              </a:rPr>
              <a:t>ПРОБЛЕМЫ И ИХ РЕШЕНИЕ</a:t>
            </a:r>
            <a:endParaRPr sz="3000" b="1" dirty="0">
              <a:solidFill>
                <a:schemeClr val="dk1"/>
              </a:solidFill>
              <a:latin typeface="Raleway" pitchFamily="2" charset="-52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456825" y="1408375"/>
            <a:ext cx="79941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50" tIns="77750" rIns="77750" bIns="77750" anchor="t" anchorCtr="0">
            <a:spAutoFit/>
          </a:bodyPr>
          <a:lstStyle/>
          <a:p>
            <a:pPr marL="139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3</a:t>
            </a:fld>
            <a:endParaRPr sz="900"/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F397A35-6C7E-3443-D632-84E4F06DE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31432"/>
              </p:ext>
            </p:extLst>
          </p:nvPr>
        </p:nvGraphicFramePr>
        <p:xfrm>
          <a:off x="542925" y="1502086"/>
          <a:ext cx="8222456" cy="34598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57127">
                  <a:extLst>
                    <a:ext uri="{9D8B030D-6E8A-4147-A177-3AD203B41FA5}">
                      <a16:colId xmlns:a16="http://schemas.microsoft.com/office/drawing/2014/main" val="1353374903"/>
                    </a:ext>
                  </a:extLst>
                </a:gridCol>
                <a:gridCol w="3665329">
                  <a:extLst>
                    <a:ext uri="{9D8B030D-6E8A-4147-A177-3AD203B41FA5}">
                      <a16:colId xmlns:a16="http://schemas.microsoft.com/office/drawing/2014/main" val="831852621"/>
                    </a:ext>
                  </a:extLst>
                </a:gridCol>
              </a:tblGrid>
              <a:tr h="5754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solidFill>
                            <a:schemeClr val="bg2"/>
                          </a:solidFill>
                          <a:latin typeface="Raleway" pitchFamily="2" charset="-52"/>
                        </a:rPr>
                        <a:t>Человеческий фактор неконтролируем.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solidFill>
                            <a:schemeClr val="bg2"/>
                          </a:solidFill>
                          <a:latin typeface="Raleway" pitchFamily="2" charset="-52"/>
                        </a:rPr>
                        <a:t>Водитель физически не способен заметить момент наступления «</a:t>
                      </a:r>
                      <a:r>
                        <a:rPr lang="ru-RU" sz="1000" b="0" dirty="0" err="1">
                          <a:solidFill>
                            <a:schemeClr val="bg2"/>
                          </a:solidFill>
                          <a:latin typeface="Raleway" pitchFamily="2" charset="-52"/>
                        </a:rPr>
                        <a:t>микросна</a:t>
                      </a:r>
                      <a:r>
                        <a:rPr lang="ru-RU" sz="900" b="0" dirty="0">
                          <a:solidFill>
                            <a:schemeClr val="bg2"/>
                          </a:solidFill>
                          <a:latin typeface="Raleway" pitchFamily="2" charset="-52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b="0" dirty="0">
                          <a:solidFill>
                            <a:schemeClr val="bg2"/>
                          </a:solidFill>
                          <a:latin typeface="Raleway" pitchFamily="2" charset="-52"/>
                          <a:ea typeface="Roboto"/>
                          <a:cs typeface="Roboto"/>
                          <a:sym typeface="Roboto"/>
                        </a:rPr>
                        <a:t>Фиксация </a:t>
                      </a:r>
                      <a:r>
                        <a:rPr lang="ru-RU" sz="1000" b="0" dirty="0" err="1">
                          <a:solidFill>
                            <a:schemeClr val="bg2"/>
                          </a:solidFill>
                          <a:latin typeface="Raleway" pitchFamily="2" charset="-52"/>
                          <a:ea typeface="Roboto"/>
                          <a:cs typeface="Roboto"/>
                          <a:sym typeface="Roboto"/>
                        </a:rPr>
                        <a:t>микросна</a:t>
                      </a:r>
                      <a:r>
                        <a:rPr lang="ru-RU" sz="1000" b="0" dirty="0">
                          <a:solidFill>
                            <a:schemeClr val="bg2"/>
                          </a:solidFill>
                          <a:latin typeface="Raleway" pitchFamily="2" charset="-52"/>
                          <a:ea typeface="Roboto"/>
                          <a:cs typeface="Roboto"/>
                          <a:sym typeface="Roboto"/>
                        </a:rPr>
                        <a:t> через алгоритм PERCLOS.</a:t>
                      </a:r>
                      <a:endParaRPr lang="ru-RU" sz="1000" b="0" dirty="0">
                        <a:solidFill>
                          <a:schemeClr val="bg2"/>
                        </a:solidFill>
                        <a:latin typeface="Raleway" pitchFamily="2" charset="-52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b="0" dirty="0">
                          <a:solidFill>
                            <a:schemeClr val="bg2"/>
                          </a:solidFill>
                          <a:latin typeface="Raleway" pitchFamily="2" charset="-52"/>
                          <a:ea typeface="Roboto"/>
                          <a:cs typeface="Roboto"/>
                          <a:sym typeface="Roboto"/>
                        </a:rPr>
                        <a:t>. Нейросеть анализирует скорость смыкания век. </a:t>
                      </a:r>
                    </a:p>
                    <a:p>
                      <a:endParaRPr lang="ru-RU" sz="1000" dirty="0">
                        <a:solidFill>
                          <a:schemeClr val="bg2"/>
                        </a:solidFill>
                        <a:latin typeface="Raleway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529910"/>
                  </a:ext>
                </a:extLst>
              </a:tr>
              <a:tr h="742289">
                <a:tc>
                  <a:txBody>
                    <a:bodyPr/>
                    <a:lstStyle/>
                    <a:p>
                      <a:r>
                        <a:rPr lang="ru" sz="1000" dirty="0">
                          <a:solidFill>
                            <a:schemeClr val="bg2"/>
                          </a:solidFill>
                          <a:latin typeface="Raleway" pitchFamily="2" charset="-52"/>
                        </a:rPr>
                        <a:t>Системы контроля усталости водителя встроены исключительно в дорогие комплектации автомобилей</a:t>
                      </a:r>
                      <a:endParaRPr lang="ru-RU" sz="1000" dirty="0">
                        <a:solidFill>
                          <a:schemeClr val="bg2"/>
                        </a:solidFill>
                        <a:latin typeface="Raleway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Raleway" pitchFamily="2" charset="-52"/>
                          <a:ea typeface="Roboto"/>
                          <a:cs typeface="Roboto"/>
                          <a:sym typeface="Roboto"/>
                        </a:rPr>
                        <a:t>Полностью автономное устройство.</a:t>
                      </a:r>
                      <a:endParaRPr lang="ru-RU" sz="1000" dirty="0">
                        <a:solidFill>
                          <a:schemeClr val="bg2"/>
                        </a:solidFill>
                        <a:latin typeface="Raleway" pitchFamily="2" charset="-52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Raleway" pitchFamily="2" charset="-52"/>
                          <a:ea typeface="Roboto"/>
                          <a:cs typeface="Roboto"/>
                          <a:sym typeface="Roboto"/>
                        </a:rPr>
                        <a:t>Наш прибор не требует подключения к диагностическому разъёму автомобиля.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472929"/>
                  </a:ext>
                </a:extLst>
              </a:tr>
              <a:tr h="70389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Raleway" pitchFamily="2" charset="-52"/>
                        </a:rPr>
                        <a:t>Дешёвые аналоги дают слишком много ложных срабатываний.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Raleway" pitchFamily="2" charset="-52"/>
                        </a:rPr>
                        <a:t>Простые гаджеты реагируют на любой наклон головы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Raleway" pitchFamily="2" charset="-52"/>
                          <a:ea typeface="Roboto"/>
                          <a:cs typeface="Roboto"/>
                          <a:sym typeface="Roboto"/>
                        </a:rPr>
                        <a:t>Интеллектуальная фильтрация ложных тревог.</a:t>
                      </a:r>
                      <a:endParaRPr lang="ru-RU" sz="1000" dirty="0">
                        <a:solidFill>
                          <a:schemeClr val="bg2"/>
                        </a:solidFill>
                        <a:latin typeface="Raleway" pitchFamily="2" charset="-52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Raleway" pitchFamily="2" charset="-52"/>
                          <a:ea typeface="Roboto"/>
                          <a:cs typeface="Roboto"/>
                          <a:sym typeface="Roboto"/>
                        </a:rPr>
                        <a:t>· Водитель закрыл глаза и засыпает — тревога включается.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11981"/>
                  </a:ext>
                </a:extLst>
              </a:tr>
              <a:tr h="6770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i="0" dirty="0">
                          <a:solidFill>
                            <a:schemeClr val="bg2"/>
                          </a:solidFill>
                          <a:latin typeface="Raleway" pitchFamily="2" charset="-52"/>
                        </a:rPr>
                        <a:t>Дешёвые аналоги дают слишком много ложных срабатываний.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i="0" dirty="0">
                          <a:solidFill>
                            <a:schemeClr val="bg2"/>
                          </a:solidFill>
                          <a:latin typeface="Raleway" pitchFamily="2" charset="-52"/>
                        </a:rPr>
                        <a:t>Простые гаджеты реагируют на любой наклон головы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Raleway" pitchFamily="2" charset="-52"/>
                          <a:ea typeface="Roboto"/>
                          <a:cs typeface="Roboto"/>
                          <a:sym typeface="Roboto"/>
                        </a:rPr>
                        <a:t>Мы строим устройство на базе одноплатного компьютера </a:t>
                      </a:r>
                      <a:r>
                        <a:rPr lang="ru-RU" sz="1000" dirty="0" err="1">
                          <a:solidFill>
                            <a:schemeClr val="bg2"/>
                          </a:solidFill>
                          <a:latin typeface="Raleway" pitchFamily="2" charset="-52"/>
                          <a:ea typeface="Roboto"/>
                          <a:cs typeface="Roboto"/>
                          <a:sym typeface="Roboto"/>
                        </a:rPr>
                        <a:t>Raspberry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latin typeface="Raleway" pitchFamily="2" charset="-52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bg2"/>
                          </a:solidFill>
                          <a:latin typeface="Raleway" pitchFamily="2" charset="-52"/>
                          <a:ea typeface="Roboto"/>
                          <a:cs typeface="Roboto"/>
                          <a:sym typeface="Roboto"/>
                        </a:rPr>
                        <a:t>Pi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latin typeface="Raleway" pitchFamily="2" charset="-52"/>
                          <a:ea typeface="Roboto"/>
                          <a:cs typeface="Roboto"/>
                          <a:sym typeface="Roboto"/>
                        </a:rPr>
                        <a:t> и готового ИК-модуля камеры с подсветкой 940 нанометров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320258"/>
                  </a:ext>
                </a:extLst>
              </a:tr>
              <a:tr h="742289">
                <a:tc>
                  <a:txBody>
                    <a:bodyPr/>
                    <a:lstStyle/>
                    <a:p>
                      <a:r>
                        <a:rPr lang="ru" sz="1000" dirty="0">
                          <a:solidFill>
                            <a:schemeClr val="bg2"/>
                          </a:solidFill>
                          <a:latin typeface="Raleway" pitchFamily="2" charset="-52"/>
                        </a:rPr>
                        <a:t>Отсутствие прогнозирования усталости</a:t>
                      </a:r>
                      <a:endParaRPr lang="ru-RU" sz="1000" dirty="0">
                        <a:solidFill>
                          <a:schemeClr val="bg2"/>
                        </a:solidFill>
                        <a:latin typeface="Raleway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Raleway" pitchFamily="2" charset="-52"/>
                          <a:ea typeface="Roboto"/>
                          <a:cs typeface="Roboto"/>
                          <a:sym typeface="Roboto"/>
                        </a:rPr>
                        <a:t>Предиктивная аналитика усталости.</a:t>
                      </a:r>
                      <a:endParaRPr lang="ru-RU" sz="1000" dirty="0">
                        <a:solidFill>
                          <a:schemeClr val="bg2"/>
                        </a:solidFill>
                        <a:latin typeface="Raleway" pitchFamily="2" charset="-52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Raleway" pitchFamily="2" charset="-52"/>
                          <a:ea typeface="Roboto"/>
                          <a:cs typeface="Roboto"/>
                          <a:sym typeface="Roboto"/>
                        </a:rPr>
                        <a:t>Система запоминает индивидуальный профиль водителя за первые 15 минут поездки.</a:t>
                      </a:r>
                      <a:endParaRPr lang="ru-RU" sz="1000" i="1" dirty="0">
                        <a:solidFill>
                          <a:schemeClr val="bg2"/>
                        </a:solidFill>
                        <a:latin typeface="Raleway" pitchFamily="2" charset="-52"/>
                        <a:ea typeface="Raleway"/>
                        <a:cs typeface="Raleway"/>
                        <a:sym typeface="Raleway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6038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506823" y="1106806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 b="1" dirty="0">
                <a:solidFill>
                  <a:schemeClr val="dk1"/>
                </a:solidFill>
                <a:latin typeface="Raleway" pitchFamily="2" charset="-52"/>
              </a:rPr>
              <a:t>ЦЕЛЕВАЯ АУДИТОРИЯ</a:t>
            </a:r>
            <a:endParaRPr sz="3000" b="1" dirty="0">
              <a:solidFill>
                <a:schemeClr val="dk1"/>
              </a:solidFill>
              <a:latin typeface="Raleway" pitchFamily="2" charset="-52"/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107157" y="1803737"/>
            <a:ext cx="8556784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chemeClr val="bg2"/>
                </a:solidFill>
                <a:latin typeface="Raleway" pitchFamily="2" charset="-52"/>
                <a:ea typeface="Roboto"/>
                <a:cs typeface="Roboto"/>
                <a:sym typeface="Roboto"/>
              </a:rPr>
              <a:t>Кому нужен прибор?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bg2"/>
              </a:solidFill>
              <a:latin typeface="Raleway" pitchFamily="2" charset="-52"/>
              <a:ea typeface="Arial"/>
              <a:cs typeface="Arial"/>
              <a:sym typeface="Arial"/>
            </a:endParaRPr>
          </a:p>
          <a:p>
            <a:pPr marL="742950" indent="-285750">
              <a:buFont typeface="Courier New" panose="02070309020205020404" pitchFamily="49" charset="0"/>
              <a:buChar char="o"/>
            </a:pPr>
            <a:r>
              <a:rPr lang="ru" sz="1300" dirty="0">
                <a:latin typeface="Raleway" pitchFamily="2" charset="-52"/>
                <a:ea typeface="Roboto"/>
                <a:cs typeface="Roboto"/>
                <a:sym typeface="Roboto"/>
              </a:rPr>
              <a:t>Первая группа — B2B сектор. Логистические компании, таксопарки, сервисы каршеринга и корпоративные автопарки. Им важно снизить аварийность и простой транспорта из-за ДТП. Также прибор поможет уменьшить выплаты по страховым случаям.</a:t>
            </a:r>
            <a:endParaRPr sz="1400" dirty="0">
              <a:latin typeface="Raleway" pitchFamily="2" charset="-52"/>
              <a:ea typeface="Arial"/>
              <a:cs typeface="Arial"/>
              <a:sym typeface="Arial"/>
            </a:endParaRPr>
          </a:p>
          <a:p>
            <a:pPr marL="742950" indent="-285750">
              <a:buFont typeface="Courier New" panose="02070309020205020404" pitchFamily="49" charset="0"/>
              <a:buChar char="o"/>
            </a:pPr>
            <a:r>
              <a:rPr lang="ru" sz="1300" dirty="0">
                <a:latin typeface="Raleway" pitchFamily="2" charset="-52"/>
                <a:ea typeface="Roboto"/>
                <a:cs typeface="Roboto"/>
                <a:sym typeface="Roboto"/>
              </a:rPr>
              <a:t>Вторая группа — B2C сектор. Частные водители, совершающие регулярные ночные поездки и междугородние рейсы. Сюда входят дальнобойщики, курьеры на личных авто и просто автомобилисты, часто возвращающиеся домой поздно вечером.</a:t>
            </a:r>
            <a:endParaRPr sz="1600" dirty="0">
              <a:solidFill>
                <a:srgbClr val="132C40"/>
              </a:solidFill>
              <a:latin typeface="Raleway" pitchFamily="2" charset="-52"/>
            </a:endParaRPr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4</a:t>
            </a:fld>
            <a:endParaRPr sz="900"/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/>
        </p:nvSpPr>
        <p:spPr>
          <a:xfrm>
            <a:off x="488944" y="1806888"/>
            <a:ext cx="693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5</a:t>
            </a:fld>
            <a:endParaRPr sz="900"/>
          </a:p>
        </p:txBody>
      </p:sp>
      <p:sp>
        <p:nvSpPr>
          <p:cNvPr id="148" name="Google Shape;148;p18"/>
          <p:cNvSpPr txBox="1">
            <a:spLocks noGrp="1"/>
          </p:cNvSpPr>
          <p:nvPr>
            <p:ph type="title"/>
          </p:nvPr>
        </p:nvSpPr>
        <p:spPr>
          <a:xfrm>
            <a:off x="432325" y="984693"/>
            <a:ext cx="83208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 b="1" dirty="0">
                <a:solidFill>
                  <a:schemeClr val="dk1"/>
                </a:solidFill>
                <a:latin typeface="Raleway" pitchFamily="2" charset="-52"/>
              </a:rPr>
              <a:t>РЫНОК</a:t>
            </a:r>
            <a:endParaRPr sz="3000" b="1" dirty="0">
              <a:solidFill>
                <a:schemeClr val="dk1"/>
              </a:solidFill>
              <a:latin typeface="Raleway" pitchFamily="2" charset="-52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7A2B0E2E-3798-60D3-CC27-2489CA3B1CC8}"/>
              </a:ext>
            </a:extLst>
          </p:cNvPr>
          <p:cNvSpPr/>
          <p:nvPr/>
        </p:nvSpPr>
        <p:spPr>
          <a:xfrm>
            <a:off x="2115571" y="984693"/>
            <a:ext cx="3928042" cy="38928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5BB24-73A4-2D1A-DF12-B9842EF3060D}"/>
              </a:ext>
            </a:extLst>
          </p:cNvPr>
          <p:cNvSpPr txBox="1"/>
          <p:nvPr/>
        </p:nvSpPr>
        <p:spPr>
          <a:xfrm>
            <a:off x="2602378" y="1299057"/>
            <a:ext cx="294595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Raleway" pitchFamily="2" charset="-52"/>
              </a:rPr>
              <a:t>Весь мир. Любые устройства против сна водителей. Десятки миллиардов долларов. Показывает масштаб проблемы.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9AD4EC4-EB4C-09EA-1D66-84B4FAC9D6AB}"/>
              </a:ext>
            </a:extLst>
          </p:cNvPr>
          <p:cNvSpPr/>
          <p:nvPr/>
        </p:nvSpPr>
        <p:spPr>
          <a:xfrm>
            <a:off x="2667849" y="1806888"/>
            <a:ext cx="2880481" cy="30706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6A009B-5DD5-13B1-62E3-EAF14939A3F5}"/>
              </a:ext>
            </a:extLst>
          </p:cNvPr>
          <p:cNvSpPr txBox="1"/>
          <p:nvPr/>
        </p:nvSpPr>
        <p:spPr>
          <a:xfrm>
            <a:off x="3100077" y="2110085"/>
            <a:ext cx="19505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Raleway" pitchFamily="2" charset="-52"/>
              </a:rPr>
              <a:t>Россия и ближнее зарубежье..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A34C1E2-9B1A-76A5-2924-C0B2BC3CE66A}"/>
              </a:ext>
            </a:extLst>
          </p:cNvPr>
          <p:cNvSpPr/>
          <p:nvPr/>
        </p:nvSpPr>
        <p:spPr>
          <a:xfrm>
            <a:off x="3037281" y="2584718"/>
            <a:ext cx="2141616" cy="22798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31750F-0680-47FD-0B80-C89BD35BB3A9}"/>
              </a:ext>
            </a:extLst>
          </p:cNvPr>
          <p:cNvSpPr txBox="1"/>
          <p:nvPr/>
        </p:nvSpPr>
        <p:spPr>
          <a:xfrm>
            <a:off x="3100820" y="2874947"/>
            <a:ext cx="20145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Raleway" pitchFamily="2" charset="-52"/>
              </a:rPr>
              <a:t>Наш сегмент: Дальнобойные машины, легковые бюджетные авто..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06BD4C9-F8EE-10ED-F4DE-783995B9EBC8}"/>
              </a:ext>
            </a:extLst>
          </p:cNvPr>
          <p:cNvSpPr/>
          <p:nvPr/>
        </p:nvSpPr>
        <p:spPr>
          <a:xfrm>
            <a:off x="3357563" y="3407569"/>
            <a:ext cx="1435894" cy="1457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B733C2-FD51-78CB-6259-F7F3B7DF9F9D}"/>
              </a:ext>
            </a:extLst>
          </p:cNvPr>
          <p:cNvSpPr txBox="1"/>
          <p:nvPr/>
        </p:nvSpPr>
        <p:spPr>
          <a:xfrm>
            <a:off x="3300256" y="3699956"/>
            <a:ext cx="155019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00" dirty="0">
                <a:latin typeface="Raleway" pitchFamily="2" charset="-52"/>
              </a:rPr>
              <a:t>Старт с партнёром «Нафта Пласт». План: затем рост за счёт B2B-контрактов.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02970-B5A4-9DA7-672F-4706096A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32" y="880800"/>
            <a:ext cx="7976100" cy="646300"/>
          </a:xfrm>
        </p:spPr>
        <p:txBody>
          <a:bodyPr/>
          <a:lstStyle/>
          <a:p>
            <a:r>
              <a:rPr lang="ru-RU" sz="3000" b="1" dirty="0">
                <a:latin typeface="Raleway" pitchFamily="2" charset="-52"/>
              </a:rPr>
              <a:t>КОНКУРЕНТЫ</a:t>
            </a:r>
            <a:r>
              <a:rPr lang="ru-RU" b="1" dirty="0">
                <a:latin typeface="Raleway" pitchFamily="2" charset="-52"/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06F2AB-7FCE-5266-8DE1-85B794535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332" y="1871663"/>
            <a:ext cx="8124452" cy="1034099"/>
          </a:xfrm>
        </p:spPr>
        <p:txBody>
          <a:bodyPr/>
          <a:lstStyle/>
          <a:p>
            <a:r>
              <a:rPr lang="ru-RU" dirty="0"/>
              <a:t>Bosch, Continental, </a:t>
            </a:r>
            <a:r>
              <a:rPr lang="ru-RU" dirty="0" err="1"/>
              <a:t>Seeing</a:t>
            </a:r>
            <a:r>
              <a:rPr lang="ru-RU" dirty="0"/>
              <a:t> </a:t>
            </a:r>
            <a:r>
              <a:rPr lang="ru-RU" dirty="0" err="1"/>
              <a:t>Machines</a:t>
            </a:r>
            <a:r>
              <a:rPr lang="ru-RU" dirty="0"/>
              <a:t>. Да, у них есть ИИ и камеры. Но это решения для новых машин за 5 миллионов рублей. На старый парк не ставятся. Цена скрыта в стоимости авто — переплата сотни тысяч рублей за комплектацию. Для обычного водителя это просто недоступно. К тому же их системы только фиксируют сон по факту — прогнозирования усталости у них нет.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36BD70-E85F-0EE8-C411-22021C9165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81031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900"/>
              <a:t>7</a:t>
            </a:fld>
            <a:endParaRPr sz="900"/>
          </a:p>
        </p:txBody>
      </p:sp>
      <p:pic>
        <p:nvPicPr>
          <p:cNvPr id="157" name="Google Shape;15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114" y="150853"/>
            <a:ext cx="1661886" cy="37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FD2B77-1499-80A8-C100-C56B25697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6" y="678657"/>
            <a:ext cx="3678237" cy="446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5B468-6E48-EA71-BB7F-1F6BF333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63" y="980812"/>
            <a:ext cx="7976100" cy="646300"/>
          </a:xfrm>
        </p:spPr>
        <p:txBody>
          <a:bodyPr/>
          <a:lstStyle/>
          <a:p>
            <a:r>
              <a:rPr lang="ru-RU" sz="3000" b="1" dirty="0">
                <a:latin typeface="Raleway" pitchFamily="2" charset="-52"/>
              </a:rPr>
              <a:t>ИНФОРМАЦИЯ О СЕБЕ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75FFB8-908A-A255-0ED6-911FF812F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000" y="1702538"/>
            <a:ext cx="8400000" cy="1458831"/>
          </a:xfrm>
        </p:spPr>
        <p:txBody>
          <a:bodyPr/>
          <a:lstStyle/>
          <a:p>
            <a:r>
              <a:rPr lang="ru-RU" dirty="0"/>
              <a:t>Михайлов Тимур Денисович</a:t>
            </a:r>
          </a:p>
          <a:p>
            <a:r>
              <a:rPr lang="ru-RU" dirty="0"/>
              <a:t>+7-927-339-21-58</a:t>
            </a:r>
          </a:p>
          <a:p>
            <a:r>
              <a:rPr lang="en-US" dirty="0"/>
              <a:t>@Mikhailov_Timur</a:t>
            </a:r>
          </a:p>
          <a:p>
            <a:r>
              <a:rPr lang="ru-RU" dirty="0"/>
              <a:t>УУНИТ кафедра Экономики и управлением бизнеса</a:t>
            </a:r>
          </a:p>
          <a:p>
            <a:r>
              <a:rPr lang="ru-RU" dirty="0"/>
              <a:t>Группа МТ-УБ-104Б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7FE869-D7EF-BF3D-03E4-E04A5DD037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8887926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8F00FF"/>
      </a:dk1>
      <a:lt1>
        <a:srgbClr val="FFFFFF"/>
      </a:lt1>
      <a:dk2>
        <a:srgbClr val="000000"/>
      </a:dk2>
      <a:lt2>
        <a:srgbClr val="000000"/>
      </a:lt2>
      <a:accent1>
        <a:srgbClr val="FBB3C1"/>
      </a:accent1>
      <a:accent2>
        <a:srgbClr val="FCAF17"/>
      </a:accent2>
      <a:accent3>
        <a:srgbClr val="FD493D"/>
      </a:accent3>
      <a:accent4>
        <a:srgbClr val="DBE6F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506</Words>
  <Application>Microsoft Office PowerPoint</Application>
  <PresentationFormat>Экран (16:9)</PresentationFormat>
  <Paragraphs>51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Raleway SemiBold</vt:lpstr>
      <vt:lpstr>Raleway</vt:lpstr>
      <vt:lpstr>Arial</vt:lpstr>
      <vt:lpstr>Courier New</vt:lpstr>
      <vt:lpstr>Roboto</vt:lpstr>
      <vt:lpstr>Times New Roman</vt:lpstr>
      <vt:lpstr>Century Gothic</vt:lpstr>
      <vt:lpstr>Simple Light</vt:lpstr>
      <vt:lpstr>АНТИСОН </vt:lpstr>
      <vt:lpstr>АКТУАЛЬНОСТЬ ИДЕИ</vt:lpstr>
      <vt:lpstr>ПРОБЛЕМЫ И ИХ РЕШЕНИЕ</vt:lpstr>
      <vt:lpstr>ЦЕЛЕВАЯ АУДИТОРИЯ</vt:lpstr>
      <vt:lpstr>РЫНОК</vt:lpstr>
      <vt:lpstr>КОНКУРЕНТЫ </vt:lpstr>
      <vt:lpstr>Презентация PowerPoint</vt:lpstr>
      <vt:lpstr>ИНФОРМАЦИЯ О СЕБЕ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Timur</dc:creator>
  <cp:lastModifiedBy>PSI Shop</cp:lastModifiedBy>
  <cp:revision>4</cp:revision>
  <dcterms:modified xsi:type="dcterms:W3CDTF">2026-04-28T06:45:51Z</dcterms:modified>
</cp:coreProperties>
</file>