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5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612"/>
    <a:srgbClr val="C2E9F0"/>
    <a:srgbClr val="FBA919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684" y="-90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7CA817-DBA9-4614-B4F0-8A966160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240167" y="1156840"/>
            <a:ext cx="20977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Команда:</a:t>
            </a:r>
          </a:p>
          <a:p>
            <a:r>
              <a:rPr lang="ru-RU" sz="3200" dirty="0"/>
              <a:t>Проект: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E373EE0-0358-4D63-B7C6-24ED93BFBDAD}"/>
              </a:ext>
            </a:extLst>
          </p:cNvPr>
          <p:cNvSpPr txBox="1"/>
          <p:nvPr/>
        </p:nvSpPr>
        <p:spPr>
          <a:xfrm>
            <a:off x="1968624" y="1163648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PoChek#4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5C672F-04EB-42F5-B8F2-DC059287665C}"/>
              </a:ext>
            </a:extLst>
          </p:cNvPr>
          <p:cNvSpPr txBox="1"/>
          <p:nvPr/>
        </p:nvSpPr>
        <p:spPr>
          <a:xfrm>
            <a:off x="1681316" y="1681339"/>
            <a:ext cx="58600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Комплексная система предиктивной аналитики технического состояния распределительных трансформаторов среднего напряжения с литой изоляцией</a:t>
            </a: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583118" y="149187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7564186-4008-43D3-9A3C-5D13860D6CE6}"/>
              </a:ext>
            </a:extLst>
          </p:cNvPr>
          <p:cNvGrpSpPr/>
          <p:nvPr/>
        </p:nvGrpSpPr>
        <p:grpSpPr>
          <a:xfrm>
            <a:off x="94532" y="900801"/>
            <a:ext cx="4087906" cy="535511"/>
            <a:chOff x="268943" y="1169678"/>
            <a:chExt cx="4087906" cy="6754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544C810B-F817-4726-89BD-56F98B8F258E}"/>
                </a:ext>
              </a:extLst>
            </p:cNvPr>
            <p:cNvSpPr txBox="1"/>
            <p:nvPr/>
          </p:nvSpPr>
          <p:spPr>
            <a:xfrm>
              <a:off x="277907" y="1307323"/>
              <a:ext cx="40789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FBA815"/>
                  </a:solidFill>
                </a:rPr>
                <a:t>Какую проблему решает проект?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xmlns="" id="{F3C6AB55-C8E1-424A-B2B4-4A9D23768471}"/>
                </a:ext>
              </a:extLst>
            </p:cNvPr>
            <p:cNvSpPr/>
            <p:nvPr/>
          </p:nvSpPr>
          <p:spPr>
            <a:xfrm>
              <a:off x="268943" y="1169678"/>
              <a:ext cx="4078940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2A743BB4-8188-4DE3-A6BA-04E7DD16B758}"/>
              </a:ext>
            </a:extLst>
          </p:cNvPr>
          <p:cNvGrpSpPr/>
          <p:nvPr/>
        </p:nvGrpSpPr>
        <p:grpSpPr>
          <a:xfrm>
            <a:off x="4268767" y="889789"/>
            <a:ext cx="3528506" cy="535511"/>
            <a:chOff x="4554069" y="1169678"/>
            <a:chExt cx="2967320" cy="6754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A368C8B-90CD-4FC8-AF17-6F60E96E19E6}"/>
                </a:ext>
              </a:extLst>
            </p:cNvPr>
            <p:cNvSpPr txBox="1"/>
            <p:nvPr/>
          </p:nvSpPr>
          <p:spPr>
            <a:xfrm>
              <a:off x="4554069" y="1307323"/>
              <a:ext cx="29673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FBA815"/>
                  </a:solidFill>
                </a:rPr>
                <a:t>Кто наши потребители?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xmlns="" id="{DE338556-8093-4118-9375-4CCD32B3BC57}"/>
                </a:ext>
              </a:extLst>
            </p:cNvPr>
            <p:cNvSpPr/>
            <p:nvPr/>
          </p:nvSpPr>
          <p:spPr>
            <a:xfrm>
              <a:off x="4563035" y="1169678"/>
              <a:ext cx="2922494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CC9E98A8-0A07-4190-86D8-B213EE039BF6}"/>
              </a:ext>
            </a:extLst>
          </p:cNvPr>
          <p:cNvGrpSpPr/>
          <p:nvPr/>
        </p:nvGrpSpPr>
        <p:grpSpPr>
          <a:xfrm>
            <a:off x="7851622" y="889789"/>
            <a:ext cx="4078943" cy="567637"/>
            <a:chOff x="7691716" y="1169678"/>
            <a:chExt cx="4249274" cy="6754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AFDBE5E-6E5F-4319-81DB-874BCF44C896}"/>
                </a:ext>
              </a:extLst>
            </p:cNvPr>
            <p:cNvSpPr txBox="1"/>
            <p:nvPr/>
          </p:nvSpPr>
          <p:spPr>
            <a:xfrm>
              <a:off x="7691717" y="1307323"/>
              <a:ext cx="42492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FBA815"/>
                  </a:solidFill>
                </a:rPr>
                <a:t>Почему это актуально и важно?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D74214B6-BF4C-4D97-AF17-14698DAA23A0}"/>
                </a:ext>
              </a:extLst>
            </p:cNvPr>
            <p:cNvSpPr/>
            <p:nvPr/>
          </p:nvSpPr>
          <p:spPr>
            <a:xfrm>
              <a:off x="7691716" y="1169678"/>
              <a:ext cx="4222377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ABE8AFE0-ED98-4203-9F0D-D9FD13118211}"/>
              </a:ext>
            </a:extLst>
          </p:cNvPr>
          <p:cNvSpPr/>
          <p:nvPr/>
        </p:nvSpPr>
        <p:spPr>
          <a:xfrm>
            <a:off x="139448" y="1505597"/>
            <a:ext cx="4078940" cy="4612685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Переход компаний и предприятий на обслуживание, ремонт и замену оборудования с планового обслуживания на обслуживание по состоянию – предиктивное обслуживание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Сложность проведения оценки технического состояния большого парка распределительных трансформаторов, так как для этого требуется большой штат высококвалифицированных специалистов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Невозможность раннего определения зарождающегося дефекта в распределительном трансформаторе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46F77A57-C475-4142-86B5-4D4745CA8638}"/>
              </a:ext>
            </a:extLst>
          </p:cNvPr>
          <p:cNvCxnSpPr/>
          <p:nvPr/>
        </p:nvCxnSpPr>
        <p:spPr>
          <a:xfrm>
            <a:off x="420753" y="3269395"/>
            <a:ext cx="3510116" cy="0"/>
          </a:xfrm>
          <a:prstGeom prst="line">
            <a:avLst/>
          </a:prstGeom>
          <a:noFill/>
          <a:ln w="19050" cmpd="dbl">
            <a:solidFill>
              <a:srgbClr val="FBA61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AF10E825-79D0-4749-8107-6A34A073CF9E}"/>
              </a:ext>
            </a:extLst>
          </p:cNvPr>
          <p:cNvCxnSpPr/>
          <p:nvPr/>
        </p:nvCxnSpPr>
        <p:spPr>
          <a:xfrm>
            <a:off x="525856" y="5234829"/>
            <a:ext cx="3510116" cy="0"/>
          </a:xfrm>
          <a:prstGeom prst="line">
            <a:avLst/>
          </a:prstGeom>
          <a:noFill/>
          <a:ln w="19050" cmpd="dbl">
            <a:solidFill>
              <a:srgbClr val="FBA61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E8CC6FD9-A120-42A5-A132-AD3773F86F24}"/>
              </a:ext>
            </a:extLst>
          </p:cNvPr>
          <p:cNvSpPr/>
          <p:nvPr/>
        </p:nvSpPr>
        <p:spPr>
          <a:xfrm>
            <a:off x="4258091" y="1505597"/>
            <a:ext cx="3517876" cy="4247270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Компании и предприятия имеющие собственные подстанции с сухими трансформаторами с литой изоляцией: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транспорта (Метрополитен, РЖД)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химической, нефтегазовой отраслей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легкой промышленности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по производству автокомпонентов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городских электросетей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4BC0C872-AF35-4032-B610-97158A37BAB0}"/>
              </a:ext>
            </a:extLst>
          </p:cNvPr>
          <p:cNvSpPr/>
          <p:nvPr/>
        </p:nvSpPr>
        <p:spPr>
          <a:xfrm>
            <a:off x="7851622" y="1556746"/>
            <a:ext cx="4012275" cy="3124185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Тренд на цифровизацию всех отраслей экономики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Необходимость сокращения расходов для повышения рентабельности производства и снижения себестоимости производимой продукции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Высокая стоимость распределительных трансформаторов и их комплектующих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E9B3ECA-44D2-4F55-9B25-645140CFF013}"/>
              </a:ext>
            </a:extLst>
          </p:cNvPr>
          <p:cNvGrpSpPr/>
          <p:nvPr/>
        </p:nvGrpSpPr>
        <p:grpSpPr>
          <a:xfrm>
            <a:off x="8019348" y="4680931"/>
            <a:ext cx="3920204" cy="2116930"/>
            <a:chOff x="32843" y="1725573"/>
            <a:chExt cx="4503174" cy="2402257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77A28F83-AFC2-4DB2-A35F-C084878249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23076" t="18660" r="9034" b="2533"/>
            <a:stretch/>
          </p:blipFill>
          <p:spPr>
            <a:xfrm>
              <a:off x="32843" y="1725573"/>
              <a:ext cx="4503174" cy="2402257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56D52156-E881-45A0-8786-E85731540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09109" y="2076326"/>
              <a:ext cx="1226169" cy="1734154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D9C84E6-E13D-46A9-8801-07B0C0073CA2}"/>
              </a:ext>
            </a:extLst>
          </p:cNvPr>
          <p:cNvSpPr txBox="1"/>
          <p:nvPr/>
        </p:nvSpPr>
        <p:spPr>
          <a:xfrm>
            <a:off x="4952085" y="6490084"/>
            <a:ext cx="36851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Потребители</a:t>
            </a:r>
            <a:r>
              <a:rPr lang="ru-RU" sz="1400" b="1" baseline="0" dirty="0"/>
              <a:t> сухих трансформаторов в мире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154499" y="4416394"/>
            <a:ext cx="11956027" cy="20313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ЦЕННОСТНОЕ ПРЕДЛОЖЕНИЕ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Переход на предиктивные методы обслуживания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Повышение эффективности планирования капитальных и эксплуатационных затрат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Снижение стоимости обслуживания оборудования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855545" y="136495"/>
            <a:ext cx="2510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103238" y="1316189"/>
            <a:ext cx="11985523" cy="86957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Программно-аппаратный комплекс анализа и прогнозирования технического состояния распределительных трансформаторов с литой изоляцией 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A2608EB5-9F98-476E-948A-D109830620B6}"/>
              </a:ext>
            </a:extLst>
          </p:cNvPr>
          <p:cNvGrpSpPr/>
          <p:nvPr/>
        </p:nvGrpSpPr>
        <p:grpSpPr>
          <a:xfrm>
            <a:off x="125004" y="2653578"/>
            <a:ext cx="11985522" cy="1356269"/>
            <a:chOff x="117987" y="2169251"/>
            <a:chExt cx="11985522" cy="1356269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xmlns="" id="{8E1D3698-311E-4ABD-86E5-8E24B341F7EC}"/>
                </a:ext>
              </a:extLst>
            </p:cNvPr>
            <p:cNvSpPr/>
            <p:nvPr/>
          </p:nvSpPr>
          <p:spPr>
            <a:xfrm>
              <a:off x="117987" y="2169251"/>
              <a:ext cx="11985522" cy="135626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xmlns="" id="{F958D4B8-EA3A-4197-BB22-A2AFF8356943}"/>
                </a:ext>
              </a:extLst>
            </p:cNvPr>
            <p:cNvSpPr/>
            <p:nvPr/>
          </p:nvSpPr>
          <p:spPr>
            <a:xfrm>
              <a:off x="235974" y="2273684"/>
              <a:ext cx="2818386" cy="1131685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Аппаратная часть сбора и передачи данных с первичных средств измерения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xmlns="" id="{16413506-2E5F-4E34-BEE6-85B8F921B1E5}"/>
                </a:ext>
              </a:extLst>
            </p:cNvPr>
            <p:cNvSpPr/>
            <p:nvPr/>
          </p:nvSpPr>
          <p:spPr>
            <a:xfrm>
              <a:off x="3142849" y="2273684"/>
              <a:ext cx="4141871" cy="113168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Программный блок анализа и прогнозирования технического состояния распределительных трансформаторов с литой изоляцией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2ECFDCBA-D462-443E-98BB-7D268F6118E3}"/>
                </a:ext>
              </a:extLst>
            </p:cNvPr>
            <p:cNvSpPr/>
            <p:nvPr/>
          </p:nvSpPr>
          <p:spPr>
            <a:xfrm>
              <a:off x="7402708" y="2273684"/>
              <a:ext cx="4605282" cy="113168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Программная оболочка отображения данных о текущем и прогнозируемом техническом состоянии распределительных трансформаторов с литой изоляцией</a:t>
              </a:r>
            </a:p>
          </p:txBody>
        </p:sp>
        <p:sp>
          <p:nvSpPr>
            <p:cNvPr id="2" name="Знак ''плюс'' 1">
              <a:extLst>
                <a:ext uri="{FF2B5EF4-FFF2-40B4-BE49-F238E27FC236}">
                  <a16:creationId xmlns:a16="http://schemas.microsoft.com/office/drawing/2014/main" xmlns="" id="{B2476BDF-11EA-4F0C-A10E-084FF15E3BF1}"/>
                </a:ext>
              </a:extLst>
            </p:cNvPr>
            <p:cNvSpPr/>
            <p:nvPr/>
          </p:nvSpPr>
          <p:spPr>
            <a:xfrm>
              <a:off x="2759948" y="2547714"/>
              <a:ext cx="677313" cy="643171"/>
            </a:xfrm>
            <a:prstGeom prst="mathPlus">
              <a:avLst>
                <a:gd name="adj1" fmla="val 77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Знак ''плюс'' 11">
              <a:extLst>
                <a:ext uri="{FF2B5EF4-FFF2-40B4-BE49-F238E27FC236}">
                  <a16:creationId xmlns:a16="http://schemas.microsoft.com/office/drawing/2014/main" xmlns="" id="{507FC189-F704-4B8D-A02D-03E9FFA40B76}"/>
                </a:ext>
              </a:extLst>
            </p:cNvPr>
            <p:cNvSpPr/>
            <p:nvPr/>
          </p:nvSpPr>
          <p:spPr>
            <a:xfrm>
              <a:off x="7001616" y="2547714"/>
              <a:ext cx="677313" cy="643171"/>
            </a:xfrm>
            <a:prstGeom prst="mathPlus">
              <a:avLst>
                <a:gd name="adj1" fmla="val 77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xmlns="" id="{FE1B49C1-D6E0-462D-8D29-E8D102A8BF1F}"/>
              </a:ext>
            </a:extLst>
          </p:cNvPr>
          <p:cNvSpPr/>
          <p:nvPr/>
        </p:nvSpPr>
        <p:spPr>
          <a:xfrm>
            <a:off x="5875449" y="2222124"/>
            <a:ext cx="484632" cy="399391"/>
          </a:xfrm>
          <a:prstGeom prst="downArrow">
            <a:avLst>
              <a:gd name="adj1" fmla="val 34142"/>
              <a:gd name="adj2" fmla="val 448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267069" y="98228"/>
            <a:ext cx="2104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00A45BA-6F81-4494-AB1A-A6870933FC1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44530" y="122401"/>
            <a:ext cx="3913449" cy="23241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D7DD4DA-2B82-41F2-95A7-7A9CD011C26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7587" y="2494409"/>
            <a:ext cx="3707333" cy="2181764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CE25A46A-D913-4FB3-89B0-F31E797E8429}"/>
              </a:ext>
            </a:extLst>
          </p:cNvPr>
          <p:cNvSpPr/>
          <p:nvPr/>
        </p:nvSpPr>
        <p:spPr>
          <a:xfrm>
            <a:off x="3329003" y="243685"/>
            <a:ext cx="4296697" cy="1775391"/>
          </a:xfrm>
          <a:prstGeom prst="roundRect">
            <a:avLst>
              <a:gd name="adj" fmla="val 45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Объем рынка распределительных трансформаторов в РФ (2023 год)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xmlns="" id="{3B55ED3D-24F2-4296-B0BD-827815E7E5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4362494"/>
              </p:ext>
            </p:extLst>
          </p:nvPr>
        </p:nvGraphicFramePr>
        <p:xfrm>
          <a:off x="3457546" y="794266"/>
          <a:ext cx="4039610" cy="1183833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334799">
                  <a:extLst>
                    <a:ext uri="{9D8B030D-6E8A-4147-A177-3AD203B41FA5}">
                      <a16:colId xmlns:a16="http://schemas.microsoft.com/office/drawing/2014/main" xmlns="" val="1732104412"/>
                    </a:ext>
                  </a:extLst>
                </a:gridCol>
                <a:gridCol w="704811">
                  <a:extLst>
                    <a:ext uri="{9D8B030D-6E8A-4147-A177-3AD203B41FA5}">
                      <a16:colId xmlns:a16="http://schemas.microsoft.com/office/drawing/2014/main" xmlns="" val="3451191671"/>
                    </a:ext>
                  </a:extLst>
                </a:gridCol>
              </a:tblGrid>
              <a:tr h="394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трансформаторов  для вновь вводимых объектов, штук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12078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extLst>
                  <a:ext uri="{0D108BD9-81ED-4DB2-BD59-A6C34878D82A}">
                    <a16:rowId xmlns:a16="http://schemas.microsoft.com/office/drawing/2014/main" xmlns="" val="1256288531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Прогноз замен (2% от общего количества 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трансформаторов</a:t>
                      </a:r>
                      <a:r>
                        <a:rPr lang="ru-RU" sz="1100" u="none" strike="noStrike" dirty="0">
                          <a:effectLst/>
                        </a:rPr>
                        <a:t>), штук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60415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extLst>
                  <a:ext uri="{0D108BD9-81ED-4DB2-BD59-A6C34878D82A}">
                    <a16:rowId xmlns:a16="http://schemas.microsoft.com/office/drawing/2014/main" xmlns="" val="3634121281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Прогноз общей потребности в  распределительных трансформаторах, штук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72491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extLst>
                  <a:ext uri="{0D108BD9-81ED-4DB2-BD59-A6C34878D82A}">
                    <a16:rowId xmlns:a16="http://schemas.microsoft.com/office/drawing/2014/main" xmlns="" val="2638058018"/>
                  </a:ext>
                </a:extLst>
              </a:tr>
            </a:tbl>
          </a:graphicData>
        </a:graphic>
      </p:graphicFrame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D3CFB4BA-22FB-439A-B50A-9E016B27CF1C}"/>
              </a:ext>
            </a:extLst>
          </p:cNvPr>
          <p:cNvSpPr/>
          <p:nvPr/>
        </p:nvSpPr>
        <p:spPr>
          <a:xfrm>
            <a:off x="320653" y="1039715"/>
            <a:ext cx="2851003" cy="3636458"/>
          </a:xfrm>
          <a:prstGeom prst="roundRect">
            <a:avLst>
              <a:gd name="adj" fmla="val 45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Мировые конкуренты</a:t>
            </a:r>
            <a:endParaRPr lang="en-US" sz="1600" b="1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• GE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ABB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Siemens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</a:t>
            </a:r>
            <a:r>
              <a:rPr lang="de-DE" sz="1400" dirty="0" err="1">
                <a:solidFill>
                  <a:schemeClr val="tx1"/>
                </a:solidFill>
              </a:rPr>
              <a:t>Doble</a:t>
            </a:r>
            <a:r>
              <a:rPr lang="de-DE" sz="1400" dirty="0">
                <a:solidFill>
                  <a:schemeClr val="tx1"/>
                </a:solidFill>
              </a:rPr>
              <a:t> Engineering Company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Eaton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Weidmann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Schneider Electric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Mitsubishi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</a:t>
            </a:r>
            <a:r>
              <a:rPr lang="de-DE" sz="1400" dirty="0" err="1">
                <a:solidFill>
                  <a:schemeClr val="tx1"/>
                </a:solidFill>
              </a:rPr>
              <a:t>Qualitrol</a:t>
            </a:r>
            <a:endParaRPr lang="de-DE" sz="1400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• </a:t>
            </a:r>
            <a:r>
              <a:rPr lang="de-DE" sz="1400" dirty="0" err="1">
                <a:solidFill>
                  <a:schemeClr val="tx1"/>
                </a:solidFill>
              </a:rPr>
              <a:t>Koncar</a:t>
            </a:r>
            <a:endParaRPr lang="de-DE" sz="1400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• Schweitzer Engineering Laboratories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LGOM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KJ </a:t>
            </a:r>
            <a:r>
              <a:rPr lang="de-DE" sz="1400" dirty="0" err="1">
                <a:solidFill>
                  <a:schemeClr val="tx1"/>
                </a:solidFill>
              </a:rPr>
              <a:t>Dynatech</a:t>
            </a:r>
            <a:r>
              <a:rPr lang="de-DE" sz="1400" dirty="0">
                <a:solidFill>
                  <a:schemeClr val="tx1"/>
                </a:solidFill>
              </a:rPr>
              <a:t> Inc.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Honeywell International Inc.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EFFABCC7-28F5-4104-9D34-8A6FB5F10B9A}"/>
              </a:ext>
            </a:extLst>
          </p:cNvPr>
          <p:cNvSpPr/>
          <p:nvPr/>
        </p:nvSpPr>
        <p:spPr>
          <a:xfrm>
            <a:off x="3329003" y="2079430"/>
            <a:ext cx="4778447" cy="1304041"/>
          </a:xfrm>
          <a:prstGeom prst="roundRect">
            <a:avLst>
              <a:gd name="adj" fmla="val 45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Конкуренты РФ</a:t>
            </a:r>
            <a:endParaRPr lang="en-US" sz="16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ООО «ДИМРУС»</a:t>
            </a:r>
            <a:endParaRPr lang="de-DE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0" dirty="0">
                <a:solidFill>
                  <a:srgbClr val="163047"/>
                </a:solidFill>
                <a:effectLst/>
                <a:latin typeface="Muller"/>
              </a:rPr>
              <a:t>АО «Пергам-Инжиниринг»</a:t>
            </a:r>
          </a:p>
          <a:p>
            <a:r>
              <a:rPr lang="ru-RU" dirty="0">
                <a:solidFill>
                  <a:schemeClr val="tx1"/>
                </a:solidFill>
              </a:rPr>
              <a:t>*</a:t>
            </a:r>
            <a:r>
              <a:rPr lang="ru-RU" sz="1400" dirty="0">
                <a:solidFill>
                  <a:schemeClr val="tx1"/>
                </a:solidFill>
              </a:rPr>
              <a:t>На рынке РФ основная доля конкурентов представлена в сегменте мониторинга масляных трансформаторов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EE97E9CF-8BDB-44A9-A065-00BD704E0D5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38930" y="4685879"/>
            <a:ext cx="4228659" cy="181228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F0127BF6-7D47-4318-AA22-28CD91CC915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6751" y="3341806"/>
            <a:ext cx="4578493" cy="274343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D19549A-693F-428E-834D-2E69681E770B}"/>
              </a:ext>
            </a:extLst>
          </p:cNvPr>
          <p:cNvSpPr txBox="1"/>
          <p:nvPr/>
        </p:nvSpPr>
        <p:spPr>
          <a:xfrm>
            <a:off x="3899411" y="3410302"/>
            <a:ext cx="2696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Динамика рынка систем мониторинга, млрд. долл.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0479F6C9-88D8-4CB8-B6BE-385985BC1A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r="37063"/>
          <a:stretch/>
        </p:blipFill>
        <p:spPr>
          <a:xfrm rot="8492808">
            <a:off x="1759210" y="4815326"/>
            <a:ext cx="2104103" cy="200592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E2D68693-E4FD-43D0-A62D-A1A53EFFEC5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58070" t="31543" b="15694"/>
          <a:stretch/>
        </p:blipFill>
        <p:spPr>
          <a:xfrm>
            <a:off x="118473" y="4728338"/>
            <a:ext cx="2252698" cy="1356906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A0ED1AD-C98C-4792-848E-D1EF606F6DE6}"/>
              </a:ext>
            </a:extLst>
          </p:cNvPr>
          <p:cNvSpPr txBox="1"/>
          <p:nvPr/>
        </p:nvSpPr>
        <p:spPr>
          <a:xfrm>
            <a:off x="34401" y="6236552"/>
            <a:ext cx="2673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Системы мониторинга трансформаторов</a:t>
            </a: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xmlns="" id="{BAEF6622-5F28-4A70-B033-C445D3F60C9E}"/>
              </a:ext>
            </a:extLst>
          </p:cNvPr>
          <p:cNvCxnSpPr>
            <a:cxnSpLocks/>
            <a:stCxn id="46" idx="1"/>
          </p:cNvCxnSpPr>
          <p:nvPr/>
        </p:nvCxnSpPr>
        <p:spPr>
          <a:xfrm flipH="1" flipV="1">
            <a:off x="3411794" y="6236557"/>
            <a:ext cx="1170702" cy="295365"/>
          </a:xfrm>
          <a:prstGeom prst="straightConnector1">
            <a:avLst/>
          </a:prstGeom>
          <a:ln w="15875"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74F5815-27B8-4C3C-BE9C-D73317811458}"/>
              </a:ext>
            </a:extLst>
          </p:cNvPr>
          <p:cNvSpPr txBox="1"/>
          <p:nvPr/>
        </p:nvSpPr>
        <p:spPr>
          <a:xfrm>
            <a:off x="4582496" y="6126909"/>
            <a:ext cx="3303704" cy="738664"/>
          </a:xfrm>
          <a:prstGeom prst="rect">
            <a:avLst/>
          </a:prstGeom>
          <a:solidFill>
            <a:schemeClr val="bg1"/>
          </a:solidFill>
          <a:ln w="15875"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Сегмент продукта проекта</a:t>
            </a:r>
            <a:r>
              <a:rPr lang="en-US" sz="1400" dirty="0"/>
              <a:t>             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CAGR</a:t>
            </a:r>
            <a:endParaRPr lang="ru-RU" sz="1400" b="1" dirty="0"/>
          </a:p>
          <a:p>
            <a:r>
              <a:rPr lang="ru-RU" sz="1400" dirty="0"/>
              <a:t>2022: 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260,4467 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млрд.долл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        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2022-2029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29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338,1467</a:t>
            </a:r>
            <a:r>
              <a:rPr lang="ru-RU" sz="1400" dirty="0"/>
              <a:t> 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млрд.долл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          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3,8%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249379" y="70818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225533" y="750695"/>
            <a:ext cx="11740929" cy="11734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Разработана концепция п</a:t>
            </a:r>
            <a:r>
              <a:rPr lang="ru-RU" sz="1800" dirty="0">
                <a:solidFill>
                  <a:schemeClr val="tx1"/>
                </a:solidFill>
              </a:rPr>
              <a:t>рограммно-аппаратного комплекса анализа и прогнозирования технического состояния распределительных трансформаторов с литой изоляцией (Рисунок 1);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Разработана методика прогнозирования остаточного ресурса трансформатора по температурным коэффициентам (Рисунок 2)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sz="18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825575D0-7F08-4EA2-B205-EA3EB2A63B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58669" y="2008607"/>
            <a:ext cx="5513953" cy="3366180"/>
          </a:xfrm>
          <a:prstGeom prst="rect">
            <a:avLst/>
          </a:prstGeom>
        </p:spPr>
      </p:pic>
      <p:sp>
        <p:nvSpPr>
          <p:cNvPr id="24" name="Прямоугольник: скругленные углы 10">
            <a:extLst>
              <a:ext uri="{FF2B5EF4-FFF2-40B4-BE49-F238E27FC236}">
                <a16:creationId xmlns:a16="http://schemas.microsoft.com/office/drawing/2014/main" xmlns="" id="{A0D219FA-1129-4964-BC00-9C61065421FA}"/>
              </a:ext>
            </a:extLst>
          </p:cNvPr>
          <p:cNvSpPr/>
          <p:nvPr/>
        </p:nvSpPr>
        <p:spPr>
          <a:xfrm>
            <a:off x="45970" y="5710602"/>
            <a:ext cx="11916907" cy="1028701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b="1" dirty="0">
                <a:solidFill>
                  <a:schemeClr val="tx1"/>
                </a:solidFill>
              </a:rPr>
              <a:t>Уровень 3 </a:t>
            </a:r>
            <a:r>
              <a:rPr lang="ru-RU" sz="1400" dirty="0">
                <a:solidFill>
                  <a:schemeClr val="tx1"/>
                </a:solidFill>
              </a:rPr>
              <a:t>–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С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истема предиктивной аналитики состояния оборудования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Уровень 2 </a:t>
            </a:r>
            <a:r>
              <a:rPr lang="ru-RU" sz="1400" dirty="0">
                <a:solidFill>
                  <a:schemeClr val="tx1"/>
                </a:solidFill>
              </a:rPr>
              <a:t>– С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редства передачи информации, блок сбора информации с первичных датчиков и приборов, преобразования информации в цифровой вид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Уровень 1 </a:t>
            </a:r>
            <a:r>
              <a:rPr lang="ru-RU" sz="1400" dirty="0">
                <a:solidFill>
                  <a:schemeClr val="tx1"/>
                </a:solidFill>
              </a:rPr>
              <a:t>– первичные датчики, предназначенные для получения первичных технологических параметров состояния оборудования, включая «умные» датчики</a:t>
            </a: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7A85BB02-8575-41F6-87AB-57F04DF5B4E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8061" y="1895548"/>
            <a:ext cx="4566792" cy="34536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D64D711-F60C-4FB7-A68D-401C8EEB58AA}"/>
              </a:ext>
            </a:extLst>
          </p:cNvPr>
          <p:cNvSpPr txBox="1"/>
          <p:nvPr/>
        </p:nvSpPr>
        <p:spPr>
          <a:xfrm>
            <a:off x="2509453" y="5226039"/>
            <a:ext cx="1264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Рисунок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4B55C36-577D-455C-9AD9-D33DEA1873C1}"/>
              </a:ext>
            </a:extLst>
          </p:cNvPr>
          <p:cNvSpPr txBox="1"/>
          <p:nvPr/>
        </p:nvSpPr>
        <p:spPr>
          <a:xfrm>
            <a:off x="8523391" y="5268266"/>
            <a:ext cx="1264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Рисунок 2</a:t>
            </a:r>
          </a:p>
        </p:txBody>
      </p:sp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53" r="3368"/>
          <a:stretch/>
        </p:blipFill>
        <p:spPr>
          <a:xfrm>
            <a:off x="42694" y="137454"/>
            <a:ext cx="11781444" cy="6463443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483224" y="-31542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53118" y="1990942"/>
            <a:ext cx="1917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Вход команды в Акселератор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3776719" y="97719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872150" y="294630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537655" y="3005631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447654" y="2987864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CE39648-7975-4507-8011-4DD999469D12}"/>
              </a:ext>
            </a:extLst>
          </p:cNvPr>
          <p:cNvSpPr txBox="1"/>
          <p:nvPr/>
        </p:nvSpPr>
        <p:spPr>
          <a:xfrm>
            <a:off x="4596703" y="667787"/>
            <a:ext cx="7088741" cy="1477328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Разработана концепция п</a:t>
            </a:r>
            <a:r>
              <a:rPr lang="ru-RU" sz="1800" dirty="0">
                <a:solidFill>
                  <a:schemeClr val="tx1"/>
                </a:solidFill>
              </a:rPr>
              <a:t>рограммно-аппаратного комплекса анализа и прогнозирования технического состояния распределительных трансформаторов с литой изоляцией;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Разработана методика прогнозирования остаточного ресурса трансформатора по температурным коэффициентам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EB3C6A5-005D-4BBB-985A-5AC306CCBD3F}"/>
              </a:ext>
            </a:extLst>
          </p:cNvPr>
          <p:cNvSpPr txBox="1"/>
          <p:nvPr/>
        </p:nvSpPr>
        <p:spPr>
          <a:xfrm>
            <a:off x="8784370" y="2881828"/>
            <a:ext cx="3323759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Разработка</a:t>
            </a:r>
            <a:r>
              <a:rPr lang="en-US" sz="1600" dirty="0"/>
              <a:t> </a:t>
            </a:r>
            <a:r>
              <a:rPr lang="ru-RU" sz="1600" dirty="0"/>
              <a:t>программного алгоритма оценки текущего и определения прогнозируемого технического состояния трансформатора с литой изоляцией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3CC1FDF-D214-4893-92EC-4E08EE469308}"/>
              </a:ext>
            </a:extLst>
          </p:cNvPr>
          <p:cNvSpPr txBox="1"/>
          <p:nvPr/>
        </p:nvSpPr>
        <p:spPr>
          <a:xfrm>
            <a:off x="123769" y="5200233"/>
            <a:ext cx="383153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Разработка программного обеспечения для визуализации результатов текущего и прогнозируемого технического состояния </a:t>
            </a:r>
          </a:p>
          <a:p>
            <a:r>
              <a:rPr lang="ru-RU" sz="1600" dirty="0"/>
              <a:t>трансформатора с литой изоляцией</a:t>
            </a:r>
          </a:p>
          <a:p>
            <a:r>
              <a:rPr lang="ru-RU" sz="1600" dirty="0"/>
              <a:t>Начало этапа апробации и тестирования 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7DD6EF7B-F942-4E98-9897-15463CC140F0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8135897" y="3543548"/>
            <a:ext cx="648473" cy="249656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трелка: вправо 43">
            <a:extLst>
              <a:ext uri="{FF2B5EF4-FFF2-40B4-BE49-F238E27FC236}">
                <a16:creationId xmlns:a16="http://schemas.microsoft.com/office/drawing/2014/main" xmlns="" id="{09A80AE7-BA77-4BB9-A946-F0549A7C32E6}"/>
              </a:ext>
            </a:extLst>
          </p:cNvPr>
          <p:cNvSpPr/>
          <p:nvPr/>
        </p:nvSpPr>
        <p:spPr>
          <a:xfrm>
            <a:off x="1502979" y="4357639"/>
            <a:ext cx="10646327" cy="681749"/>
          </a:xfrm>
          <a:prstGeom prst="rightArrow">
            <a:avLst/>
          </a:prstGeom>
          <a:solidFill>
            <a:schemeClr val="accent4">
              <a:lumMod val="60000"/>
              <a:lumOff val="40000"/>
              <a:alpha val="9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2026 год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844026D-410F-4973-B4A2-4CAF32AF72B2}"/>
              </a:ext>
            </a:extLst>
          </p:cNvPr>
          <p:cNvSpPr txBox="1"/>
          <p:nvPr/>
        </p:nvSpPr>
        <p:spPr>
          <a:xfrm>
            <a:off x="866310" y="3957529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4A4217B-B6A1-41FE-A8BA-DB22364B3458}"/>
              </a:ext>
            </a:extLst>
          </p:cNvPr>
          <p:cNvSpPr txBox="1"/>
          <p:nvPr/>
        </p:nvSpPr>
        <p:spPr>
          <a:xfrm>
            <a:off x="8366526" y="5150885"/>
            <a:ext cx="3379714" cy="13234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Этап 5</a:t>
            </a:r>
          </a:p>
          <a:p>
            <a:r>
              <a:rPr lang="ru-RU" sz="1600" dirty="0"/>
              <a:t>Завершение апробации и тестирования</a:t>
            </a:r>
          </a:p>
          <a:p>
            <a:r>
              <a:rPr lang="ru-RU" sz="1600" dirty="0"/>
              <a:t>Предварительный вывод продукта на рынок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xmlns="" id="{1A76AAF3-8549-4A3C-98F6-7183C1A25EC7}"/>
              </a:ext>
            </a:extLst>
          </p:cNvPr>
          <p:cNvCxnSpPr>
            <a:cxnSpLocks/>
          </p:cNvCxnSpPr>
          <p:nvPr/>
        </p:nvCxnSpPr>
        <p:spPr>
          <a:xfrm>
            <a:off x="2258582" y="3722370"/>
            <a:ext cx="0" cy="146939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F8C797E2-B1A4-460E-9F6C-DB0A3C2714A2}"/>
              </a:ext>
            </a:extLst>
          </p:cNvPr>
          <p:cNvCxnSpPr>
            <a:cxnSpLocks/>
          </p:cNvCxnSpPr>
          <p:nvPr/>
        </p:nvCxnSpPr>
        <p:spPr>
          <a:xfrm flipH="1">
            <a:off x="4888230" y="3918585"/>
            <a:ext cx="1" cy="1120803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xmlns="" id="{C5BC837A-E8D5-4FD9-B445-2D24CAE61532}"/>
              </a:ext>
            </a:extLst>
          </p:cNvPr>
          <p:cNvCxnSpPr>
            <a:cxnSpLocks/>
          </p:cNvCxnSpPr>
          <p:nvPr/>
        </p:nvCxnSpPr>
        <p:spPr>
          <a:xfrm>
            <a:off x="1318260" y="4987290"/>
            <a:ext cx="7048266" cy="457069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2EA8573-6A0D-4C56-BC71-D0065908029F}"/>
              </a:ext>
            </a:extLst>
          </p:cNvPr>
          <p:cNvSpPr txBox="1"/>
          <p:nvPr/>
        </p:nvSpPr>
        <p:spPr>
          <a:xfrm>
            <a:off x="4299381" y="5040819"/>
            <a:ext cx="3937317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Расширение перечня контролируемых параметров для повышения точности прогноза технического состояния трансформатора с литой изоляцией</a:t>
            </a:r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422789" y="1952444"/>
            <a:ext cx="3817517" cy="19509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Каналы сбыта</a:t>
            </a:r>
          </a:p>
          <a:p>
            <a:r>
              <a:rPr lang="en-US" dirty="0">
                <a:solidFill>
                  <a:schemeClr val="tx1"/>
                </a:solidFill>
              </a:rPr>
              <a:t>OEM </a:t>
            </a:r>
            <a:r>
              <a:rPr lang="ru-RU" dirty="0">
                <a:solidFill>
                  <a:schemeClr val="tx1"/>
                </a:solidFill>
              </a:rPr>
              <a:t>продажи (производителям трансформаторов)</a:t>
            </a:r>
          </a:p>
          <a:p>
            <a:r>
              <a:rPr lang="ru-RU" dirty="0">
                <a:solidFill>
                  <a:schemeClr val="tx1"/>
                </a:solidFill>
              </a:rPr>
              <a:t>Прямые продажи системы</a:t>
            </a:r>
          </a:p>
          <a:p>
            <a:r>
              <a:rPr lang="ru-RU" dirty="0">
                <a:solidFill>
                  <a:schemeClr val="tx1"/>
                </a:solidFill>
              </a:rPr>
              <a:t>Продажи через электронные аукционы-закупки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5047128" y="448236"/>
            <a:ext cx="6338048" cy="17301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Ценностное предложение: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Переход на предиктивные методы обслуживания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Повышение эффективности планирования капитальных и эксплуатационных затрат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Снижение стоимости обслуживания оборудования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5047128" y="2411884"/>
            <a:ext cx="6604098" cy="16670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Целевая аудитория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Производители распределительных трансформаторов с литой изоляцией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Предприятия и организации имеющие в своем составе подстанции с распределительными трансформаторами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228600" y="4453512"/>
            <a:ext cx="6535271" cy="1679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Необходимые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Финансовые ресурсы (операционные расходы, закупки)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Технические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Трудовые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Информационные ресурсы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7296758" y="4669221"/>
            <a:ext cx="4666642" cy="16670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Планируемые партнеры</a:t>
            </a:r>
          </a:p>
          <a:p>
            <a:r>
              <a:rPr lang="ru-RU" dirty="0">
                <a:solidFill>
                  <a:schemeClr val="tx1"/>
                </a:solidFill>
              </a:rPr>
              <a:t>ООО «РУРИКО»</a:t>
            </a:r>
            <a:r>
              <a:rPr lang="en-US" dirty="0">
                <a:solidFill>
                  <a:schemeClr val="tx1"/>
                </a:solidFill>
              </a:rPr>
              <a:t>     (</a:t>
            </a:r>
            <a:r>
              <a:rPr lang="ru-RU" dirty="0">
                <a:solidFill>
                  <a:schemeClr val="tx1"/>
                </a:solidFill>
              </a:rPr>
              <a:t>разработка, 			продвижение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АО «Группа «СВЭЛ» Тестирование и 			  апробация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</p:spTree>
    <p:extLst>
      <p:ext uri="{BB962C8B-B14F-4D97-AF65-F5344CB8AC3E}">
        <p14:creationId xmlns:p14="http://schemas.microsoft.com/office/powerpoint/2010/main" xmlns="" val="389342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538026" y="2748314"/>
            <a:ext cx="8111890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1443318" y="1359083"/>
            <a:ext cx="9568811" cy="11410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616433" y="1370828"/>
            <a:ext cx="1316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Создание </a:t>
            </a:r>
          </a:p>
          <a:p>
            <a:r>
              <a:rPr lang="en-US" sz="2000" dirty="0"/>
              <a:t>MVP</a:t>
            </a:r>
            <a:r>
              <a:rPr lang="ru-RU" sz="2000" dirty="0"/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21758" y="2937261"/>
            <a:ext cx="5963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Планируемые источники финансирования:</a:t>
            </a:r>
          </a:p>
          <a:p>
            <a:endParaRPr lang="en-US" sz="14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Собственные средства (начальная стадия разработки)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Привлечение средств от партнеров проекта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Грантовая поддержка  </a:t>
            </a: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2203436" y="4701674"/>
            <a:ext cx="8946343" cy="201017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560565" y="4707924"/>
            <a:ext cx="1024805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что будут потрачены денежные средства: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Оплата труда приглашенных специалистов для развития проекта </a:t>
            </a:r>
            <a:br>
              <a:rPr lang="ru-RU" sz="2000" dirty="0"/>
            </a:br>
            <a:r>
              <a:rPr lang="ru-RU" sz="1600" dirty="0"/>
              <a:t>сферы деятельности приглашенных специалистов (</a:t>
            </a:r>
            <a:r>
              <a:rPr lang="en-US" sz="1600" dirty="0"/>
              <a:t>IT, </a:t>
            </a:r>
            <a:r>
              <a:rPr lang="ru-RU" sz="1600" dirty="0"/>
              <a:t>электроэнергетика, исследования)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Покупка оборудования для разработки и тестирования продукта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Покупка оборудования пилотного производства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Продвижение и запуск продукта на рынок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B131A12-B33A-4D4E-89D7-E95DC676839E}"/>
              </a:ext>
            </a:extLst>
          </p:cNvPr>
          <p:cNvSpPr txBox="1"/>
          <p:nvPr/>
        </p:nvSpPr>
        <p:spPr>
          <a:xfrm>
            <a:off x="2662833" y="1886562"/>
            <a:ext cx="209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47 000 000 ₽</a:t>
            </a:r>
            <a:endParaRPr lang="ru-RU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0DCEF46-AAA6-4AD1-A889-3EFA76DFA78E}"/>
              </a:ext>
            </a:extLst>
          </p:cNvPr>
          <p:cNvSpPr txBox="1"/>
          <p:nvPr/>
        </p:nvSpPr>
        <p:spPr>
          <a:xfrm>
            <a:off x="4694478" y="1354119"/>
            <a:ext cx="3878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Запуск пилотного производства и старт продаж: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0FE696C-61BA-4DE9-93FB-0EE737BAFAFB}"/>
              </a:ext>
            </a:extLst>
          </p:cNvPr>
          <p:cNvSpPr txBox="1"/>
          <p:nvPr/>
        </p:nvSpPr>
        <p:spPr>
          <a:xfrm>
            <a:off x="8482767" y="1824509"/>
            <a:ext cx="209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53</a:t>
            </a:r>
            <a:r>
              <a:rPr lang="en-US" sz="2800" b="1" dirty="0"/>
              <a:t> 000 000 ₽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658</Words>
  <Application>Microsoft Office PowerPoint</Application>
  <PresentationFormat>Произвольный</PresentationFormat>
  <Paragraphs>129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38</cp:revision>
  <dcterms:created xsi:type="dcterms:W3CDTF">2023-09-06T12:36:24Z</dcterms:created>
  <dcterms:modified xsi:type="dcterms:W3CDTF">2023-12-28T06:09:06Z</dcterms:modified>
</cp:coreProperties>
</file>