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3" r:id="rId9"/>
    <p:sldId id="264" r:id="rId10"/>
    <p:sldId id="265" r:id="rId11"/>
    <p:sldId id="273" r:id="rId12"/>
    <p:sldId id="267" r:id="rId13"/>
    <p:sldId id="268" r:id="rId14"/>
    <p:sldId id="274" r:id="rId15"/>
  </p:sldIdLst>
  <p:sldSz cx="9144000" cy="5143500" type="screen16x9"/>
  <p:notesSz cx="9144000" cy="5143500"/>
  <p:embeddedFontLst>
    <p:embeddedFont>
      <p:font typeface="Bahnschrift SemiCondensed" panose="020B0502040204020203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mbria Math" panose="02040503050406030204" pitchFamily="18" charset="0"/>
      <p:regular r:id="rId23"/>
    </p:embeddedFont>
    <p:embeddedFont>
      <p:font typeface="Corbel" panose="020B0503020204020204" pitchFamily="34" charset="0"/>
      <p:regular r:id="rId24"/>
      <p:bold r:id="rId25"/>
      <p:italic r:id="rId26"/>
      <p:boldItalic r:id="rId27"/>
    </p:embeddedFont>
    <p:embeddedFont>
      <p:font typeface="CWICEN+Corbel-Bold" panose="020B0604020202020204"/>
      <p:regular r:id="rId28"/>
    </p:embeddedFont>
    <p:embeddedFont>
      <p:font typeface="EEHOPV+ArialMT" panose="020B0604020202020204"/>
      <p:regular r:id="rId29"/>
    </p:embeddedFont>
    <p:embeddedFont>
      <p:font typeface="HCELLN+Raleway-Regular" panose="020B0604020202020204"/>
      <p:regular r:id="rId30"/>
    </p:embeddedFont>
    <p:embeddedFont>
      <p:font typeface="KEJCRE+Corbel-Italic" panose="020B0604020202020204"/>
      <p:regular r:id="rId31"/>
    </p:embeddedFont>
    <p:embeddedFont>
      <p:font typeface="LLPGDU+Bahnschrift,Bold" panose="020B0604020202020204"/>
      <p:regular r:id="rId32"/>
    </p:embeddedFont>
    <p:embeddedFont>
      <p:font typeface="MGQUKP+SegoeUISymbol,Bold" panose="020B0604020202020204"/>
      <p:regular r:id="rId33"/>
    </p:embeddedFont>
    <p:embeddedFont>
      <p:font typeface="OKAIHM+Bahnschrift" panose="020B0604020202020204"/>
      <p:regular r:id="rId34"/>
    </p:embeddedFont>
    <p:embeddedFont>
      <p:font typeface="QCJCCQ+Raleway-Bold" panose="020B0604020202020204"/>
      <p:regular r:id="rId35"/>
    </p:embeddedFont>
    <p:embeddedFont>
      <p:font typeface="Raleway" pitchFamily="2" charset="-52"/>
      <p:regular r:id="rId36"/>
      <p:bold r:id="rId37"/>
    </p:embeddedFont>
    <p:embeddedFont>
      <p:font typeface="SVRLHF+TimesNewRomanPSMT" panose="020B0604020202020204"/>
      <p:regular r:id="rId38"/>
    </p:embeddedFont>
    <p:embeddedFont>
      <p:font typeface="UDSHBQ+Raleway-SemiBold,Bold" panose="020B0604020202020204"/>
      <p:regular r:id="rId3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120" y="19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Объём российского рынка медицинских изделий, </a:t>
            </a:r>
            <a:r>
              <a:rPr lang="ru-RU" b="0" dirty="0" err="1">
                <a:solidFill>
                  <a:schemeClr val="tx1"/>
                </a:solidFill>
                <a:latin typeface="Bahnschrift SemiCondensed" panose="020B0502040204020203" pitchFamily="34" charset="0"/>
              </a:rPr>
              <a:t>млрд.руб</a:t>
            </a:r>
            <a:endParaRPr lang="ru-RU" b="0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7159600202877621E-2"/>
          <c:y val="0.23927156239754749"/>
          <c:w val="0.87991520997645034"/>
          <c:h val="0.607579079861145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noFill/>
                <a:prstDash val="dash"/>
              </a:ln>
              <a:effectLst/>
            </c:spPr>
            <c:trendlineType val="exp"/>
            <c:dispRSqr val="0"/>
            <c:dispEq val="0"/>
          </c:trendline>
          <c:cat>
            <c:strRef>
              <c:f>Лист1!$A$2:$A$10</c:f>
              <c:strCache>
                <c:ptCount val="9"/>
                <c:pt idx="0">
                  <c:v>2014 г.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  <c:pt idx="6">
                  <c:v>2020 г.</c:v>
                </c:pt>
                <c:pt idx="7">
                  <c:v>2021  г.</c:v>
                </c:pt>
                <c:pt idx="8">
                  <c:v>2022 г.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198</c:v>
                </c:pt>
                <c:pt idx="1">
                  <c:v>224</c:v>
                </c:pt>
                <c:pt idx="2">
                  <c:v>250</c:v>
                </c:pt>
                <c:pt idx="3">
                  <c:v>266.3</c:v>
                </c:pt>
                <c:pt idx="4">
                  <c:v>287.60000000000002</c:v>
                </c:pt>
                <c:pt idx="5">
                  <c:v>304.89999999999998</c:v>
                </c:pt>
                <c:pt idx="6">
                  <c:v>740.9</c:v>
                </c:pt>
                <c:pt idx="7">
                  <c:v>762.24</c:v>
                </c:pt>
                <c:pt idx="8">
                  <c:v>762.5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02-4DA4-9EAD-A29B5001C5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6577632"/>
        <c:axId val="666575992"/>
      </c:barChart>
      <c:catAx>
        <c:axId val="66657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6575992"/>
        <c:crosses val="autoZero"/>
        <c:auto val="1"/>
        <c:lblAlgn val="ctr"/>
        <c:lblOffset val="100"/>
        <c:noMultiLvlLbl val="0"/>
      </c:catAx>
      <c:valAx>
        <c:axId val="666575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65776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FD497-6AA7-41CA-8842-C055E0863C1B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5425-364B-4DCF-BD3B-C1761D770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66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3444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880181"/>
            <a:ext cx="7475220" cy="219456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3115890"/>
            <a:ext cx="6576822" cy="1022855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3015306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93883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25977" y="1247440"/>
            <a:ext cx="3545662" cy="14740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8"/>
              </a:lnSpc>
              <a:spcBef>
                <a:spcPts val="0"/>
              </a:spcBef>
              <a:spcAft>
                <a:spcPts val="0"/>
              </a:spcAft>
            </a:pPr>
            <a:r>
              <a:rPr sz="31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Искусственный</a:t>
            </a:r>
          </a:p>
          <a:p>
            <a:pPr marL="86785" marR="0">
              <a:lnSpc>
                <a:spcPts val="3347"/>
              </a:lnSpc>
              <a:spcBef>
                <a:spcPts val="50"/>
              </a:spcBef>
              <a:spcAft>
                <a:spcPts val="0"/>
              </a:spcAft>
            </a:pPr>
            <a:r>
              <a:rPr sz="31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клапан сердца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99474" y="2377232"/>
            <a:ext cx="2914955" cy="1048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8"/>
              </a:lnSpc>
              <a:spcBef>
                <a:spcPts val="0"/>
              </a:spcBef>
              <a:spcAft>
                <a:spcPts val="0"/>
              </a:spcAft>
            </a:pPr>
            <a:r>
              <a:rPr sz="3100" spc="-67" dirty="0">
                <a:solidFill>
                  <a:srgbClr val="000000"/>
                </a:solidFill>
                <a:latin typeface="HCELLN+Raleway-Regular"/>
                <a:cs typeface="HCELLN+Raleway-Regular"/>
              </a:rPr>
              <a:t>«TrueValve»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26592" y="3800762"/>
            <a:ext cx="4255049" cy="760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Гайсин Ш.И. студент 6 курс института</a:t>
            </a:r>
          </a:p>
          <a:p>
            <a:pPr marL="1799716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педиатрии СамГМУ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12560" y="955761"/>
            <a:ext cx="2632202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SVRLHF+TimesNewRomanPSMT"/>
                <a:cs typeface="SVRLHF+TimesNewRomanPSMT"/>
              </a:rPr>
              <a:t>4-50 случаев на 1000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12560" y="1260561"/>
            <a:ext cx="3632803" cy="950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SVRLHF+TimesNewRomanPSMT"/>
                <a:cs typeface="SVRLHF+TimesNewRomanPSMT"/>
              </a:rPr>
              <a:t>новорожденных врожденные</a:t>
            </a:r>
          </a:p>
          <a:p>
            <a:pPr marL="0" marR="0">
              <a:lnSpc>
                <a:spcPts val="2083"/>
              </a:lnSpc>
              <a:spcBef>
                <a:spcPts val="316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SVRLHF+TimesNewRomanPSMT"/>
                <a:cs typeface="SVRLHF+TimesNewRomanPSMT"/>
              </a:rPr>
              <a:t>пороки клапанов сердца*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30250" y="1761004"/>
            <a:ext cx="3051429" cy="1014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92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Актуальность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12559" y="2947124"/>
            <a:ext cx="4368355" cy="950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SVRLHF+TimesNewRomanPSMT"/>
                <a:cs typeface="SVRLHF+TimesNewRomanPSMT"/>
              </a:rPr>
              <a:t>88 на 100 000 - приобретенные</a:t>
            </a:r>
          </a:p>
          <a:p>
            <a:pPr marL="0" marR="0">
              <a:lnSpc>
                <a:spcPts val="2083"/>
              </a:lnSpc>
              <a:spcBef>
                <a:spcPts val="316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SVRLHF+TimesNewRomanPSMT"/>
                <a:cs typeface="SVRLHF+TimesNewRomanPSMT"/>
              </a:rPr>
              <a:t>пороки клапанов сердца у детей **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5583" y="4276613"/>
            <a:ext cx="9600940" cy="8580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46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EJCRE+Corbel-Italic"/>
                <a:cs typeface="KEJCRE+Corbel-Italic"/>
              </a:rPr>
              <a:t>*SaperovaꢀE.V.,ꢀVahlovaꢀI.V.ꢀCongenitalꢀHeartꢀDiseasesꢀinꢀChildren:ꢀIncidence,ꢀRiskꢀFactors,ꢀMortality.ꢀCurrentꢀPediatrics.ꢀ2017;16(2):126-133.</a:t>
            </a:r>
          </a:p>
          <a:p>
            <a:pPr marL="0" marR="0">
              <a:lnSpc>
                <a:spcPts val="1146"/>
              </a:lnSpc>
              <a:spcBef>
                <a:spcPts val="88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EJCRE+Corbel-Italic"/>
                <a:cs typeface="KEJCRE+Corbel-Italic"/>
              </a:rPr>
              <a:t>**Ю.И.Верушкин,А.А.Кузьмин.Врожденныеꢀиꢀприобретенныеꢀпорокиꢀсердцаꢀ(клиника,ꢀдиагностика,ꢀхирургическаяꢀтактикаꢀиꢀлечение).ꢀ-ꢀ</a:t>
            </a:r>
          </a:p>
          <a:p>
            <a:pPr marL="0" marR="0">
              <a:lnSpc>
                <a:spcPts val="1146"/>
              </a:lnSpc>
              <a:spcBef>
                <a:spcPts val="88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EJCRE+Corbel-Italic"/>
                <a:cs typeface="KEJCRE+Corbel-Italic"/>
              </a:rPr>
              <a:t>2015;43ꢀс.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1248" y="474769"/>
            <a:ext cx="4223057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Corbel"/>
                <a:cs typeface="Corbel"/>
              </a:rPr>
              <a:t>ЦЕЛЕВАЯ АУДИТОРИЯ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716" y="3899169"/>
            <a:ext cx="7868558" cy="855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Кардиохирургические отделения</a:t>
            </a:r>
            <a:r>
              <a:rPr sz="1800" spc="459" dirty="0">
                <a:solidFill>
                  <a:srgbClr val="000000"/>
                </a:solidFill>
                <a:latin typeface="HCELLN+Raleway-Regular"/>
                <a:cs typeface="HCELLN+Raleway-Regular"/>
              </a:rPr>
              <a:t> </a:t>
            </a:r>
            <a:r>
              <a:rPr sz="18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частных и государственных</a:t>
            </a:r>
          </a:p>
          <a:p>
            <a:pPr marL="0" marR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лечебных учреждений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9484" y="419799"/>
            <a:ext cx="2563192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orbel"/>
                <a:cs typeface="Corbel"/>
              </a:rPr>
              <a:t>ПРОБЛЕМА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8307" y="1369309"/>
            <a:ext cx="8709299" cy="785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Существующие решения в</a:t>
            </a:r>
            <a:r>
              <a:rPr sz="1600" spc="-21" dirty="0">
                <a:solidFill>
                  <a:srgbClr val="0F6FC6"/>
                </a:solidFill>
                <a:latin typeface="HCELLN+Raleway-Regular"/>
                <a:cs typeface="HCELLN+Raleway-Regular"/>
              </a:rPr>
              <a:t> </a:t>
            </a:r>
            <a:r>
              <a:rPr sz="1600" b="1" dirty="0">
                <a:solidFill>
                  <a:srgbClr val="0F6FC6"/>
                </a:solidFill>
                <a:latin typeface="QCJCCQ+Raleway-Bold"/>
                <a:cs typeface="QCJCCQ+Raleway-Bold"/>
              </a:rPr>
              <a:t>100%</a:t>
            </a:r>
            <a:r>
              <a:rPr sz="1600" b="1" spc="20" dirty="0">
                <a:solidFill>
                  <a:srgbClr val="0F6FC6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случаев требуют повторной реимплантации</a:t>
            </a:r>
          </a:p>
          <a:p>
            <a:pPr marL="0" marR="0">
              <a:lnSpc>
                <a:spcPts val="1862"/>
              </a:lnSpc>
              <a:spcBef>
                <a:spcPts val="49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клапана, снижают качество и продолжительность жизни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8307" y="2205763"/>
            <a:ext cx="1960708" cy="542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EEHOPV+ArialMT"/>
                <a:cs typeface="EEHOPV+ArialMT"/>
              </a:rPr>
              <a:t>•</a:t>
            </a:r>
            <a:r>
              <a:rPr sz="1650" spc="1214" dirty="0">
                <a:solidFill>
                  <a:srgbClr val="000000"/>
                </a:solidFill>
                <a:latin typeface="EEHOPV+ArialMT"/>
                <a:cs typeface="EEHOPV+ArialMT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Современные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73249" y="2205763"/>
            <a:ext cx="1175308" cy="541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решения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52378" y="2205763"/>
            <a:ext cx="390550" cy="541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-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78592" y="2205763"/>
            <a:ext cx="3776327" cy="785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EEHOPV+ArialMT"/>
                <a:cs typeface="EEHOPV+ArialMT"/>
              </a:rPr>
              <a:t>•</a:t>
            </a:r>
            <a:r>
              <a:rPr sz="1650" spc="1214" dirty="0">
                <a:solidFill>
                  <a:srgbClr val="000000"/>
                </a:solidFill>
                <a:latin typeface="EEHOPV+ArialMT"/>
                <a:cs typeface="EEHOPV+ArialMT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Отсутствие на мировом рынке</a:t>
            </a:r>
          </a:p>
          <a:p>
            <a:pPr marL="285750" marR="0">
              <a:lnSpc>
                <a:spcPts val="1862"/>
              </a:lnSpc>
              <a:spcBef>
                <a:spcPts val="7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клапанов сердца на основе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94057" y="2449603"/>
            <a:ext cx="3615711" cy="1029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механические</a:t>
            </a:r>
            <a:r>
              <a:rPr sz="1600" spc="154" dirty="0">
                <a:solidFill>
                  <a:srgbClr val="000000"/>
                </a:solidFill>
                <a:latin typeface="HCELLN+Raleway-Regular"/>
                <a:cs typeface="HCELLN+Raleway-Regular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и</a:t>
            </a:r>
            <a:r>
              <a:rPr sz="1600" spc="148" dirty="0">
                <a:solidFill>
                  <a:srgbClr val="000000"/>
                </a:solidFill>
                <a:latin typeface="HCELLN+Raleway-Regular"/>
                <a:cs typeface="HCELLN+Raleway-Regular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биологические</a:t>
            </a:r>
          </a:p>
          <a:p>
            <a:pPr marL="0" marR="0">
              <a:lnSpc>
                <a:spcPts val="1862"/>
              </a:lnSpc>
              <a:spcBef>
                <a:spcPts val="7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клапаны</a:t>
            </a:r>
            <a:r>
              <a:rPr sz="1600" spc="981" dirty="0">
                <a:solidFill>
                  <a:srgbClr val="000000"/>
                </a:solidFill>
                <a:latin typeface="HCELLN+Raleway-Regular"/>
                <a:cs typeface="HCELLN+Raleway-Regular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сердца,</a:t>
            </a:r>
            <a:r>
              <a:rPr sz="1600" spc="945" dirty="0">
                <a:solidFill>
                  <a:srgbClr val="000000"/>
                </a:solidFill>
                <a:latin typeface="HCELLN+Raleway-Regular"/>
                <a:cs typeface="HCELLN+Raleway-Regular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которые</a:t>
            </a:r>
            <a:r>
              <a:rPr sz="1600" spc="917" dirty="0">
                <a:solidFill>
                  <a:srgbClr val="000000"/>
                </a:solidFill>
                <a:latin typeface="HCELLN+Raleway-Regular"/>
                <a:cs typeface="HCELLN+Raleway-Regular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не</a:t>
            </a:r>
          </a:p>
          <a:p>
            <a:pPr marL="0" marR="0">
              <a:lnSpc>
                <a:spcPts val="1862"/>
              </a:lnSpc>
              <a:spcBef>
                <a:spcPts val="7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растут вместе с ребёнком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64342" y="2693443"/>
            <a:ext cx="3398174" cy="541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собственных тканей пациента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01540" y="3517151"/>
            <a:ext cx="4289722" cy="541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EEHOPV+ArialMT"/>
                <a:cs typeface="EEHOPV+ArialMT"/>
              </a:rPr>
              <a:t>•</a:t>
            </a:r>
            <a:r>
              <a:rPr sz="1650" spc="1214" dirty="0">
                <a:solidFill>
                  <a:srgbClr val="000000"/>
                </a:solidFill>
                <a:latin typeface="EEHOPV+ArialMT"/>
                <a:cs typeface="EEHOPV+ArialMT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Иммунные реакции на компоненты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08306" y="3640261"/>
            <a:ext cx="3902981" cy="541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EEHOPV+ArialMT"/>
                <a:cs typeface="EEHOPV+ArialMT"/>
              </a:rPr>
              <a:t>•</a:t>
            </a:r>
            <a:r>
              <a:rPr sz="1650" spc="1214" dirty="0">
                <a:solidFill>
                  <a:srgbClr val="000000"/>
                </a:solidFill>
                <a:latin typeface="EEHOPV+ArialMT"/>
                <a:cs typeface="EEHOPV+ArialMT"/>
              </a:rPr>
              <a:t> </a:t>
            </a: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Развитие ХСН и её осложнений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987290" y="3760991"/>
            <a:ext cx="2808365" cy="541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62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существующих клапанов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5FCB75-D36E-4741-8A44-178E731BAFA0}"/>
              </a:ext>
            </a:extLst>
          </p:cNvPr>
          <p:cNvSpPr/>
          <p:nvPr/>
        </p:nvSpPr>
        <p:spPr>
          <a:xfrm>
            <a:off x="1350819" y="2978726"/>
            <a:ext cx="6676966" cy="59378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8" y="34528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918515"/>
            <a:ext cx="7440273" cy="11313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just">
              <a:buNone/>
            </a:pPr>
            <a:r>
              <a:rPr lang="ru-RU" sz="2000" dirty="0"/>
              <a:t>Персонализированный искусственный клапан сердца на основе </a:t>
            </a:r>
            <a:r>
              <a:rPr lang="en-US" sz="16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Raleway"/>
              </a:rPr>
              <a:t>3D</a:t>
            </a:r>
            <a:r>
              <a:rPr lang="en-US" sz="2000" dirty="0"/>
              <a:t>-</a:t>
            </a:r>
            <a:r>
              <a:rPr lang="ru-RU" sz="2000" dirty="0" err="1"/>
              <a:t>биопринтинга</a:t>
            </a:r>
            <a:r>
              <a:rPr lang="ru-RU" sz="2000" dirty="0"/>
              <a:t> из полимерных материалов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FE7149-BD3E-4CD1-AD25-2D7E71C9A7F7}"/>
              </a:ext>
            </a:extLst>
          </p:cNvPr>
          <p:cNvSpPr txBox="1"/>
          <p:nvPr/>
        </p:nvSpPr>
        <p:spPr>
          <a:xfrm>
            <a:off x="3817265" y="1911485"/>
            <a:ext cx="4433455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+mn-lt"/>
                <a:ea typeface="+mn-ea"/>
                <a:cs typeface="+mn-cs"/>
              </a:rPr>
              <a:t>Преимущества</a:t>
            </a:r>
          </a:p>
          <a:p>
            <a:pPr algn="just"/>
            <a:endParaRPr lang="ru-RU" dirty="0">
              <a:latin typeface="+mn-lt"/>
              <a:ea typeface="+mn-ea"/>
              <a:cs typeface="+mn-c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Raleway"/>
                <a:ea typeface="Raleway"/>
                <a:cs typeface="Raleway"/>
              </a:rPr>
              <a:t>99,9% - отсутствие </a:t>
            </a:r>
            <a:r>
              <a:rPr lang="ru-RU" sz="1600" dirty="0">
                <a:latin typeface="Raleway"/>
                <a:ea typeface="Raleway"/>
                <a:cs typeface="Raleway"/>
                <a:sym typeface="Arial"/>
              </a:rPr>
              <a:t>осложнений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Raleway"/>
                <a:ea typeface="Raleway"/>
                <a:cs typeface="Raleway"/>
              </a:rPr>
              <a:t>Не требует фармакотерапии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Raleway"/>
                <a:ea typeface="Raleway"/>
                <a:cs typeface="Raleway"/>
              </a:rPr>
              <a:t>Пожизненный срок использования за счёт регенерации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Raleway"/>
                <a:ea typeface="Raleway"/>
                <a:cs typeface="Raleway"/>
                <a:sym typeface="Arial"/>
              </a:rPr>
              <a:t>Отсутствие </a:t>
            </a:r>
            <a:r>
              <a:rPr lang="ru-RU" sz="1600" dirty="0">
                <a:latin typeface="Raleway"/>
                <a:ea typeface="Raleway"/>
                <a:cs typeface="Raleway"/>
              </a:rPr>
              <a:t>т</a:t>
            </a:r>
            <a:r>
              <a:rPr lang="ru-RU" sz="1600" dirty="0">
                <a:latin typeface="Raleway"/>
                <a:ea typeface="Raleway"/>
                <a:cs typeface="Raleway"/>
                <a:sym typeface="Arial"/>
              </a:rPr>
              <a:t>оксического действия на окружающие ткани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Raleway"/>
                <a:ea typeface="Raleway"/>
                <a:cs typeface="Raleway"/>
                <a:sym typeface="Arial"/>
              </a:rPr>
              <a:t>Отсутствие необходимости в повторных операциях</a:t>
            </a:r>
          </a:p>
          <a:p>
            <a:endParaRPr lang="ru-RU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ru-RU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endParaRPr lang="ru-RU" sz="1400" b="0" i="0" u="none" strike="noStrike" cap="none" dirty="0">
              <a:solidFill>
                <a:schemeClr val="bg2"/>
              </a:solidFill>
              <a:latin typeface="+mn-lt"/>
              <a:ea typeface="+mn-ea"/>
              <a:cs typeface="+mn-cs"/>
              <a:sym typeface="Arial"/>
            </a:endParaRP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7FF733-CBAA-46B2-8A06-62AAF8942295}"/>
              </a:ext>
            </a:extLst>
          </p:cNvPr>
          <p:cNvSpPr txBox="1"/>
          <p:nvPr/>
        </p:nvSpPr>
        <p:spPr>
          <a:xfrm>
            <a:off x="343156" y="4347362"/>
            <a:ext cx="31815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aleway"/>
                <a:ea typeface="Raleway"/>
                <a:cs typeface="Raleway"/>
                <a:sym typeface="Arial"/>
              </a:rPr>
              <a:t>Лабораторный прототип </a:t>
            </a:r>
          </a:p>
          <a:p>
            <a:pPr algn="ctr"/>
            <a:r>
              <a:rPr lang="en-US" sz="1600" dirty="0">
                <a:latin typeface="Raleway"/>
                <a:ea typeface="Raleway"/>
                <a:cs typeface="Raleway"/>
                <a:sym typeface="Arial"/>
              </a:rPr>
              <a:t>(TRL-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  <a:cs typeface="Raleway"/>
                <a:sym typeface="Arial"/>
              </a:rPr>
              <a:t>3</a:t>
            </a:r>
            <a:r>
              <a:rPr lang="en-US" sz="1600" dirty="0">
                <a:latin typeface="Raleway"/>
                <a:ea typeface="Raleway"/>
                <a:cs typeface="Raleway"/>
                <a:sym typeface="Arial"/>
              </a:rPr>
              <a:t>)</a:t>
            </a:r>
            <a:endParaRPr lang="ru-RU" sz="1600" dirty="0">
              <a:latin typeface="Raleway"/>
              <a:ea typeface="Raleway"/>
              <a:cs typeface="Raleway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Трехмерная модель 1">
                <a:extLst>
                  <a:ext uri="{FF2B5EF4-FFF2-40B4-BE49-F238E27FC236}">
                    <a16:creationId xmlns:a16="http://schemas.microsoft.com/office/drawing/2014/main" id="{25C8AF06-59F6-4657-BEB8-D4D25F00BD7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63233" y="1914844"/>
              <a:ext cx="2827000" cy="248433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827000" cy="2484332"/>
                    </a:xfrm>
                    <a:prstGeom prst="rect">
                      <a:avLst/>
                    </a:prstGeom>
                  </am3d:spPr>
                  <am3d:camera>
                    <am3d:pos x="0" y="0" z="7489554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891" d="1000000"/>
                    <am3d:preTrans dx="508293" dy="-3994645" dz="-2876200"/>
                    <am3d:scale>
                      <am3d:sx n="1000000" d="1000000"/>
                      <am3d:sy n="1000000" d="1000000"/>
                      <am3d:sz n="1000000" d="1000000"/>
                    </am3d:scale>
                    <am3d:rot ax="6031626" ay="179189" az="-93974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8549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Трехмерная модель 1">
                <a:extLst>
                  <a:ext uri="{FF2B5EF4-FFF2-40B4-BE49-F238E27FC236}">
                    <a16:creationId xmlns:a16="http://schemas.microsoft.com/office/drawing/2014/main" id="{25C8AF06-59F6-4657-BEB8-D4D25F00BD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3233" y="1914844"/>
                <a:ext cx="2827000" cy="248433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0016" y="245706"/>
            <a:ext cx="5660021" cy="1472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92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ЦЕННОСТЬ, ЦЕННОСТНОЕ</a:t>
            </a:r>
          </a:p>
          <a:p>
            <a:pPr marL="0" marR="0">
              <a:lnSpc>
                <a:spcPts val="3492"/>
              </a:lnSpc>
              <a:spcBef>
                <a:spcPts val="107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HCELLN+Raleway-Regular"/>
                <a:cs typeface="HCELLN+Raleway-Regular"/>
              </a:rPr>
              <a:t>ПРЕДЛОЖЕНИЕ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3141" y="1611983"/>
            <a:ext cx="5406817" cy="11137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2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CardioTech</a:t>
            </a:r>
            <a:r>
              <a:rPr sz="1400" spc="771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с</a:t>
            </a:r>
            <a:r>
              <a:rPr sz="1400" spc="1108" dirty="0">
                <a:solidFill>
                  <a:srgbClr val="0F6FC6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помощью</a:t>
            </a:r>
            <a:r>
              <a:rPr sz="1400" spc="1135" dirty="0">
                <a:solidFill>
                  <a:srgbClr val="0F6FC6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технологии</a:t>
            </a:r>
            <a:r>
              <a:rPr sz="1400" spc="1123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изготовления</a:t>
            </a:r>
          </a:p>
          <a:p>
            <a:pPr marL="0" marR="0">
              <a:lnSpc>
                <a:spcPts val="1629"/>
              </a:lnSpc>
              <a:spcBef>
                <a:spcPts val="890"/>
              </a:spcBef>
              <a:spcAft>
                <a:spcPts val="0"/>
              </a:spcAft>
            </a:pPr>
            <a:r>
              <a:rPr sz="14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персонализированного</a:t>
            </a:r>
            <a:r>
              <a:rPr sz="1400" spc="58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клапана</a:t>
            </a:r>
            <a:r>
              <a:rPr sz="1400" spc="57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сердца</a:t>
            </a:r>
            <a:r>
              <a:rPr sz="1400" spc="149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помогает</a:t>
            </a:r>
          </a:p>
          <a:p>
            <a:pPr marL="0" marR="0">
              <a:lnSpc>
                <a:spcPts val="1629"/>
              </a:lnSpc>
              <a:spcBef>
                <a:spcPts val="94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медицинским</a:t>
            </a:r>
            <a:r>
              <a:rPr sz="1400" spc="494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учреждениям</a:t>
            </a:r>
            <a:r>
              <a:rPr sz="1400" spc="488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в</a:t>
            </a:r>
            <a:r>
              <a:rPr sz="1400" spc="473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ситуации</a:t>
            </a:r>
            <a:r>
              <a:rPr sz="1400" spc="465" dirty="0">
                <a:solidFill>
                  <a:srgbClr val="0F6FC6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дефицита</a:t>
            </a:r>
            <a:r>
              <a:rPr sz="1400" spc="479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3141" y="2572103"/>
            <a:ext cx="1560373" cy="473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2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недостаточной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82930" y="2572103"/>
            <a:ext cx="1593799" cy="473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2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эффективности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906421" y="2572103"/>
            <a:ext cx="1557172" cy="473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2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отечественных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3141" y="2892143"/>
            <a:ext cx="5406817" cy="14337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2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искусственных</a:t>
            </a:r>
            <a:r>
              <a:rPr sz="1400" spc="832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клапнов</a:t>
            </a:r>
            <a:r>
              <a:rPr sz="1400" spc="897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сердца</a:t>
            </a:r>
            <a:r>
              <a:rPr sz="1400" spc="882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решать</a:t>
            </a:r>
            <a:r>
              <a:rPr sz="1400" spc="874" dirty="0">
                <a:solidFill>
                  <a:srgbClr val="0F6FC6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0F6FC6"/>
                </a:solidFill>
                <a:latin typeface="HCELLN+Raleway-Regular"/>
                <a:cs typeface="HCELLN+Raleway-Regular"/>
              </a:rPr>
              <a:t>проблему</a:t>
            </a:r>
          </a:p>
          <a:p>
            <a:pPr marL="0" marR="0">
              <a:lnSpc>
                <a:spcPts val="1629"/>
              </a:lnSpc>
              <a:spcBef>
                <a:spcPts val="89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необходимости</a:t>
            </a:r>
            <a:r>
              <a:rPr sz="1400" spc="1123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проведения</a:t>
            </a:r>
            <a:r>
              <a:rPr sz="1400" spc="41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повторных</a:t>
            </a:r>
            <a:r>
              <a:rPr sz="1400" spc="392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операций</a:t>
            </a:r>
            <a:r>
              <a:rPr sz="1400" spc="417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и</a:t>
            </a:r>
          </a:p>
          <a:p>
            <a:pPr marL="0" marR="0">
              <a:lnSpc>
                <a:spcPts val="1629"/>
              </a:lnSpc>
              <a:spcBef>
                <a:spcPts val="94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последующих</a:t>
            </a:r>
            <a:r>
              <a:rPr sz="1400" spc="444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осложнений</a:t>
            </a:r>
            <a:r>
              <a:rPr sz="1400" spc="442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у</a:t>
            </a:r>
            <a:r>
              <a:rPr sz="1400" spc="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пациентов</a:t>
            </a:r>
            <a:r>
              <a:rPr sz="1400" spc="446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с</a:t>
            </a:r>
            <a:r>
              <a:rPr sz="1400" spc="427" dirty="0">
                <a:solidFill>
                  <a:srgbClr val="17406D"/>
                </a:solidFill>
                <a:latin typeface="HCELLN+Raleway-Regular"/>
                <a:cs typeface="HCELLN+Raleway-Regular"/>
              </a:rPr>
              <a:t> </a:t>
            </a: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пороками</a:t>
            </a:r>
          </a:p>
          <a:p>
            <a:pPr marL="0" marR="0">
              <a:lnSpc>
                <a:spcPts val="1629"/>
              </a:lnSpc>
              <a:spcBef>
                <a:spcPts val="890"/>
              </a:spcBef>
              <a:spcAft>
                <a:spcPts val="0"/>
              </a:spcAft>
            </a:pPr>
            <a:r>
              <a:rPr sz="1400" dirty="0">
                <a:solidFill>
                  <a:srgbClr val="17406D"/>
                </a:solidFill>
                <a:latin typeface="HCELLN+Raleway-Regular"/>
                <a:cs typeface="HCELLN+Raleway-Regular"/>
              </a:rPr>
              <a:t>сердца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E7661B9-4CF9-489C-9579-D9050F212A3F}"/>
              </a:ext>
            </a:extLst>
          </p:cNvPr>
          <p:cNvSpPr/>
          <p:nvPr/>
        </p:nvSpPr>
        <p:spPr>
          <a:xfrm>
            <a:off x="1350819" y="2978726"/>
            <a:ext cx="6676966" cy="59378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-229079" y="160904"/>
            <a:ext cx="5581498" cy="1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MedTech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" sz="2800" dirty="0">
                <a:solidFill>
                  <a:schemeClr val="tx1"/>
                </a:solidFill>
              </a:rPr>
              <a:t>РЫНОК </a:t>
            </a:r>
            <a:r>
              <a:rPr lang="ru-RU" sz="2800" dirty="0">
                <a:solidFill>
                  <a:schemeClr val="tx1"/>
                </a:solidFill>
                <a:sym typeface="Raleway SemiBold"/>
              </a:rPr>
              <a:t>медицинских</a:t>
            </a:r>
            <a:r>
              <a:rPr lang="ru-RU" sz="2800" dirty="0">
                <a:solidFill>
                  <a:schemeClr val="tx1"/>
                </a:solidFill>
              </a:rPr>
              <a:t> изделий</a:t>
            </a:r>
            <a:r>
              <a:rPr lang="ru" sz="2800" dirty="0">
                <a:solidFill>
                  <a:schemeClr val="tx1"/>
                </a:solidFill>
              </a:rPr>
              <a:t> </a:t>
            </a:r>
            <a:endParaRPr sz="2800" dirty="0">
              <a:solidFill>
                <a:schemeClr val="tx1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5C20160-7872-4E00-9FD0-7466E1EAFA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48"/>
          <a:stretch/>
        </p:blipFill>
        <p:spPr bwMode="auto">
          <a:xfrm>
            <a:off x="5400377" y="2712175"/>
            <a:ext cx="2223710" cy="2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5A2B9C94-3F95-4373-8057-B69B30BFABA4}"/>
              </a:ext>
            </a:extLst>
          </p:cNvPr>
          <p:cNvGraphicFramePr/>
          <p:nvPr/>
        </p:nvGraphicFramePr>
        <p:xfrm>
          <a:off x="4461095" y="207966"/>
          <a:ext cx="4242952" cy="2504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491BF890-7F6C-469C-9278-758ABC9183C2}"/>
              </a:ext>
            </a:extLst>
          </p:cNvPr>
          <p:cNvSpPr/>
          <p:nvPr/>
        </p:nvSpPr>
        <p:spPr>
          <a:xfrm>
            <a:off x="1241013" y="1731044"/>
            <a:ext cx="2723826" cy="2723826"/>
          </a:xfrm>
          <a:prstGeom prst="ellipse">
            <a:avLst/>
          </a:prstGeom>
          <a:solidFill>
            <a:srgbClr val="8CA9E1"/>
          </a:solidFill>
          <a:ln>
            <a:solidFill>
              <a:srgbClr val="8BA8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4658D490-7BB5-40E1-8B12-5D4D12011BCC}"/>
              </a:ext>
            </a:extLst>
          </p:cNvPr>
          <p:cNvSpPr/>
          <p:nvPr/>
        </p:nvSpPr>
        <p:spPr>
          <a:xfrm>
            <a:off x="1522039" y="2293096"/>
            <a:ext cx="2161774" cy="2161774"/>
          </a:xfrm>
          <a:prstGeom prst="ellipse">
            <a:avLst/>
          </a:prstGeom>
          <a:solidFill>
            <a:srgbClr val="315FAD"/>
          </a:solidFill>
          <a:ln>
            <a:solidFill>
              <a:srgbClr val="2E5C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6C016AD-7125-4662-8F27-8195ED9178F5}"/>
              </a:ext>
            </a:extLst>
          </p:cNvPr>
          <p:cNvSpPr/>
          <p:nvPr/>
        </p:nvSpPr>
        <p:spPr>
          <a:xfrm>
            <a:off x="1765574" y="2780167"/>
            <a:ext cx="1674703" cy="1674703"/>
          </a:xfrm>
          <a:prstGeom prst="ellipse">
            <a:avLst/>
          </a:prstGeom>
          <a:solidFill>
            <a:srgbClr val="16427F"/>
          </a:solidFill>
          <a:ln>
            <a:solidFill>
              <a:srgbClr val="194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A147B042-491E-404F-B54B-B22F61E4383F}"/>
              </a:ext>
            </a:extLst>
          </p:cNvPr>
          <p:cNvSpPr/>
          <p:nvPr/>
        </p:nvSpPr>
        <p:spPr>
          <a:xfrm>
            <a:off x="2011723" y="3275617"/>
            <a:ext cx="1163030" cy="1163030"/>
          </a:xfrm>
          <a:prstGeom prst="ellipse">
            <a:avLst/>
          </a:prstGeom>
          <a:solidFill>
            <a:srgbClr val="949A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B01902-87A3-44A8-8CA4-0B488076C421}"/>
              </a:ext>
            </a:extLst>
          </p:cNvPr>
          <p:cNvSpPr txBox="1"/>
          <p:nvPr/>
        </p:nvSpPr>
        <p:spPr>
          <a:xfrm>
            <a:off x="1666930" y="1789422"/>
            <a:ext cx="1789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PAM</a:t>
            </a:r>
          </a:p>
          <a:p>
            <a:pPr algn="ctr"/>
            <a:r>
              <a:rPr lang="ru-RU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₽ 1,500 млрд</a:t>
            </a:r>
          </a:p>
          <a:p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947178-08A3-4BE8-9EB0-1932522AF9E7}"/>
              </a:ext>
            </a:extLst>
          </p:cNvPr>
          <p:cNvSpPr txBox="1"/>
          <p:nvPr/>
        </p:nvSpPr>
        <p:spPr>
          <a:xfrm>
            <a:off x="1698498" y="2351474"/>
            <a:ext cx="1789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TAM</a:t>
            </a:r>
          </a:p>
          <a:p>
            <a:pPr algn="ctr"/>
            <a:r>
              <a:rPr lang="ru-RU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₽ 760 млрд</a:t>
            </a:r>
          </a:p>
          <a:p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F70DF9-868D-4BA2-BADF-0ED34CFF443C}"/>
              </a:ext>
            </a:extLst>
          </p:cNvPr>
          <p:cNvSpPr txBox="1"/>
          <p:nvPr/>
        </p:nvSpPr>
        <p:spPr>
          <a:xfrm>
            <a:off x="1320022" y="2787710"/>
            <a:ext cx="2565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SAM</a:t>
            </a:r>
          </a:p>
          <a:p>
            <a:pPr algn="ctr"/>
            <a:r>
              <a:rPr lang="ru-RU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₽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0,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7 млрд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9F7725-90FA-4150-A829-6DB26B53F99D}"/>
              </a:ext>
            </a:extLst>
          </p:cNvPr>
          <p:cNvSpPr txBox="1"/>
          <p:nvPr/>
        </p:nvSpPr>
        <p:spPr>
          <a:xfrm>
            <a:off x="267548" y="3491408"/>
            <a:ext cx="46707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SOM</a:t>
            </a:r>
          </a:p>
          <a:p>
            <a:pPr algn="ctr"/>
            <a:r>
              <a:rPr lang="ru-RU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₽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0,0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7 млрд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2027 г.</a:t>
            </a:r>
            <a:endParaRPr lang="ru-RU" sz="16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440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0016" y="421731"/>
            <a:ext cx="298046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orbel"/>
                <a:cs typeface="Corbel"/>
              </a:rPr>
              <a:t>КОНКУРЕНТЫ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5100" y="1086391"/>
            <a:ext cx="871869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orbel"/>
                <a:cs typeface="Corbel"/>
              </a:rPr>
              <a:t>Основное преимущество: </a:t>
            </a:r>
            <a:r>
              <a:rPr sz="1600" dirty="0">
                <a:solidFill>
                  <a:srgbClr val="0070C0"/>
                </a:solidFill>
                <a:latin typeface="Corbel"/>
                <a:cs typeface="Corbel"/>
              </a:rPr>
              <a:t>персонализированность, пожизненный срок использования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14300" y="1698828"/>
            <a:ext cx="1272061" cy="435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FFFFFF"/>
                </a:solidFill>
                <a:latin typeface="CWICEN+Corbel-Bold"/>
                <a:cs typeface="CWICEN+Corbel-Bold"/>
              </a:rPr>
              <a:t>«CardioTech»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00155" y="1724415"/>
            <a:ext cx="2802463" cy="697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orbel"/>
                <a:cs typeface="Corbel"/>
              </a:rPr>
              <a:t>NeoCor, МедИнж, Специальное</a:t>
            </a:r>
          </a:p>
          <a:p>
            <a:pPr marL="372547" marR="0">
              <a:lnSpc>
                <a:spcPts val="1458"/>
              </a:lnSpc>
              <a:spcBef>
                <a:spcPts val="423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orbel"/>
                <a:cs typeface="Corbel"/>
              </a:rPr>
              <a:t>конструкторное бюро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17296" y="2215143"/>
            <a:ext cx="2079739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orbel"/>
                <a:cs typeface="Corbel"/>
              </a:rPr>
              <a:t>медицинской тематики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5100" y="2524492"/>
            <a:ext cx="1067693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Осложнения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59314" y="2524492"/>
            <a:ext cx="3171460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Перерост и рестриктивная гемодинамика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38227" y="2524492"/>
            <a:ext cx="1183109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Минимальные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65100" y="2886510"/>
            <a:ext cx="1355824" cy="753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Отсутствие</a:t>
            </a:r>
          </a:p>
          <a:p>
            <a:pPr marL="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необходимости</a:t>
            </a:r>
          </a:p>
          <a:p>
            <a:pPr marL="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фармакотерапии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031150" y="2906446"/>
            <a:ext cx="74801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Corbel"/>
                <a:cs typeface="Corbel"/>
              </a:rPr>
              <a:t>Х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964458" y="2919805"/>
            <a:ext cx="570036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10CF9B"/>
                </a:solidFill>
                <a:latin typeface="MGQUKP+SegoeUISymbol,Bold"/>
                <a:cs typeface="MGQUKP+SegoeUISymbol,Bold"/>
              </a:rPr>
              <a:t>✓</a:t>
            </a:r>
            <a:endParaRPr sz="1400" b="1" dirty="0">
              <a:solidFill>
                <a:srgbClr val="000000"/>
              </a:solidFill>
              <a:latin typeface="CWICEN+Corbel-Bold"/>
              <a:cs typeface="CWICEN+Corbel-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5100" y="3526590"/>
            <a:ext cx="1584428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Срок использования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879295" y="3526590"/>
            <a:ext cx="755133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до 5 лет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700462" y="3526590"/>
            <a:ext cx="1061888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Пожизненно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65100" y="3888608"/>
            <a:ext cx="1918081" cy="753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Отсутствие токсического</a:t>
            </a:r>
          </a:p>
          <a:p>
            <a:pPr marL="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действия на</a:t>
            </a:r>
          </a:p>
          <a:p>
            <a:pPr marL="0" marR="0">
              <a:lnSpc>
                <a:spcPts val="1250"/>
              </a:lnSpc>
              <a:spcBef>
                <a:spcPts val="13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orbel"/>
                <a:cs typeface="Corbel"/>
              </a:rPr>
              <a:t>окружающие ткани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016068" y="3913527"/>
            <a:ext cx="854868" cy="103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0000"/>
                </a:solidFill>
                <a:latin typeface="Corbel"/>
                <a:cs typeface="Corbel"/>
              </a:rPr>
              <a:t>Х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946201" y="3908544"/>
            <a:ext cx="873373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10CF9B"/>
                </a:solidFill>
                <a:latin typeface="MGQUKP+SegoeUISymbol,Bold"/>
                <a:cs typeface="MGQUKP+SegoeUISymbol,Bold"/>
              </a:rPr>
              <a:t>✓</a:t>
            </a:r>
            <a:endParaRPr sz="2800" b="1" dirty="0">
              <a:solidFill>
                <a:srgbClr val="10CF9B"/>
              </a:solidFill>
              <a:latin typeface="CWICEN+Corbel-Bold"/>
              <a:cs typeface="CWICEN+Corbel-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52476" y="645735"/>
            <a:ext cx="1449419" cy="57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F6FC6"/>
                </a:solidFill>
                <a:latin typeface="EEHOPV+ArialMT"/>
                <a:cs typeface="EEHOPV+ArialMT"/>
              </a:rPr>
              <a:t>•</a:t>
            </a:r>
            <a:r>
              <a:rPr sz="1500" spc="1308" dirty="0">
                <a:solidFill>
                  <a:srgbClr val="0F6FC6"/>
                </a:solidFill>
                <a:latin typeface="EEHOPV+ArialMT"/>
                <a:cs typeface="EEHOPV+ArialM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Прямые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06131" y="645735"/>
            <a:ext cx="756121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B2B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58111" y="645735"/>
            <a:ext cx="473943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104" y="645735"/>
            <a:ext cx="75634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B2G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81084" y="645735"/>
            <a:ext cx="1283642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продажи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38226" y="1057216"/>
            <a:ext cx="2623877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персонализирванных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926439" y="1057216"/>
            <a:ext cx="194589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искусственных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38226" y="1468696"/>
            <a:ext cx="5573481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клапанов сердца медицинским учреждениям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352476" y="2007175"/>
            <a:ext cx="6011399" cy="579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F6FC6"/>
                </a:solidFill>
                <a:latin typeface="EEHOPV+ArialMT"/>
                <a:cs typeface="EEHOPV+ArialMT"/>
              </a:rPr>
              <a:t>•</a:t>
            </a:r>
            <a:r>
              <a:rPr sz="1500" spc="1308" dirty="0">
                <a:solidFill>
                  <a:srgbClr val="0F6FC6"/>
                </a:solidFill>
                <a:latin typeface="EEHOPV+ArialMT"/>
                <a:cs typeface="EEHOPV+ArialM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Обучение</a:t>
            </a:r>
            <a:r>
              <a:rPr sz="1800" spc="703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персонала</a:t>
            </a:r>
            <a:r>
              <a:rPr sz="1800" spc="726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(3D</a:t>
            </a:r>
            <a:r>
              <a:rPr sz="1800" spc="712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визуализация</a:t>
            </a:r>
            <a:r>
              <a:rPr sz="1800" spc="706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КТ-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40813" y="2140034"/>
            <a:ext cx="2275086" cy="14475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Corbel"/>
                <a:cs typeface="Corbel"/>
              </a:rPr>
              <a:t>БИЗНЕС</a:t>
            </a:r>
          </a:p>
          <a:p>
            <a:pPr marL="0" marR="0">
              <a:lnSpc>
                <a:spcPts val="3264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Corbel"/>
                <a:cs typeface="Corbel"/>
              </a:rPr>
              <a:t>МОДЕЛЬ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38226" y="2418656"/>
            <a:ext cx="40511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снимков</a:t>
            </a:r>
            <a:r>
              <a:rPr sz="1800" spc="1801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сердца,</a:t>
            </a:r>
            <a:r>
              <a:rPr sz="1800" spc="1786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построение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736064" y="2418656"/>
            <a:ext cx="11382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модели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638226" y="2830136"/>
            <a:ext cx="449498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клапана, работа с биотехнологиями)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352476" y="3368616"/>
            <a:ext cx="4258531" cy="1658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Оборот: 70 млн рублей</a:t>
            </a:r>
            <a:r>
              <a:rPr sz="1800" spc="482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к 2027 году</a:t>
            </a:r>
          </a:p>
          <a:p>
            <a:pPr marL="0" marR="0">
              <a:lnSpc>
                <a:spcPts val="1875"/>
              </a:lnSpc>
              <a:spcBef>
                <a:spcPts val="2314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Средний чек: 70 тыс. </a:t>
            </a:r>
            <a:r>
              <a:rPr sz="1800" spc="-22" dirty="0">
                <a:solidFill>
                  <a:srgbClr val="0F6FC6"/>
                </a:solidFill>
                <a:latin typeface="OKAIHM+Bahnschrift"/>
                <a:cs typeface="OKAIHM+Bahnschrift"/>
              </a:rPr>
              <a:t>руб.</a:t>
            </a:r>
          </a:p>
          <a:p>
            <a:pPr marL="0" marR="0">
              <a:lnSpc>
                <a:spcPts val="1875"/>
              </a:lnSpc>
              <a:spcBef>
                <a:spcPts val="2364"/>
              </a:spcBef>
              <a:spcAft>
                <a:spcPts val="0"/>
              </a:spcAft>
            </a:pP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Пациенты:</a:t>
            </a:r>
            <a:r>
              <a:rPr sz="1800" spc="481" dirty="0">
                <a:solidFill>
                  <a:srgbClr val="0F6FC6"/>
                </a:solidFill>
                <a:latin typeface="OKAIHM+Bahnschrift"/>
                <a:cs typeface="OKAIHM+Bahnschrift"/>
              </a:rPr>
              <a:t> </a:t>
            </a:r>
            <a:r>
              <a:rPr sz="1800" dirty="0">
                <a:solidFill>
                  <a:srgbClr val="0F6FC6"/>
                </a:solidFill>
                <a:latin typeface="OKAIHM+Bahnschrift"/>
                <a:cs typeface="OKAIHM+Bahnschrift"/>
              </a:rPr>
              <a:t>1000 чел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9642" y="311880"/>
            <a:ext cx="5795549" cy="10201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Corbel"/>
                <a:cs typeface="Corbel"/>
              </a:rPr>
              <a:t>ТЕКУЩИЕ РЕЗУЛЬТАТЫ</a:t>
            </a:r>
          </a:p>
          <a:p>
            <a:pPr marL="0" marR="0">
              <a:lnSpc>
                <a:spcPts val="1424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Проект запущен 22 августа 2023 года с идеи бизнеса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9642" y="1287924"/>
            <a:ext cx="3700622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TRL 3. Получен макетный образец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9642" y="1912764"/>
            <a:ext cx="7351616" cy="1141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MRL 2. Определена концепция производства</a:t>
            </a:r>
          </a:p>
          <a:p>
            <a:pPr marL="0" marR="0">
              <a:lnSpc>
                <a:spcPts val="1667"/>
              </a:lnSpc>
              <a:spcBef>
                <a:spcPts val="3202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CRL 2. Определены и оценены целевые потребительские сегменты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9642" y="3030642"/>
            <a:ext cx="2745358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18 проблемных интервью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9642" y="3396402"/>
            <a:ext cx="9075228" cy="1248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Проработка бюджета проекта и оценка ключевых требований</a:t>
            </a:r>
          </a:p>
          <a:p>
            <a:pPr marL="0" marR="0">
              <a:lnSpc>
                <a:spcPts val="1667"/>
              </a:lnSpc>
              <a:spcBef>
                <a:spcPts val="1162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(Материалы, специалисты, оборудование, инструменты, программное обеспечение</a:t>
            </a:r>
          </a:p>
          <a:p>
            <a:pPr marL="0" marR="0">
              <a:lnSpc>
                <a:spcPts val="1667"/>
              </a:lnSpc>
              <a:spcBef>
                <a:spcPts val="1212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лабораторные животные, реактивы)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9642" y="4493683"/>
            <a:ext cx="2881645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F6FC6"/>
                </a:solidFill>
                <a:latin typeface="OKAIHM+Bahnschrift"/>
                <a:cs typeface="OKAIHM+Bahnschrift"/>
              </a:rPr>
              <a:t>Протестировано 6 гипотез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">
            <a:extLst>
              <a:ext uri="{FF2B5EF4-FFF2-40B4-BE49-F238E27FC236}">
                <a16:creationId xmlns:a16="http://schemas.microsoft.com/office/drawing/2014/main" id="{C5CA7A00-D9CC-4DFC-9465-8AFC38B7CB5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C5F0D5-3001-44B6-8616-26C7F9227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73" y="1412751"/>
            <a:ext cx="3022491" cy="30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709C9E9-F7B4-45E1-ADCD-868F368DA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946" y="1412751"/>
            <a:ext cx="4394469" cy="30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235;p34">
            <a:extLst>
              <a:ext uri="{FF2B5EF4-FFF2-40B4-BE49-F238E27FC236}">
                <a16:creationId xmlns:a16="http://schemas.microsoft.com/office/drawing/2014/main" id="{EC6412F3-EB1C-4BFD-A978-8877B41F6C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218" y="234726"/>
            <a:ext cx="6576442" cy="6032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solidFill>
                  <a:schemeClr val="tx1"/>
                </a:solidFill>
                <a:sym typeface="Raleway"/>
              </a:rPr>
              <a:t>ТЕКУЩИЕ РЕЗУЛЬТАТЫ</a:t>
            </a:r>
            <a:endParaRPr sz="3200" dirty="0">
              <a:solidFill>
                <a:schemeClr val="tx1"/>
              </a:solidFill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296685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241" y="390983"/>
            <a:ext cx="4330924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orbel"/>
                <a:cs typeface="Corbel"/>
              </a:rPr>
              <a:t>КОМАНДА СТАРТАПА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21203" y="1298820"/>
            <a:ext cx="2867954" cy="11375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Алексеев Денис Георгиевич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Руководитель отдела</a:t>
            </a:r>
          </a:p>
          <a:p>
            <a:pPr marL="0" marR="0">
              <a:lnSpc>
                <a:spcPts val="1396"/>
              </a:lnSpc>
              <a:spcBef>
                <a:spcPts val="9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сопровождения научных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исследований и образовательных</a:t>
            </a:r>
          </a:p>
          <a:p>
            <a:pPr marL="0" marR="0">
              <a:lnSpc>
                <a:spcPts val="1396"/>
              </a:lnSpc>
              <a:spcBef>
                <a:spcPts val="9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программ НИИ БиоТех СамГМУ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03613" y="1464399"/>
            <a:ext cx="2435763" cy="95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7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UDSHBQ+Raleway-SemiBold,Bold"/>
                <a:cs typeface="UDSHBQ+Raleway-SemiBold,Bold"/>
              </a:rPr>
              <a:t>Гайсин Шамиль Ильдарович</a:t>
            </a:r>
          </a:p>
          <a:p>
            <a:pPr marL="0" marR="0">
              <a:lnSpc>
                <a:spcPts val="1396"/>
              </a:lnSpc>
              <a:spcBef>
                <a:spcPts val="3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Студент 6 курса СамГМУ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Институт педиатрии</a:t>
            </a:r>
          </a:p>
          <a:p>
            <a:pPr marL="0" marR="0">
              <a:lnSpc>
                <a:spcPts val="1396"/>
              </a:lnSpc>
              <a:spcBef>
                <a:spcPts val="9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СЕО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87053" y="2945441"/>
            <a:ext cx="2966481" cy="15032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Шорохов Сергей Евгеньевич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профессор кафедры</a:t>
            </a:r>
          </a:p>
          <a:p>
            <a:pPr marL="0" marR="0">
              <a:lnSpc>
                <a:spcPts val="1396"/>
              </a:lnSpc>
              <a:spcBef>
                <a:spcPts val="9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факультетской педиатрии,</a:t>
            </a:r>
            <a:r>
              <a:rPr sz="1200" spc="-42" dirty="0">
                <a:solidFill>
                  <a:srgbClr val="FFFFFF"/>
                </a:solidFill>
                <a:latin typeface="HCELLN+Raleway-Regular"/>
                <a:cs typeface="HCELLN+Raleway-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главный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внештатный специалист</a:t>
            </a:r>
          </a:p>
          <a:p>
            <a:pPr marL="0" marR="0">
              <a:lnSpc>
                <a:spcPts val="1396"/>
              </a:lnSpc>
              <a:spcBef>
                <a:spcPts val="9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министерства здравоохранения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Самарской области по детской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кардиохирургии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79406" y="3037775"/>
            <a:ext cx="1901571" cy="405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Козин Игорь Игоревич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79406" y="3220655"/>
            <a:ext cx="2809768" cy="11375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Сердечно-сосудистый хирург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Сертифицированный специалист</a:t>
            </a:r>
          </a:p>
          <a:p>
            <a:pPr marL="0" marR="0">
              <a:lnSpc>
                <a:spcPts val="1396"/>
              </a:lnSpc>
              <a:spcBef>
                <a:spcPts val="9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Европейского Союза по</a:t>
            </a:r>
          </a:p>
          <a:p>
            <a:pPr marL="0" marR="0">
              <a:lnSpc>
                <a:spcPts val="1396"/>
              </a:lnSpc>
              <a:spcBef>
                <a:spcPts val="4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выполнению экспериментальных</a:t>
            </a:r>
          </a:p>
          <a:p>
            <a:pPr marL="0" marR="0">
              <a:lnSpc>
                <a:spcPts val="1396"/>
              </a:lnSpc>
              <a:spcBef>
                <a:spcPts val="93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CELLN+Raleway-Regular"/>
                <a:cs typeface="HCELLN+Raleway-Regular"/>
              </a:rPr>
              <a:t>работ на животных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967" y="411302"/>
            <a:ext cx="3551675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Corbel"/>
                <a:cs typeface="Corbel"/>
              </a:rPr>
              <a:t>ПЛАНЫ РАЗВИТИЯ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80742" y="938788"/>
            <a:ext cx="1044106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70C0"/>
                </a:solidFill>
                <a:latin typeface="LLPGDU+Bahnschrift,Bold"/>
                <a:cs typeface="LLPGDU+Bahnschrift,Bold"/>
              </a:rPr>
              <a:t>2</a:t>
            </a:r>
            <a:r>
              <a:rPr sz="1800" spc="31" dirty="0">
                <a:solidFill>
                  <a:srgbClr val="0070C0"/>
                </a:solidFill>
                <a:latin typeface="LLPGDU+Bahnschrift,Bold"/>
                <a:cs typeface="LLPGDU+Bahnschrift,Bold"/>
              </a:rPr>
              <a:t> </a:t>
            </a:r>
            <a:r>
              <a:rPr sz="1800" dirty="0">
                <a:solidFill>
                  <a:srgbClr val="0070C0"/>
                </a:solidFill>
                <a:latin typeface="LLPGDU+Bahnschrift,Bold"/>
                <a:cs typeface="LLPGDU+Bahnschrift,Bold"/>
              </a:rPr>
              <a:t>этап</a:t>
            </a:r>
          </a:p>
          <a:p>
            <a:pPr marL="0" marR="0">
              <a:lnSpc>
                <a:spcPts val="1875"/>
              </a:lnSpc>
              <a:spcBef>
                <a:spcPts val="23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LLPGDU+Bahnschrift,Bold"/>
                <a:cs typeface="LLPGDU+Bahnschrift,Bold"/>
              </a:rPr>
              <a:t>2024</a:t>
            </a:r>
            <a:r>
              <a:rPr sz="1800" spc="38" dirty="0">
                <a:solidFill>
                  <a:srgbClr val="000000"/>
                </a:solidFill>
                <a:latin typeface="LLPGDU+Bahnschrift,Bold"/>
                <a:cs typeface="LLPGDU+Bahnschrift,Bold"/>
              </a:rPr>
              <a:t> </a:t>
            </a:r>
            <a:r>
              <a:rPr sz="1800" dirty="0">
                <a:solidFill>
                  <a:srgbClr val="000000"/>
                </a:solidFill>
                <a:latin typeface="LLPGDU+Bahnschrift,Bold"/>
                <a:cs typeface="LLPGDU+Bahnschrift,Bold"/>
              </a:rPr>
              <a:t>г.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3401" y="1017129"/>
            <a:ext cx="1036143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70C0"/>
                </a:solidFill>
                <a:latin typeface="LLPGDU+Bahnschrift,Bold"/>
                <a:cs typeface="LLPGDU+Bahnschrift,Bold"/>
              </a:rPr>
              <a:t>1</a:t>
            </a:r>
            <a:r>
              <a:rPr sz="1800" spc="31" dirty="0">
                <a:solidFill>
                  <a:srgbClr val="0070C0"/>
                </a:solidFill>
                <a:latin typeface="LLPGDU+Bahnschrift,Bold"/>
                <a:cs typeface="LLPGDU+Bahnschrift,Bold"/>
              </a:rPr>
              <a:t> </a:t>
            </a:r>
            <a:r>
              <a:rPr sz="1800" dirty="0">
                <a:solidFill>
                  <a:srgbClr val="0070C0"/>
                </a:solidFill>
                <a:latin typeface="LLPGDU+Bahnschrift,Bold"/>
                <a:cs typeface="LLPGDU+Bahnschrift,Bold"/>
              </a:rPr>
              <a:t>этап</a:t>
            </a:r>
          </a:p>
          <a:p>
            <a:pPr marL="0" marR="0">
              <a:lnSpc>
                <a:spcPts val="1875"/>
              </a:lnSpc>
              <a:spcBef>
                <a:spcPts val="23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LLPGDU+Bahnschrift,Bold"/>
                <a:cs typeface="LLPGDU+Bahnschrift,Bold"/>
              </a:rPr>
              <a:t>2023</a:t>
            </a:r>
            <a:r>
              <a:rPr sz="1800" spc="32" dirty="0">
                <a:solidFill>
                  <a:srgbClr val="000000"/>
                </a:solidFill>
                <a:latin typeface="LLPGDU+Bahnschrift,Bold"/>
                <a:cs typeface="LLPGDU+Bahnschrift,Bold"/>
              </a:rPr>
              <a:t> </a:t>
            </a:r>
            <a:r>
              <a:rPr sz="1800" dirty="0">
                <a:solidFill>
                  <a:srgbClr val="000000"/>
                </a:solidFill>
                <a:latin typeface="LLPGDU+Bahnschrift,Bold"/>
                <a:cs typeface="LLPGDU+Bahnschrift,Bold"/>
              </a:rPr>
              <a:t>г.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80742" y="1756428"/>
            <a:ext cx="4590827" cy="860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0F6FC6"/>
                </a:solidFill>
                <a:latin typeface="EEHOPV+ArialMT"/>
                <a:cs typeface="EEHOPV+ArialMT"/>
              </a:rPr>
              <a:t>•</a:t>
            </a:r>
            <a:r>
              <a:rPr sz="1850" spc="1088" dirty="0">
                <a:solidFill>
                  <a:srgbClr val="0F6FC6"/>
                </a:solidFill>
                <a:latin typeface="EEHOPV+ArialMT"/>
                <a:cs typeface="EEHOPV+ArialMT"/>
              </a:rPr>
              <a:t> </a:t>
            </a: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Разработка 3D модели сердечного</a:t>
            </a:r>
          </a:p>
          <a:p>
            <a:pPr marL="285750" marR="0">
              <a:lnSpc>
                <a:spcPts val="1875"/>
              </a:lnSpc>
              <a:spcBef>
                <a:spcPts val="27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клапана и оценка ее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3401" y="1834768"/>
            <a:ext cx="4743388" cy="1135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0F6FC6"/>
                </a:solidFill>
                <a:latin typeface="EEHOPV+ArialMT"/>
                <a:cs typeface="EEHOPV+ArialMT"/>
              </a:rPr>
              <a:t>•</a:t>
            </a:r>
            <a:r>
              <a:rPr sz="1850" spc="1088" dirty="0">
                <a:solidFill>
                  <a:srgbClr val="0F6FC6"/>
                </a:solidFill>
                <a:latin typeface="EEHOPV+ArialMT"/>
                <a:cs typeface="EEHOPV+ArialMT"/>
              </a:rPr>
              <a:t> </a:t>
            </a: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Анкетирование практикующих</a:t>
            </a:r>
          </a:p>
          <a:p>
            <a:pPr marL="285750" marR="0">
              <a:lnSpc>
                <a:spcPts val="1875"/>
              </a:lnSpc>
              <a:spcBef>
                <a:spcPts val="27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детских кардиохирургов Самарской</a:t>
            </a:r>
          </a:p>
          <a:p>
            <a:pPr marL="285750" marR="0">
              <a:lnSpc>
                <a:spcPts val="1875"/>
              </a:lnSpc>
              <a:spcBef>
                <a:spcPts val="23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области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66492" y="2310388"/>
            <a:ext cx="3651961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гемодинамических свойств in</a:t>
            </a:r>
          </a:p>
          <a:p>
            <a:pPr marL="0" marR="0">
              <a:lnSpc>
                <a:spcPts val="1875"/>
              </a:lnSpc>
              <a:spcBef>
                <a:spcPts val="23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silica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3401" y="2932048"/>
            <a:ext cx="4234433" cy="1683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0F6FC6"/>
                </a:solidFill>
                <a:latin typeface="EEHOPV+ArialMT"/>
                <a:cs typeface="EEHOPV+ArialMT"/>
              </a:rPr>
              <a:t>•</a:t>
            </a:r>
            <a:r>
              <a:rPr sz="1850" spc="1088" dirty="0">
                <a:solidFill>
                  <a:srgbClr val="0F6FC6"/>
                </a:solidFill>
                <a:latin typeface="EEHOPV+ArialMT"/>
                <a:cs typeface="EEHOPV+ArialMT"/>
              </a:rPr>
              <a:t> </a:t>
            </a: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Проработка бюджета проекта и</a:t>
            </a:r>
          </a:p>
          <a:p>
            <a:pPr marL="285750" marR="0">
              <a:lnSpc>
                <a:spcPts val="1875"/>
              </a:lnSpc>
              <a:spcBef>
                <a:spcPts val="27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оценка ключевых требований</a:t>
            </a:r>
          </a:p>
          <a:p>
            <a:pPr marL="0" marR="0">
              <a:lnSpc>
                <a:spcPts val="1875"/>
              </a:lnSpc>
              <a:spcBef>
                <a:spcPts val="23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(Материалы, специалисты,</a:t>
            </a:r>
          </a:p>
          <a:p>
            <a:pPr marL="0" marR="0">
              <a:lnSpc>
                <a:spcPts val="1875"/>
              </a:lnSpc>
              <a:spcBef>
                <a:spcPts val="28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оборудование, инструменты,</a:t>
            </a:r>
          </a:p>
          <a:p>
            <a:pPr marL="0" marR="0">
              <a:lnSpc>
                <a:spcPts val="1875"/>
              </a:lnSpc>
              <a:spcBef>
                <a:spcPts val="28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программное обеспечение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80742" y="3128027"/>
            <a:ext cx="4054354" cy="1135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0F6FC6"/>
                </a:solidFill>
                <a:latin typeface="EEHOPV+ArialMT"/>
                <a:cs typeface="EEHOPV+ArialMT"/>
              </a:rPr>
              <a:t>•</a:t>
            </a:r>
            <a:r>
              <a:rPr sz="1850" spc="1088" dirty="0">
                <a:solidFill>
                  <a:srgbClr val="0F6FC6"/>
                </a:solidFill>
                <a:latin typeface="EEHOPV+ArialMT"/>
                <a:cs typeface="EEHOPV+ArialMT"/>
              </a:rPr>
              <a:t> </a:t>
            </a: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Получить макетный образец и</a:t>
            </a:r>
          </a:p>
          <a:p>
            <a:pPr marL="285750" marR="0">
              <a:lnSpc>
                <a:spcPts val="1875"/>
              </a:lnSpc>
              <a:spcBef>
                <a:spcPts val="27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оценить его ключевые</a:t>
            </a:r>
          </a:p>
          <a:p>
            <a:pPr marL="285750" marR="0">
              <a:lnSpc>
                <a:spcPts val="1875"/>
              </a:lnSpc>
              <a:spcBef>
                <a:spcPts val="23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характеристики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0742" y="4225307"/>
            <a:ext cx="2771712" cy="588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0F6FC6"/>
                </a:solidFill>
                <a:latin typeface="EEHOPV+ArialMT"/>
                <a:cs typeface="EEHOPV+ArialMT"/>
              </a:rPr>
              <a:t>•</a:t>
            </a:r>
            <a:r>
              <a:rPr sz="1850" spc="1088" dirty="0">
                <a:solidFill>
                  <a:srgbClr val="0F6FC6"/>
                </a:solidFill>
                <a:latin typeface="EEHOPV+ArialMT"/>
                <a:cs typeface="EEHOPV+ArialMT"/>
              </a:rPr>
              <a:t> </a:t>
            </a: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Уточнение моделей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53401" y="4308969"/>
            <a:ext cx="444109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лабораторные животные, реактивы)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066492" y="4504948"/>
            <a:ext cx="3740988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ценообразования, реализации</a:t>
            </a:r>
          </a:p>
          <a:p>
            <a:pPr marL="0" marR="0">
              <a:lnSpc>
                <a:spcPts val="1875"/>
              </a:lnSpc>
              <a:spcBef>
                <a:spcPts val="23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OKAIHM+Bahnschrift"/>
                <a:cs typeface="OKAIHM+Bahnschrift"/>
              </a:rPr>
              <a:t>мелкосерийного и серийного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FF2B5EF4-FFF2-40B4-BE49-F238E27FC236}">
                <a16:creationId xmlns:a16="http://schemas.microsoft.com/office/drawing/2014/main" id="{3B9F4CFE-A436-44CB-B5BB-08DB1C131F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7A6CAC7D-0B9A-46F8-9A78-3D8DE456CA2A}"/>
              </a:ext>
            </a:extLst>
          </p:cNvPr>
          <p:cNvSpPr/>
          <p:nvPr/>
        </p:nvSpPr>
        <p:spPr>
          <a:xfrm>
            <a:off x="1152764" y="2803276"/>
            <a:ext cx="6676966" cy="59378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535341" y="1540500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 dirty="0">
                <a:solidFill>
                  <a:srgbClr val="0070C0"/>
                </a:solidFill>
              </a:rPr>
              <a:t>КОНТАКТЫ: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>
                <a:solidFill>
                  <a:srgbClr val="132C40"/>
                </a:solidFill>
              </a:rPr>
              <a:t>Гайсин Шамиль </a:t>
            </a:r>
            <a:r>
              <a:rPr lang="ru-RU" sz="1600" dirty="0" err="1">
                <a:solidFill>
                  <a:srgbClr val="132C40"/>
                </a:solidFill>
              </a:rPr>
              <a:t>Ильдарович</a:t>
            </a:r>
            <a:endParaRPr lang="ru-RU" sz="1600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600" dirty="0">
              <a:solidFill>
                <a:srgbClr val="132C40"/>
              </a:solidFill>
            </a:endParaRPr>
          </a:p>
          <a:p>
            <a:pPr marL="488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+79177741960</a:t>
            </a:r>
          </a:p>
          <a:p>
            <a:pPr marL="488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132C40"/>
              </a:solidFill>
            </a:endParaRPr>
          </a:p>
          <a:p>
            <a:pPr marL="488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32C40"/>
                </a:solidFill>
              </a:rPr>
              <a:t>Guspie@yandex.ru</a:t>
            </a:r>
            <a:endParaRPr lang="ru-RU" sz="1600" dirty="0">
              <a:solidFill>
                <a:srgbClr val="132C40"/>
              </a:solidFill>
            </a:endParaRPr>
          </a:p>
          <a:p>
            <a:pPr marL="488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132C4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3F08C18-A5B1-4427-B3CB-75D888112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364" y="1198550"/>
            <a:ext cx="3661867" cy="2746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C6C14DC-2F12-4479-A020-E773C5F7E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7678" y="1394816"/>
            <a:ext cx="2383130" cy="23831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622</Words>
  <Application>Microsoft Office PowerPoint</Application>
  <PresentationFormat>Экран (16:9)</PresentationFormat>
  <Paragraphs>171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32" baseType="lpstr">
      <vt:lpstr>Corbel</vt:lpstr>
      <vt:lpstr>Raleway</vt:lpstr>
      <vt:lpstr>OKAIHM+Bahnschrift</vt:lpstr>
      <vt:lpstr>Bahnschrift SemiCondensed</vt:lpstr>
      <vt:lpstr>MGQUKP+SegoeUISymbol,Bold</vt:lpstr>
      <vt:lpstr>CWICEN+Corbel-Bold</vt:lpstr>
      <vt:lpstr>Calibri</vt:lpstr>
      <vt:lpstr>LLPGDU+Bahnschrift,Bold</vt:lpstr>
      <vt:lpstr>Arial</vt:lpstr>
      <vt:lpstr>UDSHBQ+Raleway-SemiBold,Bold</vt:lpstr>
      <vt:lpstr>Times New Roman</vt:lpstr>
      <vt:lpstr>SVRLHF+TimesNewRomanPSMT</vt:lpstr>
      <vt:lpstr>QCJCCQ+Raleway-Bold</vt:lpstr>
      <vt:lpstr>EEHOPV+ArialMT</vt:lpstr>
      <vt:lpstr>KEJCRE+Corbel-Italic</vt:lpstr>
      <vt:lpstr>Cambria Math</vt:lpstr>
      <vt:lpstr>HCELLN+Raleway-Regular</vt:lpstr>
      <vt:lpstr>Theme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</vt:lpstr>
      <vt:lpstr>Презентация PowerPoint</vt:lpstr>
      <vt:lpstr>MedTech  РЫНОК медицинских изделий </vt:lpstr>
      <vt:lpstr>Презентация PowerPoint</vt:lpstr>
      <vt:lpstr>Презентация PowerPoint</vt:lpstr>
      <vt:lpstr>Презентация PowerPoint</vt:lpstr>
      <vt:lpstr>ТЕКУЩИЕ РЕЗУЛЬТАТЫ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Антон Антонов</cp:lastModifiedBy>
  <cp:revision>5</cp:revision>
  <dcterms:modified xsi:type="dcterms:W3CDTF">2023-11-24T13:15:34Z</dcterms:modified>
</cp:coreProperties>
</file>