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327" r:id="rId4"/>
    <p:sldId id="333" r:id="rId5"/>
    <p:sldId id="334" r:id="rId6"/>
    <p:sldId id="328" r:id="rId7"/>
    <p:sldId id="329" r:id="rId8"/>
    <p:sldId id="330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2040"/>
    <a:srgbClr val="9E20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544" y="-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40FF2-7FCF-4930-AD99-DC783BCD1AF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A2E37-58AD-40F5-99A5-50B75D762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679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A11ED-8D18-412F-A61B-65F22124B72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E779C-6E85-4128-A12E-60B12E78280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2650" y="3210446"/>
            <a:ext cx="9144000" cy="856457"/>
          </a:xfrm>
        </p:spPr>
        <p:txBody>
          <a:bodyPr>
            <a:normAutofit fontScale="90000"/>
          </a:bodyPr>
          <a:lstStyle/>
          <a:p>
            <a:pPr algn="l"/>
            <a:r>
              <a:rPr lang="ru-RU" sz="6665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Веган</a:t>
            </a:r>
            <a:r>
              <a:rPr lang="ru-RU" sz="6665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кафе</a:t>
            </a:r>
            <a:endParaRPr lang="ru-RU" sz="6665" dirty="0">
              <a:solidFill>
                <a:schemeClr val="bg1">
                  <a:lumMod val="9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2650" y="5155473"/>
            <a:ext cx="9144000" cy="649877"/>
          </a:xfrm>
        </p:spPr>
        <p:txBody>
          <a:bodyPr>
            <a:normAutofit/>
          </a:bodyPr>
          <a:lstStyle/>
          <a:p>
            <a:pPr algn="l"/>
            <a:r>
              <a:rPr lang="ru-RU" sz="40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Руководитель проекта:</a:t>
            </a:r>
            <a:endParaRPr lang="ru-RU" sz="4000" dirty="0">
              <a:solidFill>
                <a:schemeClr val="bg1"/>
              </a:solidFill>
            </a:endParaRPr>
          </a:p>
          <a:p>
            <a:pPr algn="l"/>
            <a:endParaRPr lang="ru-RU" sz="4000" dirty="0">
              <a:solidFill>
                <a:schemeClr val="bg1"/>
              </a:solidFill>
              <a:latin typeface="Russo One" panose="02000503050000020004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52650" y="6084888"/>
            <a:ext cx="707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Хабаровск 2024</a:t>
            </a:r>
            <a:endParaRPr lang="ru-RU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61698" y="1347124"/>
            <a:ext cx="10150403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ct val="100000"/>
              <a:buFont typeface="Arial" panose="020B0604020202020204"/>
              <a:buNone/>
            </a:pPr>
            <a:r>
              <a:rPr lang="ru-RU" sz="2000" b="1">
                <a:solidFill>
                  <a:schemeClr val="bg1"/>
                </a:solidFill>
                <a:latin typeface="Times New Roman" panose="02020603050405020304" charset="0"/>
                <a:ea typeface="Nunito Black"/>
                <a:cs typeface="Times New Roman" panose="02020603050405020304" charset="0"/>
                <a:sym typeface="Nunito Black"/>
              </a:rPr>
              <a:t>Проектная деятельность</a:t>
            </a:r>
            <a:endParaRPr lang="ru-RU" sz="2000" b="1" dirty="0">
              <a:solidFill>
                <a:schemeClr val="bg1"/>
              </a:solidFill>
              <a:latin typeface="Times New Roman" panose="02020603050405020304" charset="0"/>
              <a:ea typeface="Nunito Black"/>
              <a:cs typeface="Times New Roman" panose="02020603050405020304" charset="0"/>
              <a:sym typeface="Nunito Black"/>
            </a:endParaRPr>
          </a:p>
        </p:txBody>
      </p:sp>
      <p:pic>
        <p:nvPicPr>
          <p:cNvPr id="6" name="Изображение 5" descr="4f878764-b1c1-4a36-8462-74e42e993b2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180" y="2184400"/>
            <a:ext cx="2971165" cy="2971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721290" y="849086"/>
            <a:ext cx="8108302" cy="7240555"/>
          </a:xfrm>
          <a:prstGeom prst="ellipse">
            <a:avLst/>
          </a:prstGeom>
          <a:gradFill>
            <a:gsLst>
              <a:gs pos="85300">
                <a:srgbClr val="9D2040">
                  <a:lumMod val="23000"/>
                  <a:lumOff val="77000"/>
                  <a:alpha val="61000"/>
                </a:srgbClr>
              </a:gs>
              <a:gs pos="0">
                <a:srgbClr val="FF0000">
                  <a:lumMod val="32000"/>
                  <a:lumOff val="6800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60000" y="1099029"/>
            <a:ext cx="9296400" cy="2136659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Основа нашего проекта-решение проблемы малого количества мест, основывающихся на питании такой группы общества, как </a:t>
            </a:r>
            <a:r>
              <a:rPr lang="ru-RU" dirty="0" err="1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веганы</a:t>
            </a: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 и вегетарианцы.</a:t>
            </a:r>
          </a:p>
        </p:txBody>
      </p:sp>
      <p:sp>
        <p:nvSpPr>
          <p:cNvPr id="6" name="Google Shape;108;p14"/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t>2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5" b="1" dirty="0">
                <a:solidFill>
                  <a:schemeClr val="bg1"/>
                </a:solidFill>
              </a:rPr>
              <a:t>ПРОБЛЕМА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061" y="2940697"/>
            <a:ext cx="3534229" cy="35342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338" y="2948474"/>
            <a:ext cx="3608873" cy="3608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61965" y="612559"/>
            <a:ext cx="9391835" cy="5564404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3200" b="1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Цель </a:t>
            </a:r>
            <a:r>
              <a:rPr lang="ru-RU" sz="3200" b="1" dirty="0" smtClean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проекта</a:t>
            </a:r>
            <a:r>
              <a:rPr lang="ru-RU" sz="3200" b="1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Удовлетворить потребности посетителей, следующих принципам веганства</a:t>
            </a:r>
            <a:r>
              <a:rPr lang="en-US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/</a:t>
            </a:r>
            <a:r>
              <a:rPr lang="ru-RU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вегетарианства и здорового образа жизни, путём предоставления им разнообразных и вкусных блюд, приготовленных исключительно из растительных ингредиентов.</a:t>
            </a:r>
            <a:endParaRPr lang="ru-RU" sz="2800" dirty="0">
              <a:solidFill>
                <a:srgbClr val="9E2041"/>
              </a:solidFill>
              <a:latin typeface="Manrope Medium" pitchFamily="2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>
                <a:solidFill>
                  <a:srgbClr val="9E2041"/>
                </a:solidFill>
                <a:latin typeface="Manrope Medium" pitchFamily="2" charset="0"/>
              </a:rPr>
              <a:t> </a:t>
            </a:r>
          </a:p>
        </p:txBody>
      </p:sp>
      <p:sp>
        <p:nvSpPr>
          <p:cNvPr id="6" name="Google Shape;108;p14"/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t>3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5" b="1" dirty="0">
                <a:solidFill>
                  <a:schemeClr val="bg1"/>
                </a:solidFill>
              </a:rPr>
              <a:t>РЕШЕНИЕ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615" y="3601616"/>
            <a:ext cx="3078584" cy="30785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86" y="3601616"/>
            <a:ext cx="3078324" cy="30783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754" y="3601616"/>
            <a:ext cx="3078324" cy="3078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61965" y="612559"/>
            <a:ext cx="9391835" cy="5564404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3200" b="1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Задачи:</a:t>
            </a:r>
          </a:p>
          <a:p>
            <a:pPr algn="l">
              <a:buFont typeface="+mj-lt"/>
              <a:buAutoNum type="arabicPeriod"/>
            </a:pPr>
            <a:r>
              <a:rPr lang="ru-RU" sz="2400" b="0" i="0" dirty="0">
                <a:solidFill>
                  <a:srgbClr val="9E204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Разработка уникального и разнообразного меню, включающего блюда на основе овощей, фруктов, орехов, зёрен и бобов.</a:t>
            </a:r>
          </a:p>
          <a:p>
            <a:pPr algn="l">
              <a:buFont typeface="+mj-lt"/>
              <a:buAutoNum type="arabicPeriod"/>
            </a:pPr>
            <a:r>
              <a:rPr lang="ru-RU" sz="2400" b="0" i="0" dirty="0">
                <a:solidFill>
                  <a:srgbClr val="9E204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Обеспечение высокого качества продукции и свежести ингредиентов.</a:t>
            </a:r>
          </a:p>
          <a:p>
            <a:pPr algn="l">
              <a:buFont typeface="+mj-lt"/>
              <a:buAutoNum type="arabicPeriod"/>
            </a:pPr>
            <a:r>
              <a:rPr lang="ru-RU" sz="2400" b="0" i="0" dirty="0">
                <a:solidFill>
                  <a:srgbClr val="9E204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Соблюдение санитарных норм и правил гигиены.</a:t>
            </a:r>
          </a:p>
          <a:p>
            <a:pPr algn="l">
              <a:buFont typeface="+mj-lt"/>
              <a:buAutoNum type="arabicPeriod"/>
            </a:pPr>
            <a:r>
              <a:rPr lang="ru-RU" sz="2400" b="0" i="0" dirty="0">
                <a:solidFill>
                  <a:srgbClr val="9E204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Организация пространства кафе с учётом потребностей посетителей-вегетарианцев и </a:t>
            </a:r>
            <a:r>
              <a:rPr lang="ru-RU" sz="2400" b="0" i="0" dirty="0" err="1">
                <a:solidFill>
                  <a:srgbClr val="9E204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веганов</a:t>
            </a:r>
            <a:r>
              <a:rPr lang="ru-RU" sz="2400" b="0" i="0" dirty="0">
                <a:solidFill>
                  <a:srgbClr val="9E204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ru-RU" sz="2400" b="0" i="0" dirty="0">
                <a:solidFill>
                  <a:srgbClr val="9E204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Сотрудничество с поставщиками, предлагающими экологически чистые и натуральные продукты.</a:t>
            </a:r>
          </a:p>
          <a:p>
            <a:pPr algn="l">
              <a:buFont typeface="+mj-lt"/>
              <a:buAutoNum type="arabicPeriod"/>
            </a:pPr>
            <a:r>
              <a:rPr lang="ru-RU" sz="2400" b="0" i="0" dirty="0">
                <a:solidFill>
                  <a:srgbClr val="9E204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Проведение маркетинговых исследований для определения целевой аудитории и разработки эффективной рекламной кампании.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800" dirty="0">
              <a:solidFill>
                <a:srgbClr val="9E2041"/>
              </a:solidFill>
              <a:latin typeface="Manrope Medium" pitchFamily="2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800" dirty="0">
              <a:solidFill>
                <a:srgbClr val="9E2041"/>
              </a:solidFill>
              <a:latin typeface="Manrope Medium" pitchFamily="2" charset="0"/>
            </a:endParaRPr>
          </a:p>
        </p:txBody>
      </p:sp>
      <p:sp>
        <p:nvSpPr>
          <p:cNvPr id="6" name="Google Shape;108;p14"/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t>4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5" b="1" dirty="0">
                <a:solidFill>
                  <a:schemeClr val="bg1"/>
                </a:solidFill>
              </a:rPr>
              <a:t>РЕШЕНИЕ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61965" y="612559"/>
            <a:ext cx="9391835" cy="5564404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b="1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Методы решения: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Мы создадим кафе, которое будет удовлетворять </a:t>
            </a: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пищевые, а также эстетичные </a:t>
            </a:r>
            <a:r>
              <a:rPr lang="ru-RU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потребности наших посетителей. Классный молодежный дизайн, а также наш подход к меню, исключающему любые виды продуктов животного происхождения, завоюет интерес массы людей, заинтересованных здоровым образом жизни или придерживающихся веганского и вегетарианского образа жизни, а также внимание тех, кто всегда хочет попробовать что-то новое.</a:t>
            </a:r>
            <a:endParaRPr lang="ru-RU" sz="2800" dirty="0">
              <a:solidFill>
                <a:srgbClr val="9E2041"/>
              </a:solidFill>
              <a:latin typeface="Manrope Medium" pitchFamily="2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800" dirty="0">
              <a:solidFill>
                <a:srgbClr val="9E2041"/>
              </a:solidFill>
              <a:latin typeface="Manrope Medium" pitchFamily="2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800" dirty="0">
              <a:solidFill>
                <a:srgbClr val="9E2041"/>
              </a:solidFill>
              <a:latin typeface="Manrope Medium" pitchFamily="2" charset="0"/>
            </a:endParaRPr>
          </a:p>
        </p:txBody>
      </p:sp>
      <p:sp>
        <p:nvSpPr>
          <p:cNvPr id="6" name="Google Shape;108;p14"/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t>5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5" b="1" dirty="0">
                <a:solidFill>
                  <a:schemeClr val="bg1"/>
                </a:solidFill>
              </a:rPr>
              <a:t>РЕШЕНИЕ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820411" y="604007"/>
            <a:ext cx="9357220" cy="5572956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b="1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Основные заинтересованные стороны: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Женщины и мужчины (14-45 лет), которые отказываются от пищи животного происхождения во имя этичности и любви к животным, религиозным соображениям или из-за ограничений по здоровью. Наш продукт подходит веганам и вегетарианцам которые хотят быть уверены в том что их еда подходит их ценностям, а также людям с индивидуальными </a:t>
            </a:r>
            <a:r>
              <a:rPr lang="ru-RU" dirty="0" err="1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непереносимостями</a:t>
            </a: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 некоторых продуктов.</a:t>
            </a:r>
            <a:endParaRPr lang="ru-RU" dirty="0">
              <a:solidFill>
                <a:srgbClr val="9E2041"/>
              </a:solidFill>
              <a:latin typeface="Manrope Medium" pitchFamily="2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800" dirty="0">
              <a:solidFill>
                <a:srgbClr val="9E2041"/>
              </a:solidFill>
              <a:latin typeface="Manrope Medium" pitchFamily="2" charset="0"/>
            </a:endParaRPr>
          </a:p>
        </p:txBody>
      </p:sp>
      <p:sp>
        <p:nvSpPr>
          <p:cNvPr id="6" name="Google Shape;108;p14"/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t>6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56477" y="0"/>
            <a:ext cx="4935524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5" b="1" dirty="0">
                <a:solidFill>
                  <a:schemeClr val="bg1"/>
                </a:solidFill>
              </a:rPr>
              <a:t>ЗАИНТЕРЕСОВАННЫЕ СТОРОНЫ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837189" y="570451"/>
            <a:ext cx="9516611" cy="5606512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3600" b="1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Основные затраты на реализацию проекта</a:t>
            </a:r>
            <a:r>
              <a:rPr lang="ru-RU" sz="36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Первоначальные вложения 1млн-1,5млн рублей: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1.Оформление зала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2.Оборудование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3.Первичный набор продуктов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Ежемесячные траты </a:t>
            </a:r>
            <a:r>
              <a:rPr lang="en-US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~</a:t>
            </a: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300тыс рублей: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1.Заработная плата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2.Продукты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3.Налоги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4.Материалы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5.Аренда точки</a:t>
            </a:r>
          </a:p>
        </p:txBody>
      </p:sp>
      <p:sp>
        <p:nvSpPr>
          <p:cNvPr id="6" name="Google Shape;108;p14"/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t>7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5" b="1" dirty="0">
                <a:solidFill>
                  <a:schemeClr val="bg1"/>
                </a:solidFill>
              </a:rPr>
              <a:t>СМЕТА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023844" y="810557"/>
            <a:ext cx="9296400" cy="4351338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4600" b="1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Члены команды проекта: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1.Акулина Алёна Алексеевна-создание презентации, поиск информации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2.Алемаева Полина Романовна-лидер, организация проектной деятельности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ru-RU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.Берёзкина Валерия Артёмовна-отвечала за целевую аудиторию, поиск информации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4.Кондратенко Аделина Александровна-подбор идей, выявление проблемы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5</a:t>
            </a:r>
            <a:r>
              <a:rPr lang="ru-RU" sz="2800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.Мерцалова Маргарита Александровна-цели проекта, подсчет затрат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Times New Roman" panose="02020603050405020304" charset="0"/>
                <a:cs typeface="Times New Roman" panose="02020603050405020304" charset="0"/>
              </a:rPr>
              <a:t>6.Реут Елизавета Андреевна-задачи проекта, подсчет затрат</a:t>
            </a:r>
            <a:endParaRPr lang="ru-RU" sz="2800" dirty="0">
              <a:solidFill>
                <a:srgbClr val="9E204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Google Shape;108;p14"/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t>8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r>
              <a:rPr lang="ru-RU" sz="2665" b="1" dirty="0">
                <a:solidFill>
                  <a:schemeClr val="bg1"/>
                </a:solidFill>
              </a:rPr>
              <a:t>КОМАНДА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2650" y="3135313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sz="48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Спасибо за внимание!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52650" y="5619750"/>
            <a:ext cx="7077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Хабаровск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2024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360</Words>
  <Application>Microsoft Office PowerPoint</Application>
  <PresentationFormat>Произвольный</PresentationFormat>
  <Paragraphs>53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Веган кафе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lucifer1300@mail.ru</dc:creator>
  <cp:lastModifiedBy>Полина Алемаева</cp:lastModifiedBy>
  <cp:revision>28</cp:revision>
  <dcterms:created xsi:type="dcterms:W3CDTF">2023-10-11T02:03:00Z</dcterms:created>
  <dcterms:modified xsi:type="dcterms:W3CDTF">2024-11-15T03:56:31Z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F05F51A1FBD846D29B861B7C00A004A8_12</vt:lpwstr>
  </property>
  <property fmtid="{D5CDD505-2E9C-101B-9397-08002B2CF9AE}" pid="3" name="KSOProductBuildVer">
    <vt:lpwstr>1049-12.2.0.18607</vt:lpwstr>
  </property>
</Properties>
</file>