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16"/>
  </p:notesMasterIdLst>
  <p:sldIdLst>
    <p:sldId id="256" r:id="rId3"/>
    <p:sldId id="257" r:id="rId4"/>
    <p:sldId id="259" r:id="rId5"/>
    <p:sldId id="260" r:id="rId6"/>
    <p:sldId id="262" r:id="rId7"/>
    <p:sldId id="258" r:id="rId8"/>
    <p:sldId id="261" r:id="rId9"/>
    <p:sldId id="264" r:id="rId10"/>
    <p:sldId id="265" r:id="rId11"/>
    <p:sldId id="263" r:id="rId12"/>
    <p:sldId id="268" r:id="rId13"/>
    <p:sldId id="266" r:id="rId14"/>
    <p:sldId id="267" r:id="rId15"/>
  </p:sldIdLst>
  <p:sldSz cx="12192000" cy="6858000"/>
  <p:notesSz cx="12192000" cy="6858000"/>
  <p:embeddedFontLst>
    <p:embeddedFont>
      <p:font typeface="Comfortaa" panose="020B0604020202020204" charset="0"/>
      <p:regular r:id="rId17"/>
      <p:bold r:id="rId18"/>
    </p:embeddedFont>
    <p:embeddedFont>
      <p:font typeface="Roboto" panose="020B060402020202020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QPtwb9mFFaAEachc7LCqmQszG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9CA"/>
    <a:srgbClr val="80AE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21459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9e62c2b30b_2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9e62c2b30b_2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3278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None/>
              <a:defRPr sz="275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4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7" name="Google Shape;87;p14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ru-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9" Type="http://schemas.openxmlformats.org/officeDocument/2006/relationships/image" Target="../media/image56.png"/><Relationship Id="rId3" Type="http://schemas.openxmlformats.org/officeDocument/2006/relationships/image" Target="../media/image20.png"/><Relationship Id="rId21" Type="http://schemas.openxmlformats.org/officeDocument/2006/relationships/image" Target="../media/image38.png"/><Relationship Id="rId34" Type="http://schemas.openxmlformats.org/officeDocument/2006/relationships/image" Target="../media/image51.png"/><Relationship Id="rId42" Type="http://schemas.openxmlformats.org/officeDocument/2006/relationships/image" Target="../media/image59.png"/><Relationship Id="rId47" Type="http://schemas.openxmlformats.org/officeDocument/2006/relationships/image" Target="../media/image64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33" Type="http://schemas.openxmlformats.org/officeDocument/2006/relationships/image" Target="../media/image50.png"/><Relationship Id="rId38" Type="http://schemas.openxmlformats.org/officeDocument/2006/relationships/image" Target="../media/image55.png"/><Relationship Id="rId46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29" Type="http://schemas.openxmlformats.org/officeDocument/2006/relationships/image" Target="../media/image46.png"/><Relationship Id="rId41" Type="http://schemas.openxmlformats.org/officeDocument/2006/relationships/image" Target="../media/image5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32" Type="http://schemas.openxmlformats.org/officeDocument/2006/relationships/image" Target="../media/image49.png"/><Relationship Id="rId37" Type="http://schemas.openxmlformats.org/officeDocument/2006/relationships/image" Target="../media/image54.png"/><Relationship Id="rId40" Type="http://schemas.openxmlformats.org/officeDocument/2006/relationships/image" Target="../media/image57.png"/><Relationship Id="rId45" Type="http://schemas.openxmlformats.org/officeDocument/2006/relationships/image" Target="../media/image62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31" Type="http://schemas.openxmlformats.org/officeDocument/2006/relationships/image" Target="../media/image48.png"/><Relationship Id="rId44" Type="http://schemas.openxmlformats.org/officeDocument/2006/relationships/image" Target="../media/image61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Relationship Id="rId30" Type="http://schemas.openxmlformats.org/officeDocument/2006/relationships/image" Target="../media/image47.png"/><Relationship Id="rId35" Type="http://schemas.openxmlformats.org/officeDocument/2006/relationships/image" Target="../media/image52.png"/><Relationship Id="rId43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8" cy="689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359672" y="3455485"/>
            <a:ext cx="243780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/>
          <p:nvPr/>
        </p:nvSpPr>
        <p:spPr>
          <a:xfrm>
            <a:off x="-96688" y="2641526"/>
            <a:ext cx="12385500" cy="1807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38" b="1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АКСЕЛЕРАТОР ПГУ «НЕЙРОБУМ» 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38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Мобильное приложение</a:t>
            </a:r>
            <a:endParaRPr sz="3638"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38" b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«ПрофМир»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15539" y="4403883"/>
            <a:ext cx="2500602" cy="249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1600" y="1"/>
            <a:ext cx="2534541" cy="253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16834">
        <p15:prstTrans prst="peelOff"/>
      </p:transition>
    </mc:Choice>
    <mc:Fallback>
      <p:transition spd="slow" advTm="1683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АКТУАЛЬНОСТЬ ПРОЕКТА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3" name="Google Shape;133;p2"/>
          <p:cNvSpPr/>
          <p:nvPr/>
        </p:nvSpPr>
        <p:spPr>
          <a:xfrm>
            <a:off x="114250" y="895850"/>
            <a:ext cx="11239800" cy="5508600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"/>
          <p:cNvSpPr txBox="1"/>
          <p:nvPr/>
        </p:nvSpPr>
        <p:spPr>
          <a:xfrm>
            <a:off x="434572" y="1228141"/>
            <a:ext cx="8323200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000" dirty="0" smtClean="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 smtClean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Наш </a:t>
            </a:r>
            <a:r>
              <a:rPr lang="ru-RU" sz="3000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проект познакомит школьников и их родителей не только с предприятиями разного типа и профессиями, но и даст ответы на волнующие вопросы в удобном для них формате</a:t>
            </a:r>
            <a:endParaRPr sz="3000" dirty="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(видео-формате, формате статей и онлайн-трансляций).</a:t>
            </a:r>
            <a:endParaRPr sz="4600" dirty="0"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ransition spd="slow" advTm="13671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КЛЮЧЕВ</a:t>
            </a:r>
            <a:r>
              <a:rPr lang="ru-RU" sz="3200" b="1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ЫЕ</a:t>
            </a:r>
            <a:r>
              <a:rPr lang="ru-RU" sz="3200" b="1" i="0" u="none" strike="noStrike" cap="none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 ПРОБЛЕМ</a:t>
            </a:r>
            <a:r>
              <a:rPr lang="ru-RU" sz="3200" b="1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Ы</a:t>
            </a:r>
            <a:endParaRPr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360040" y="1052736"/>
            <a:ext cx="10992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4"/>
          <p:cNvSpPr/>
          <p:nvPr/>
        </p:nvSpPr>
        <p:spPr>
          <a:xfrm>
            <a:off x="114250" y="895850"/>
            <a:ext cx="11239800" cy="5508600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4"/>
          <p:cNvSpPr txBox="1"/>
          <p:nvPr/>
        </p:nvSpPr>
        <p:spPr>
          <a:xfrm>
            <a:off x="1111800" y="1176025"/>
            <a:ext cx="7720500" cy="46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fortaa"/>
              <a:buChar char="●"/>
            </a:pPr>
            <a:r>
              <a:rPr lang="ru-RU" sz="320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Недостаток информации о профессиях</a:t>
            </a:r>
            <a:endParaRPr sz="320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fortaa"/>
              <a:buChar char="●"/>
            </a:pPr>
            <a:r>
              <a:rPr lang="ru-RU" sz="320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Отсутствие понимания условий работы</a:t>
            </a:r>
            <a:endParaRPr sz="320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fortaa"/>
              <a:buChar char="●"/>
            </a:pPr>
            <a:r>
              <a:rPr lang="ru-RU" sz="320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Проблемы родительского сопровождения</a:t>
            </a:r>
            <a:endParaRPr sz="320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fortaa"/>
              <a:buChar char="●"/>
            </a:pPr>
            <a:r>
              <a:rPr lang="ru-RU" sz="320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Трудности при переквалификации взрослых</a:t>
            </a:r>
            <a:endParaRPr sz="320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ransition spd="slow" advTm="10355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"/>
          <p:cNvSpPr/>
          <p:nvPr/>
        </p:nvSpPr>
        <p:spPr>
          <a:xfrm>
            <a:off x="114250" y="1062775"/>
            <a:ext cx="11239800" cy="5341800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5"/>
          <p:cNvSpPr txBox="1"/>
          <p:nvPr/>
        </p:nvSpPr>
        <p:spPr>
          <a:xfrm>
            <a:off x="846875" y="0"/>
            <a:ext cx="84723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ПРЕДЛАГАЕМОЕ РЕШЕНИЕ И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marL="7701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ОСНОВНОЙ ФУНКЦИОНАЛ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1525053" y="2970873"/>
            <a:ext cx="67374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omfortaa"/>
              <a:buChar char="●"/>
            </a:pPr>
            <a:r>
              <a:rPr lang="ru-RU" sz="2500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Информационную базу о профессиях</a:t>
            </a:r>
            <a:endParaRPr sz="2500" dirty="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omfortaa"/>
              <a:buChar char="●"/>
            </a:pPr>
            <a:r>
              <a:rPr lang="ru-RU" sz="2500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Виртуальные наблюдения и рекомендации</a:t>
            </a:r>
            <a:endParaRPr sz="2500" dirty="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omfortaa"/>
              <a:buChar char="●"/>
            </a:pPr>
            <a:r>
              <a:rPr lang="ru-RU" sz="2500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Руководства и советы для родителей</a:t>
            </a:r>
            <a:endParaRPr sz="2500" dirty="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omfortaa"/>
              <a:buChar char="●"/>
            </a:pPr>
            <a:r>
              <a:rPr lang="ru-RU" sz="2500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Ресурсы для переквалификации</a:t>
            </a:r>
            <a:endParaRPr sz="2500" dirty="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1436348" y="1630293"/>
            <a:ext cx="8027691" cy="104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dirty="0">
                <a:latin typeface="Comfortaa"/>
                <a:ea typeface="Comfortaa"/>
                <a:cs typeface="Comfortaa"/>
                <a:sym typeface="Comfortaa"/>
              </a:rPr>
              <a:t>РЕШЕНИЕ</a:t>
            </a:r>
            <a:r>
              <a:rPr lang="ru-RU" sz="2400" b="1" dirty="0">
                <a:latin typeface="Comfortaa"/>
                <a:ea typeface="Comfortaa"/>
                <a:cs typeface="Comfortaa"/>
                <a:sym typeface="Comfortaa"/>
              </a:rPr>
              <a:t>: </a:t>
            </a:r>
            <a:r>
              <a:rPr lang="ru-RU" sz="2500" dirty="0">
                <a:latin typeface="Comfortaa"/>
                <a:ea typeface="Comfortaa"/>
                <a:cs typeface="Comfortaa"/>
                <a:sym typeface="Comfortaa"/>
              </a:rPr>
              <a:t>Создание приложения, которое будет содержать в себе:</a:t>
            </a:r>
            <a:endParaRPr sz="2500" dirty="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ransition spd="slow" advTm="24121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e62c2b30b_2_13"/>
          <p:cNvSpPr txBox="1"/>
          <p:nvPr/>
        </p:nvSpPr>
        <p:spPr>
          <a:xfrm>
            <a:off x="670500" y="210775"/>
            <a:ext cx="7525800" cy="5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КОНКУРЕНТЫ</a:t>
            </a:r>
            <a:endParaRPr sz="3200" b="1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5" name="Google Shape;175;g29e62c2b30b_2_13"/>
          <p:cNvSpPr/>
          <p:nvPr/>
        </p:nvSpPr>
        <p:spPr>
          <a:xfrm>
            <a:off x="100150" y="895800"/>
            <a:ext cx="11309400" cy="53556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pic>
        <p:nvPicPr>
          <p:cNvPr id="176" name="Google Shape;176;g29e62c2b30b_2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500" y="4012900"/>
            <a:ext cx="3819575" cy="1742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7" name="Google Shape;177;g29e62c2b30b_2_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9325" y="3950048"/>
            <a:ext cx="4742174" cy="186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8" name="Google Shape;178;g29e62c2b30b_2_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52749" y="1236650"/>
            <a:ext cx="3444525" cy="243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13019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/>
          <p:nvPr/>
        </p:nvSpPr>
        <p:spPr>
          <a:xfrm>
            <a:off x="58425" y="891094"/>
            <a:ext cx="11392800" cy="5300100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621350" y="259993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ЦЕЛЕВАЯ АУДИТОРИЯ ПРОЕКТА</a:t>
            </a:r>
            <a:endParaRPr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4859687" y="4824970"/>
            <a:ext cx="17850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Школы</a:t>
            </a:r>
            <a:endParaRPr sz="2400" b="1" dirty="0"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l="43718" t="-2339" r="-22577" b="10612"/>
          <a:stretch/>
        </p:blipFill>
        <p:spPr>
          <a:xfrm>
            <a:off x="621350" y="1427350"/>
            <a:ext cx="3950650" cy="3063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" name="Google Shape;143;p3"/>
          <p:cNvSpPr txBox="1"/>
          <p:nvPr/>
        </p:nvSpPr>
        <p:spPr>
          <a:xfrm>
            <a:off x="208663" y="4789600"/>
            <a:ext cx="36474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Школьники и их родители </a:t>
            </a:r>
            <a:endParaRPr sz="2500" b="1" dirty="0"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44" name="Google Shape;144;p3"/>
          <p:cNvPicPr preferRelativeResize="0"/>
          <p:nvPr/>
        </p:nvPicPr>
        <p:blipFill rotWithShape="1">
          <a:blip r:embed="rId4">
            <a:alphaModFix/>
          </a:blip>
          <a:srcRect b="-23716"/>
          <a:stretch/>
        </p:blipFill>
        <p:spPr>
          <a:xfrm>
            <a:off x="4291812" y="1478770"/>
            <a:ext cx="2567625" cy="377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5" name="Google Shape;145;p3"/>
          <p:cNvPicPr preferRelativeResize="0"/>
          <p:nvPr/>
        </p:nvPicPr>
        <p:blipFill rotWithShape="1">
          <a:blip r:embed="rId5">
            <a:alphaModFix/>
          </a:blip>
          <a:srcRect l="28120" r="5807"/>
          <a:stretch/>
        </p:blipFill>
        <p:spPr>
          <a:xfrm>
            <a:off x="7648312" y="1478770"/>
            <a:ext cx="3424824" cy="3102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6" name="Google Shape;146;p3"/>
          <p:cNvSpPr txBox="1"/>
          <p:nvPr/>
        </p:nvSpPr>
        <p:spPr>
          <a:xfrm>
            <a:off x="7648312" y="4786046"/>
            <a:ext cx="37977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Взрослые, решившие сменить профессию</a:t>
            </a:r>
            <a:endParaRPr sz="2300" b="1" dirty="0"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ransition spd="slow" advTm="10297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 txBox="1"/>
          <p:nvPr/>
        </p:nvSpPr>
        <p:spPr>
          <a:xfrm>
            <a:off x="674076" y="194110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ЦЕННОСТНОЕ ПРЕДЛОЖЕНИЕ</a:t>
            </a:r>
            <a:endParaRPr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8" name="Google Shape;168;p6"/>
          <p:cNvSpPr/>
          <p:nvPr/>
        </p:nvSpPr>
        <p:spPr>
          <a:xfrm>
            <a:off x="114250" y="895850"/>
            <a:ext cx="11239800" cy="5508600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6"/>
          <p:cNvSpPr txBox="1"/>
          <p:nvPr/>
        </p:nvSpPr>
        <p:spPr>
          <a:xfrm>
            <a:off x="1402466" y="1631770"/>
            <a:ext cx="8531700" cy="42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omfortaa"/>
              <a:buChar char="●"/>
            </a:pPr>
            <a:r>
              <a:rPr lang="ru-RU" sz="2900" dirty="0">
                <a:solidFill>
                  <a:schemeClr val="dk1"/>
                </a:solidFill>
                <a:highlight>
                  <a:schemeClr val="accent3"/>
                </a:highlight>
                <a:latin typeface="Comfortaa"/>
                <a:ea typeface="Comfortaa"/>
                <a:cs typeface="Comfortaa"/>
                <a:sym typeface="Comfortaa"/>
              </a:rPr>
              <a:t>у</a:t>
            </a:r>
            <a:r>
              <a:rPr lang="ru-RU" sz="2900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никальный, интерактивный и практический подход к изучению профессий</a:t>
            </a:r>
            <a:endParaRPr sz="2900" dirty="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omfortaa"/>
              <a:buChar char="●"/>
            </a:pPr>
            <a:r>
              <a:rPr lang="ru-RU" sz="2900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живые впечатления и реальные истории</a:t>
            </a:r>
            <a:endParaRPr sz="2900" dirty="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omfortaa"/>
              <a:buChar char="●"/>
            </a:pPr>
            <a:r>
              <a:rPr lang="ru-RU" sz="2900" dirty="0">
                <a:solidFill>
                  <a:schemeClr val="dk1"/>
                </a:solidFill>
                <a:highlight>
                  <a:srgbClr val="FFC000"/>
                </a:highlight>
                <a:latin typeface="Comfortaa"/>
                <a:ea typeface="Comfortaa"/>
                <a:cs typeface="Comfortaa"/>
                <a:sym typeface="Comfortaa"/>
              </a:rPr>
              <a:t>более захватывающий, информативный и реалистичный процесс обучения и выбора профессии</a:t>
            </a:r>
            <a:endParaRPr sz="2900" dirty="0">
              <a:solidFill>
                <a:schemeClr val="dk1"/>
              </a:solidFill>
              <a:highlight>
                <a:srgbClr val="FFC000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ransition spd="slow" advTm="9214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"/>
          <p:cNvSpPr txBox="1"/>
          <p:nvPr/>
        </p:nvSpPr>
        <p:spPr>
          <a:xfrm>
            <a:off x="376651" y="254499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БИЗНЕС-МОДЕЛЬ ПРОЕКТА</a:t>
            </a:r>
            <a:endParaRPr dirty="0"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90" name="Google Shape;190;p8"/>
          <p:cNvGrpSpPr/>
          <p:nvPr/>
        </p:nvGrpSpPr>
        <p:grpSpPr>
          <a:xfrm>
            <a:off x="360087" y="872096"/>
            <a:ext cx="11271082" cy="5652821"/>
            <a:chOff x="2050015" y="1920875"/>
            <a:chExt cx="16156469" cy="8382000"/>
          </a:xfrm>
        </p:grpSpPr>
        <p:grpSp>
          <p:nvGrpSpPr>
            <p:cNvPr id="191" name="Google Shape;191;p8"/>
            <p:cNvGrpSpPr/>
            <p:nvPr/>
          </p:nvGrpSpPr>
          <p:grpSpPr>
            <a:xfrm>
              <a:off x="2051050" y="1920875"/>
              <a:ext cx="16155434" cy="8382000"/>
              <a:chOff x="1135616" y="1844675"/>
              <a:chExt cx="16155434" cy="8382000"/>
            </a:xfrm>
          </p:grpSpPr>
          <p:sp>
            <p:nvSpPr>
              <p:cNvPr id="192" name="Google Shape;192;p8"/>
              <p:cNvSpPr/>
              <p:nvPr/>
            </p:nvSpPr>
            <p:spPr>
              <a:xfrm>
                <a:off x="11366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8"/>
              <p:cNvSpPr/>
              <p:nvPr/>
            </p:nvSpPr>
            <p:spPr>
              <a:xfrm>
                <a:off x="9213850" y="8245475"/>
                <a:ext cx="8077200" cy="19812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8"/>
              <p:cNvSpPr/>
              <p:nvPr/>
            </p:nvSpPr>
            <p:spPr>
              <a:xfrm>
                <a:off x="11356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8"/>
              <p:cNvSpPr/>
              <p:nvPr/>
            </p:nvSpPr>
            <p:spPr>
              <a:xfrm>
                <a:off x="4031216" y="1844675"/>
                <a:ext cx="38100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8"/>
              <p:cNvSpPr/>
              <p:nvPr/>
            </p:nvSpPr>
            <p:spPr>
              <a:xfrm>
                <a:off x="4031216" y="5197475"/>
                <a:ext cx="38100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8"/>
              <p:cNvSpPr/>
              <p:nvPr/>
            </p:nvSpPr>
            <p:spPr>
              <a:xfrm>
                <a:off x="7841216" y="1844675"/>
                <a:ext cx="28956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8"/>
              <p:cNvSpPr/>
              <p:nvPr/>
            </p:nvSpPr>
            <p:spPr>
              <a:xfrm>
                <a:off x="10736816" y="1844675"/>
                <a:ext cx="3200400" cy="3352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8"/>
              <p:cNvSpPr/>
              <p:nvPr/>
            </p:nvSpPr>
            <p:spPr>
              <a:xfrm>
                <a:off x="10736816" y="5197475"/>
                <a:ext cx="3200400" cy="30480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8"/>
              <p:cNvSpPr/>
              <p:nvPr/>
            </p:nvSpPr>
            <p:spPr>
              <a:xfrm>
                <a:off x="13937229" y="1844681"/>
                <a:ext cx="3013500" cy="6400800"/>
              </a:xfrm>
              <a:prstGeom prst="rect">
                <a:avLst/>
              </a:prstGeom>
              <a:noFill/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1" name="Google Shape;201;p8"/>
            <p:cNvSpPr txBox="1"/>
            <p:nvPr/>
          </p:nvSpPr>
          <p:spPr>
            <a:xfrm>
              <a:off x="2050015" y="2073276"/>
              <a:ext cx="2894700" cy="579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3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2</a:t>
              </a:r>
              <a:r>
                <a:rPr lang="ru-RU" sz="17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. Проблема </a:t>
              </a:r>
              <a:endParaRPr sz="1700" b="1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lvl="0" indent="-2984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omfortaa"/>
                <a:buChar char="●"/>
              </a:pPr>
              <a:r>
                <a:rPr lang="ru-RU" sz="11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Недостаток информации о профессиях.</a:t>
              </a:r>
              <a:endParaRPr sz="11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lvl="0" indent="-2984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omfortaa"/>
                <a:buChar char="●"/>
              </a:pPr>
              <a:r>
                <a:rPr lang="ru-RU" sz="11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Дефицит данных об ограничениях и особенностях различных профессий.</a:t>
              </a:r>
              <a:endParaRPr sz="11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lvl="0" indent="-2984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omfortaa"/>
                <a:buChar char="●"/>
              </a:pPr>
              <a:r>
                <a:rPr lang="ru-RU" sz="11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Нехватка информации о месте обучения для получения желаемой специальности.</a:t>
              </a:r>
              <a:endParaRPr sz="11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lvl="0" indent="-2984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omfortaa"/>
                <a:buChar char="●"/>
              </a:pPr>
              <a:r>
                <a:rPr lang="ru-RU" sz="11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Непонимание, какую профессию выбрать.</a:t>
              </a:r>
              <a:endParaRPr sz="11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marR="0" lvl="0" indent="-298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omfortaa"/>
                <a:buChar char="●"/>
              </a:pPr>
              <a:r>
                <a:rPr lang="ru-RU" sz="11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Незнание основных навыков ведения профессии.</a:t>
              </a:r>
              <a:endParaRPr sz="1300" b="1" dirty="0">
                <a:solidFill>
                  <a:schemeClr val="dk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202" name="Google Shape;202;p8"/>
            <p:cNvSpPr txBox="1"/>
            <p:nvPr/>
          </p:nvSpPr>
          <p:spPr>
            <a:xfrm>
              <a:off x="4945618" y="2041321"/>
              <a:ext cx="3200400" cy="29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b="1" i="0" u="none" strike="noStrike" cap="none">
                  <a:solidFill>
                    <a:schemeClr val="dk2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4</a:t>
              </a:r>
              <a:r>
                <a:rPr lang="ru-RU" sz="1800" b="1" i="0" u="none" strike="noStrike" cap="none">
                  <a:solidFill>
                    <a:schemeClr val="dk2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. Решение</a:t>
              </a:r>
              <a:endParaRPr sz="1800" b="1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30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Приложение с подробной информацией о различных профессиях, включая видео с различных предприятий</a:t>
              </a:r>
              <a:endParaRPr sz="1900" b="1">
                <a:solidFill>
                  <a:schemeClr val="dk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500">
                <a:solidFill>
                  <a:schemeClr val="dk1"/>
                </a:solidFill>
                <a:highlight>
                  <a:srgbClr val="EEFFDE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3" name="Google Shape;203;p8"/>
            <p:cNvSpPr txBox="1"/>
            <p:nvPr/>
          </p:nvSpPr>
          <p:spPr>
            <a:xfrm>
              <a:off x="4951170" y="5421598"/>
              <a:ext cx="3729300" cy="25099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5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8</a:t>
              </a:r>
              <a:r>
                <a:rPr lang="ru-RU" sz="19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. Ключевые метрики</a:t>
              </a:r>
              <a:endParaRPr sz="1500" dirty="0"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indent="-298450">
                <a:buClr>
                  <a:schemeClr val="dk1"/>
                </a:buClr>
                <a:buSzPts val="1100"/>
                <a:buFont typeface="Comfortaa"/>
                <a:buChar char="●"/>
              </a:pPr>
              <a:r>
                <a:rPr lang="ru-RU" sz="11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Полное понимание плюсов и минусов пользователей различных профессий после использования сайта.</a:t>
              </a:r>
              <a:endParaRPr sz="11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204" name="Google Shape;204;p8"/>
            <p:cNvSpPr txBox="1"/>
            <p:nvPr/>
          </p:nvSpPr>
          <p:spPr>
            <a:xfrm>
              <a:off x="8755632" y="2044769"/>
              <a:ext cx="2894700" cy="3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8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3. Уникальная ценность</a:t>
              </a:r>
              <a:endParaRPr sz="1800" dirty="0"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3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3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Приложение, предоставляющее всю необходимую информацию о выборе профессии, экономящее время и упрощающее процесс выбора.</a:t>
              </a:r>
              <a:endParaRPr sz="1600" dirty="0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205" name="Google Shape;205;p8"/>
            <p:cNvSpPr txBox="1"/>
            <p:nvPr/>
          </p:nvSpPr>
          <p:spPr>
            <a:xfrm>
              <a:off x="11650331" y="2041304"/>
              <a:ext cx="3089756" cy="29663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9</a:t>
              </a:r>
              <a:r>
                <a:rPr lang="ru-RU" sz="18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. Скрытое преимущество</a:t>
              </a:r>
              <a:endParaRPr sz="1400" i="0" u="none" strike="noStrike" cap="none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indent="-298450">
                <a:buClr>
                  <a:schemeClr val="dk1"/>
                </a:buClr>
                <a:buSzPts val="1100"/>
                <a:buFont typeface="Comfortaa"/>
                <a:buChar char="●"/>
              </a:pPr>
              <a:r>
                <a:rPr lang="ru-RU" sz="11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Уникальность собранной информации и способ ее представления, который создает решение для копирования</a:t>
              </a:r>
              <a:endParaRPr sz="11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206" name="Google Shape;206;p8"/>
            <p:cNvSpPr txBox="1"/>
            <p:nvPr/>
          </p:nvSpPr>
          <p:spPr>
            <a:xfrm>
              <a:off x="11728421" y="5332988"/>
              <a:ext cx="3200400" cy="22361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2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5</a:t>
              </a:r>
              <a:r>
                <a:rPr lang="ru-RU" sz="16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. Каналы распростран</a:t>
              </a:r>
              <a:r>
                <a:rPr lang="ru-RU" sz="1600" b="1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ен</a:t>
              </a:r>
              <a:r>
                <a:rPr lang="ru-RU" sz="16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ия</a:t>
              </a:r>
              <a:endParaRPr sz="1200" i="0" u="none" strike="noStrike" cap="none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indent="-298450">
                <a:buClr>
                  <a:schemeClr val="dk1"/>
                </a:buClr>
                <a:buSzPts val="1100"/>
                <a:buFont typeface="Comfortaa"/>
                <a:buChar char="●"/>
              </a:pPr>
              <a:r>
                <a:rPr lang="ru-RU" sz="11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Сайт.</a:t>
              </a:r>
              <a:endParaRPr sz="11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indent="-298450">
                <a:buClr>
                  <a:schemeClr val="dk1"/>
                </a:buClr>
                <a:buSzPts val="1100"/>
                <a:buFont typeface="Comfortaa"/>
                <a:buChar char="●"/>
              </a:pPr>
              <a:r>
                <a:rPr lang="ru-RU" sz="11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Реклама в социальных сетях.</a:t>
              </a:r>
              <a:endParaRPr sz="11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indent="-298450">
                <a:buClr>
                  <a:schemeClr val="dk1"/>
                </a:buClr>
                <a:buSzPts val="1100"/>
                <a:buFont typeface="Comfortaa"/>
                <a:buChar char="●"/>
              </a:pPr>
              <a:r>
                <a:rPr lang="ru-RU" sz="11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Сарафанное радио.</a:t>
              </a:r>
              <a:endParaRPr sz="11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207" name="Google Shape;207;p8"/>
            <p:cNvSpPr txBox="1"/>
            <p:nvPr/>
          </p:nvSpPr>
          <p:spPr>
            <a:xfrm>
              <a:off x="14818176" y="2041321"/>
              <a:ext cx="3047987" cy="403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 dirty="0">
                  <a:solidFill>
                    <a:schemeClr val="dk2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1.Сегмент потребителей</a:t>
              </a:r>
              <a:endParaRPr sz="1800" b="1" i="0" u="none" strike="noStrike" cap="none" dirty="0">
                <a:solidFill>
                  <a:schemeClr val="dk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dirty="0">
                <a:solidFill>
                  <a:schemeClr val="dk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omfortaa"/>
                <a:buChar char="●"/>
              </a:pPr>
              <a:r>
                <a:rPr lang="ru-RU" sz="13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Родители школьников</a:t>
              </a:r>
              <a:endParaRPr sz="13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3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omfortaa"/>
                <a:buChar char="●"/>
              </a:pPr>
              <a:r>
                <a:rPr lang="ru-RU" sz="13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Школы</a:t>
              </a:r>
              <a:endParaRPr sz="13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3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marR="0" lvl="0" indent="-3111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omfortaa"/>
                <a:buChar char="●"/>
              </a:pPr>
              <a:r>
                <a:rPr lang="ru-RU" sz="1300" dirty="0">
                  <a:solidFill>
                    <a:schemeClr val="dk1"/>
                  </a:solidFill>
                  <a:highlight>
                    <a:schemeClr val="lt1"/>
                  </a:highlight>
                  <a:latin typeface="Comfortaa"/>
                  <a:ea typeface="Comfortaa"/>
                  <a:cs typeface="Comfortaa"/>
                  <a:sym typeface="Comfortaa"/>
                </a:rPr>
                <a:t>Взрослые, желающие сменить профессию</a:t>
              </a:r>
              <a:endParaRPr sz="1600" dirty="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208" name="Google Shape;208;p8"/>
            <p:cNvSpPr txBox="1"/>
            <p:nvPr/>
          </p:nvSpPr>
          <p:spPr>
            <a:xfrm>
              <a:off x="2050016" y="8397875"/>
              <a:ext cx="8077200" cy="155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20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7. Структура расходов</a:t>
              </a:r>
              <a:endParaRPr sz="1600" i="0" u="none" strike="noStrike" cap="none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omfortaa"/>
                <a:buChar char="●"/>
              </a:pPr>
              <a:r>
                <a:rPr lang="ru-RU" dirty="0">
                  <a:sym typeface="Comfortaa"/>
                </a:rPr>
                <a:t>Затраты на </a:t>
              </a:r>
              <a:r>
                <a:rPr lang="ru-RU" dirty="0" smtClean="0">
                  <a:sym typeface="Comfortaa"/>
                </a:rPr>
                <a:t>создание приложения и настройку </a:t>
              </a:r>
              <a:endParaRPr dirty="0">
                <a:sym typeface="Comfortaa"/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omfortaa"/>
                <a:buChar char="●"/>
              </a:pPr>
              <a:r>
                <a:rPr lang="ru-RU" dirty="0">
                  <a:sym typeface="Comfortaa"/>
                </a:rPr>
                <a:t>Постоянные затраты </a:t>
              </a:r>
              <a:endParaRPr dirty="0">
                <a:sym typeface="Comfortaa"/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omfortaa"/>
                <a:buChar char="●"/>
              </a:pPr>
              <a:r>
                <a:rPr lang="ru-RU" dirty="0">
                  <a:sym typeface="Comfortaa"/>
                </a:rPr>
                <a:t>Переменные затраты </a:t>
              </a:r>
              <a:endParaRPr dirty="0">
                <a:sym typeface="Comfortaa"/>
              </a:endParaRPr>
            </a:p>
          </p:txBody>
        </p:sp>
        <p:sp>
          <p:nvSpPr>
            <p:cNvPr id="209" name="Google Shape;209;p8"/>
            <p:cNvSpPr txBox="1"/>
            <p:nvPr/>
          </p:nvSpPr>
          <p:spPr>
            <a:xfrm>
              <a:off x="10129312" y="8397861"/>
              <a:ext cx="7381200" cy="155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6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6</a:t>
              </a:r>
              <a:r>
                <a:rPr lang="ru-RU" sz="2000" b="1" i="0" u="none" strike="noStrike" cap="none" dirty="0">
                  <a:solidFill>
                    <a:schemeClr val="dk2"/>
                  </a:solidFill>
                  <a:latin typeface="Comfortaa"/>
                  <a:ea typeface="Comfortaa"/>
                  <a:cs typeface="Comfortaa"/>
                  <a:sym typeface="Comfortaa"/>
                </a:rPr>
                <a:t>. Потоки доходов</a:t>
              </a:r>
              <a:endParaRPr sz="1600" dirty="0"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omfortaa"/>
                <a:buChar char="●"/>
              </a:pPr>
              <a:r>
                <a:rPr lang="ru-RU" dirty="0">
                  <a:sym typeface="Comfortaa"/>
                </a:rPr>
                <a:t>Продажа абонементов для </a:t>
              </a:r>
              <a:r>
                <a:rPr lang="ru-RU" dirty="0" smtClean="0">
                  <a:sym typeface="Comfortaa"/>
                </a:rPr>
                <a:t>школ</a:t>
              </a:r>
              <a:endParaRPr dirty="0">
                <a:sym typeface="Comfortaa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omfortaa"/>
                <a:buChar char="●"/>
              </a:pPr>
              <a:r>
                <a:rPr lang="ru-RU" dirty="0">
                  <a:sym typeface="Comfortaa"/>
                </a:rPr>
                <a:t>Продажа индивидуальных подписок для доступа к сайту/приложению</a:t>
              </a:r>
              <a:endParaRPr dirty="0">
                <a:sym typeface="Comfortaa"/>
              </a:endParaRPr>
            </a:p>
          </p:txBody>
        </p:sp>
      </p:grpSp>
    </p:spTree>
  </p:cSld>
  <p:clrMapOvr>
    <a:masterClrMapping/>
  </p:clrMapOvr>
  <p:transition spd="slow" advTm="16734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"/>
          <p:cNvSpPr txBox="1"/>
          <p:nvPr/>
        </p:nvSpPr>
        <p:spPr>
          <a:xfrm>
            <a:off x="241116" y="587586"/>
            <a:ext cx="10843669" cy="1238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4000" b="1" i="0" u="none" strike="noStrike" cap="none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ФИНАНСОВЫЕ ПОКАЗАТЕЛИ ПРОЕКТА</a:t>
            </a:r>
            <a:endParaRPr sz="1800"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5" name="Google Shape;215;p9"/>
          <p:cNvSpPr txBox="1"/>
          <p:nvPr/>
        </p:nvSpPr>
        <p:spPr>
          <a:xfrm>
            <a:off x="360040" y="1052736"/>
            <a:ext cx="10992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9"/>
          <p:cNvSpPr txBox="1"/>
          <p:nvPr/>
        </p:nvSpPr>
        <p:spPr>
          <a:xfrm>
            <a:off x="241116" y="2290835"/>
            <a:ext cx="37281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Себестоимость продукта: </a:t>
            </a:r>
            <a:endParaRPr lang="ru-RU" sz="3000" b="1" dirty="0" smtClean="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000" dirty="0" smtClean="0">
              <a:solidFill>
                <a:schemeClr val="accent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 smtClean="0">
                <a:solidFill>
                  <a:schemeClr val="accent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1 </a:t>
            </a:r>
            <a:r>
              <a:rPr lang="ru-RU" sz="3000" dirty="0">
                <a:solidFill>
                  <a:schemeClr val="accent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017 500 руб.</a:t>
            </a:r>
            <a:endParaRPr sz="32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3825140" y="2290835"/>
            <a:ext cx="3881100" cy="24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Точка </a:t>
            </a:r>
            <a:r>
              <a:rPr lang="ru-RU" sz="3000" b="1" dirty="0" smtClean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окупаемости:</a:t>
            </a:r>
            <a:r>
              <a:rPr lang="ru-RU" sz="3000" dirty="0" smtClean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3000" dirty="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3000" dirty="0" smtClean="0">
              <a:solidFill>
                <a:schemeClr val="accent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3000" dirty="0" smtClean="0">
              <a:solidFill>
                <a:schemeClr val="accent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 dirty="0" smtClean="0">
                <a:solidFill>
                  <a:schemeClr val="accent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      3 </a:t>
            </a:r>
            <a:r>
              <a:rPr lang="ru-RU" sz="3000" dirty="0">
                <a:solidFill>
                  <a:schemeClr val="accent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мес.</a:t>
            </a:r>
            <a:endParaRPr sz="3000" dirty="0">
              <a:solidFill>
                <a:schemeClr val="accent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8" name="Google Shape;218;p9"/>
          <p:cNvSpPr txBox="1"/>
          <p:nvPr/>
        </p:nvSpPr>
        <p:spPr>
          <a:xfrm>
            <a:off x="7643864" y="2151935"/>
            <a:ext cx="3646400" cy="26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Потенциальная прибыль по итогу 12 мес.:</a:t>
            </a:r>
            <a:r>
              <a:rPr lang="ru-RU" sz="3000" dirty="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lang="ru-RU" sz="3000" dirty="0" smtClean="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>
                <a:solidFill>
                  <a:schemeClr val="accent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28 840 476 руб.</a:t>
            </a:r>
            <a:endParaRPr sz="3000" dirty="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ransition spd="slow" advTm="19621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"/>
          <p:cNvSpPr txBox="1"/>
          <p:nvPr/>
        </p:nvSpPr>
        <p:spPr>
          <a:xfrm>
            <a:off x="360040" y="332656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НАШ ПРОТОТИП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4" name="Google Shape;184;p7"/>
          <p:cNvSpPr txBox="1"/>
          <p:nvPr/>
        </p:nvSpPr>
        <p:spPr>
          <a:xfrm>
            <a:off x="360040" y="832156"/>
            <a:ext cx="10992600" cy="550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b="1" dirty="0" smtClean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Приложение</a:t>
            </a:r>
            <a:r>
              <a:rPr lang="ru-RU" sz="3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ru-RU" sz="3200" dirty="0" smtClean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содержащее </a:t>
            </a:r>
            <a:r>
              <a:rPr lang="ru-RU" sz="3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чёткую и структурированную информацию о профессиях</a:t>
            </a:r>
            <a:r>
              <a:rPr lang="ru-RU" sz="3200" dirty="0" smtClean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Основной функционал: видео экскурсии по предприятиям, </a:t>
            </a:r>
            <a:r>
              <a:rPr lang="ru-RU" sz="3200" dirty="0" err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стримы</a:t>
            </a:r>
            <a:r>
              <a:rPr lang="ru-RU" sz="3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во время экскурсий, </a:t>
            </a:r>
            <a:r>
              <a:rPr lang="ru-RU" sz="3200" dirty="0" err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геймификация</a:t>
            </a:r>
            <a:r>
              <a:rPr lang="ru-RU" sz="3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, ответы на интересующие вопросы, рассказ об уникальности предприятия, его ценностях, демонстрация особенностей изготовления продукции</a:t>
            </a:r>
            <a:endParaRPr sz="3400" dirty="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ransition spd="slow" advTm="7954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"/>
          <p:cNvSpPr txBox="1"/>
          <p:nvPr/>
        </p:nvSpPr>
        <p:spPr>
          <a:xfrm>
            <a:off x="1855937" y="249529"/>
            <a:ext cx="8472300" cy="560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600" b="1" i="0" u="none" strike="noStrike" cap="none" dirty="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НАШ ПРОТОТИП</a:t>
            </a:r>
            <a:endParaRPr sz="1600" dirty="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23" y="875823"/>
            <a:ext cx="5436483" cy="54364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79128" y="875823"/>
            <a:ext cx="4969164" cy="5436483"/>
          </a:xfrm>
          <a:prstGeom prst="rect">
            <a:avLst/>
          </a:prstGeom>
          <a:solidFill>
            <a:srgbClr val="78A9C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80AEC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523" y="1624298"/>
            <a:ext cx="3939531" cy="393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242275"/>
      </p:ext>
    </p:extLst>
  </p:cSld>
  <p:clrMapOvr>
    <a:masterClrMapping/>
  </p:clrMapOvr>
  <p:transition spd="slow" advTm="16838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НАША КОМАНДА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4" name="Google Shape;224;p10"/>
          <p:cNvSpPr txBox="1"/>
          <p:nvPr/>
        </p:nvSpPr>
        <p:spPr>
          <a:xfrm>
            <a:off x="360040" y="1052736"/>
            <a:ext cx="109925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10"/>
          <p:cNvPicPr preferRelativeResize="0"/>
          <p:nvPr/>
        </p:nvPicPr>
        <p:blipFill rotWithShape="1">
          <a:blip r:embed="rId3">
            <a:alphaModFix/>
          </a:blip>
          <a:srcRect b="23745"/>
          <a:stretch/>
        </p:blipFill>
        <p:spPr>
          <a:xfrm>
            <a:off x="764475" y="1396710"/>
            <a:ext cx="3894526" cy="3959574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0"/>
          <p:cNvSpPr txBox="1"/>
          <p:nvPr/>
        </p:nvSpPr>
        <p:spPr>
          <a:xfrm>
            <a:off x="5177575" y="1396650"/>
            <a:ext cx="6051300" cy="39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Васецкая Валерия Евгеньевна - лидер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Харченко Вероника Алексеевна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Максюта Яна Владимировна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Беликова Анастасия Руслановна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Кабисов Георгий Русланович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Корнеева Диана Дмитриевна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Цамалаидзе Зоя Рычардовна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Шериева Фатимат Разионовна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Кайтукова Радмила Эльбрусовна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Благова Вероника Федоровна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 advTm="5851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1"/>
          <p:cNvSpPr txBox="1"/>
          <p:nvPr/>
        </p:nvSpPr>
        <p:spPr>
          <a:xfrm>
            <a:off x="360040" y="130754"/>
            <a:ext cx="9205343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>
                <a:solidFill>
                  <a:srgbClr val="8F00FF"/>
                </a:solidFill>
                <a:latin typeface="Comfortaa"/>
                <a:ea typeface="Comfortaa"/>
                <a:cs typeface="Comfortaa"/>
                <a:sym typeface="Comfortaa"/>
              </a:rPr>
              <a:t>Будем на связи!</a:t>
            </a:r>
            <a:endParaRPr sz="4800" b="1" i="0" u="none" strike="noStrike" cap="none">
              <a:solidFill>
                <a:srgbClr val="8F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3" name="Google Shape;233;p11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1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1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1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1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1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1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1"/>
          <p:cNvSpPr txBox="1"/>
          <p:nvPr/>
        </p:nvSpPr>
        <p:spPr>
          <a:xfrm>
            <a:off x="545300" y="961750"/>
            <a:ext cx="7609200" cy="5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Comfortaa"/>
                <a:ea typeface="Comfortaa"/>
                <a:cs typeface="Comfortaa"/>
                <a:sym typeface="Comfortaa"/>
              </a:rPr>
              <a:t>+7 918 965 8795</a:t>
            </a:r>
            <a:endParaRPr sz="44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ransition spd="slow" advTm="4951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422</Words>
  <Application>Microsoft Office PowerPoint</Application>
  <PresentationFormat>Широкоэкранный</PresentationFormat>
  <Paragraphs>98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Comfortaa</vt:lpstr>
      <vt:lpstr>Arial</vt:lpstr>
      <vt:lpstr>Roboto</vt:lpstr>
      <vt:lpstr>Calibri</vt:lpstr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Дрепа</dc:creator>
  <cp:lastModifiedBy>Asus</cp:lastModifiedBy>
  <cp:revision>10</cp:revision>
  <dcterms:created xsi:type="dcterms:W3CDTF">2023-10-22T07:00:01Z</dcterms:created>
  <dcterms:modified xsi:type="dcterms:W3CDTF">2023-11-27T13:24:38Z</dcterms:modified>
</cp:coreProperties>
</file>