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73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Студенты</c:v>
                </c:pt>
              </c:strCache>
            </c:strRef>
          </c:tx>
          <c:explosion val="1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8DE7-466E-B4A0-3B7BC03145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8DE7-466E-B4A0-3B7BC03145E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DE7-466E-B4A0-3B7BC03145E0}"/>
                </c:ext>
              </c:extLst>
            </c:dLbl>
            <c:dLbl>
              <c:idx val="1"/>
              <c:layout>
                <c:manualLayout>
                  <c:x val="0.12882886233755375"/>
                  <c:y val="9.343356776680930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1153834449225111"/>
                      <c:h val="0.108438882961719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DE7-466E-B4A0-3B7BC03145E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Из деревень, 0,2%</c:v>
                </c:pt>
                <c:pt idx="1">
                  <c:v>Из городов, 99,8%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0.2</c:v>
                </c:pt>
                <c:pt idx="1">
                  <c:v>99.8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E7-466E-B4A0-3B7BC03145E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6C76-CBEF-4618-9FE6-3CD1F8E60AE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CA389-5430-4048-9C24-D129E993A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313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6C76-CBEF-4618-9FE6-3CD1F8E60AE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CA389-5430-4048-9C24-D129E993A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85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6C76-CBEF-4618-9FE6-3CD1F8E60AE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CA389-5430-4048-9C24-D129E993A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3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6C76-CBEF-4618-9FE6-3CD1F8E60AE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CA389-5430-4048-9C24-D129E993A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31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6C76-CBEF-4618-9FE6-3CD1F8E60AE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CA389-5430-4048-9C24-D129E993A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80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6C76-CBEF-4618-9FE6-3CD1F8E60AE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CA389-5430-4048-9C24-D129E993A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117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6C76-CBEF-4618-9FE6-3CD1F8E60AE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CA389-5430-4048-9C24-D129E993A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101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6C76-CBEF-4618-9FE6-3CD1F8E60AE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CA389-5430-4048-9C24-D129E993A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702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6C76-CBEF-4618-9FE6-3CD1F8E60AE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CA389-5430-4048-9C24-D129E993A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0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6C76-CBEF-4618-9FE6-3CD1F8E60AE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CA389-5430-4048-9C24-D129E993A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316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76C76-CBEF-4618-9FE6-3CD1F8E60AE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CA389-5430-4048-9C24-D129E993A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3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76C76-CBEF-4618-9FE6-3CD1F8E60AE0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CA389-5430-4048-9C24-D129E993A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37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592417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2939" y="2464903"/>
            <a:ext cx="4757531" cy="1230591"/>
          </a:xfrm>
        </p:spPr>
        <p:txBody>
          <a:bodyPr>
            <a:normAutofit/>
          </a:bodyPr>
          <a:lstStyle/>
          <a:p>
            <a:r>
              <a:rPr lang="ru-RU" sz="5400" spc="3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УНИКУМ</a:t>
            </a:r>
            <a:r>
              <a:rPr lang="ru-RU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ru-RU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ОНЛАЙН ПЛАТФОРМА ПОДГОТОВКИ К ЭКЗАМЕНАМ</a:t>
            </a:r>
            <a:endParaRPr lang="ru-RU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0668000" y="5856771"/>
            <a:ext cx="1143951" cy="677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939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452223" y="1548972"/>
            <a:ext cx="2377207" cy="2972228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292938" y="4687994"/>
            <a:ext cx="265521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Arial"/>
                <a:cs typeface="Arial"/>
              </a:rPr>
              <a:t>Слюнкина Елизавета</a:t>
            </a:r>
            <a:endParaRPr dirty="0" smtClean="0"/>
          </a:p>
          <a:p>
            <a:pPr algn="ctr">
              <a:defRPr/>
            </a:pPr>
            <a:r>
              <a:rPr lang="ru-RU" sz="1600" dirty="0" smtClean="0">
                <a:latin typeface="Arial"/>
                <a:cs typeface="Arial"/>
              </a:rPr>
              <a:t>Лидер команды</a:t>
            </a:r>
            <a:endParaRPr dirty="0" smtClean="0"/>
          </a:p>
          <a:p>
            <a:pPr algn="ctr">
              <a:defRPr/>
            </a:pPr>
            <a:r>
              <a:rPr lang="en-US" sz="1400" dirty="0" smtClean="0">
                <a:latin typeface="Arial"/>
                <a:cs typeface="Arial"/>
              </a:rPr>
              <a:t>Photoshop, Corel Draw, </a:t>
            </a:r>
            <a:r>
              <a:rPr lang="ru-RU" sz="1400" dirty="0" smtClean="0">
                <a:latin typeface="Arial"/>
              </a:rPr>
              <a:t>язык </a:t>
            </a:r>
          </a:p>
          <a:p>
            <a:pPr algn="ctr">
              <a:defRPr/>
            </a:pPr>
            <a:r>
              <a:rPr lang="ru-RU" sz="1400" dirty="0" smtClean="0">
                <a:latin typeface="Arial"/>
              </a:rPr>
              <a:t>программирования </a:t>
            </a:r>
            <a:r>
              <a:rPr lang="en-US" sz="1400" dirty="0" smtClean="0">
                <a:latin typeface="Arial"/>
              </a:rPr>
              <a:t>Python</a:t>
            </a:r>
            <a:r>
              <a:rPr lang="ru-RU" sz="1400" dirty="0">
                <a:latin typeface="Arial"/>
              </a:rPr>
              <a:t>, </a:t>
            </a:r>
            <a:endParaRPr lang="ru-RU" sz="1400" dirty="0" smtClean="0">
              <a:latin typeface="Arial"/>
            </a:endParaRPr>
          </a:p>
          <a:p>
            <a:pPr algn="ctr">
              <a:defRPr/>
            </a:pPr>
            <a:r>
              <a:rPr lang="ru-RU" sz="1400" dirty="0" smtClean="0">
                <a:latin typeface="Arial"/>
              </a:rPr>
              <a:t>владение английским </a:t>
            </a:r>
            <a:r>
              <a:rPr lang="ru-RU" sz="1400" dirty="0" smtClean="0">
                <a:latin typeface="Arial"/>
              </a:rPr>
              <a:t>языком</a:t>
            </a:r>
            <a:endParaRPr lang="en-US" sz="1400" dirty="0" smtClean="0">
              <a:latin typeface="Arial"/>
            </a:endParaRPr>
          </a:p>
          <a:p>
            <a:pPr algn="ctr">
              <a:defRPr/>
            </a:pPr>
            <a:r>
              <a:rPr lang="en-US" sz="1400" dirty="0" smtClean="0">
                <a:latin typeface="Arial"/>
              </a:rPr>
              <a:t>Intermediate Plus</a:t>
            </a:r>
            <a:endParaRPr lang="ru-RU" sz="1400" dirty="0">
              <a:latin typeface="Arial"/>
            </a:endParaRPr>
          </a:p>
          <a:p>
            <a:pPr algn="ctr"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233560" y="4687992"/>
            <a:ext cx="255740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Arial"/>
                <a:cs typeface="Arial"/>
              </a:rPr>
              <a:t>Левицкий Андрей</a:t>
            </a:r>
            <a:endParaRPr dirty="0"/>
          </a:p>
          <a:p>
            <a:pPr algn="ctr">
              <a:defRPr/>
            </a:pPr>
            <a:r>
              <a:rPr lang="ru-RU" sz="1600" dirty="0" smtClean="0">
                <a:latin typeface="Arial"/>
                <a:cs typeface="Arial"/>
              </a:rPr>
              <a:t>Аналитик</a:t>
            </a:r>
            <a:endParaRPr dirty="0"/>
          </a:p>
          <a:p>
            <a:pPr algn="ctr">
              <a:defRPr/>
            </a:pPr>
            <a:r>
              <a:rPr lang="en-US" sz="1400" dirty="0" smtClean="0">
                <a:latin typeface="Arial"/>
                <a:cs typeface="Arial"/>
              </a:rPr>
              <a:t>Photoshop, Sai, </a:t>
            </a:r>
            <a:r>
              <a:rPr lang="ru-RU" sz="1400" dirty="0" smtClean="0">
                <a:latin typeface="Arial"/>
                <a:cs typeface="Arial"/>
              </a:rPr>
              <a:t>языки программирования </a:t>
            </a:r>
            <a:r>
              <a:rPr lang="en-US" sz="1400" dirty="0" smtClean="0">
                <a:latin typeface="Arial"/>
                <a:cs typeface="Arial"/>
              </a:rPr>
              <a:t>Python, C++</a:t>
            </a:r>
            <a:r>
              <a:rPr lang="ru-RU" sz="1400" dirty="0" smtClean="0">
                <a:latin typeface="Arial"/>
                <a:cs typeface="Arial"/>
              </a:rPr>
              <a:t>, </a:t>
            </a:r>
            <a:r>
              <a:rPr lang="ru-RU" sz="1400" dirty="0" smtClean="0">
                <a:latin typeface="Arial"/>
              </a:rPr>
              <a:t>владение </a:t>
            </a:r>
            <a:r>
              <a:rPr lang="ru-RU" sz="1400" dirty="0">
                <a:latin typeface="Arial"/>
              </a:rPr>
              <a:t>английским </a:t>
            </a:r>
            <a:r>
              <a:rPr lang="ru-RU" sz="1400" dirty="0" smtClean="0">
                <a:latin typeface="Arial"/>
              </a:rPr>
              <a:t>языком</a:t>
            </a:r>
            <a:r>
              <a:rPr lang="en-US" sz="1400" dirty="0">
                <a:latin typeface="Arial"/>
              </a:rPr>
              <a:t> Intermediate Plus</a:t>
            </a:r>
            <a:endParaRPr lang="ru-RU" sz="1400" dirty="0">
              <a:latin typeface="Arial"/>
            </a:endParaRPr>
          </a:p>
          <a:p>
            <a:pPr algn="ctr">
              <a:defRPr/>
            </a:pPr>
            <a:endParaRPr lang="ru-RU" sz="1400" dirty="0">
              <a:latin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6065952" y="4687992"/>
            <a:ext cx="2655214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Arial"/>
                <a:cs typeface="Arial"/>
              </a:rPr>
              <a:t>Надежина Анастасия</a:t>
            </a:r>
            <a:endParaRPr dirty="0"/>
          </a:p>
          <a:p>
            <a:pPr algn="ctr">
              <a:defRPr/>
            </a:pPr>
            <a:r>
              <a:rPr lang="ru-RU" sz="1600" dirty="0" smtClean="0">
                <a:latin typeface="Arial"/>
                <a:cs typeface="Arial"/>
              </a:rPr>
              <a:t>Мотиватор</a:t>
            </a:r>
            <a:endParaRPr dirty="0"/>
          </a:p>
          <a:p>
            <a:pPr algn="ctr">
              <a:defRPr/>
            </a:pPr>
            <a:r>
              <a:rPr lang="en-US" sz="1400" dirty="0" smtClean="0">
                <a:latin typeface="Arial"/>
              </a:rPr>
              <a:t>Excel</a:t>
            </a:r>
            <a:r>
              <a:rPr lang="ru-RU" sz="1400" dirty="0" smtClean="0">
                <a:latin typeface="Arial"/>
              </a:rPr>
              <a:t>, язык </a:t>
            </a:r>
          </a:p>
          <a:p>
            <a:pPr algn="ctr">
              <a:defRPr/>
            </a:pPr>
            <a:r>
              <a:rPr lang="ru-RU" sz="1400" dirty="0" smtClean="0">
                <a:latin typeface="Arial"/>
              </a:rPr>
              <a:t>программирования </a:t>
            </a:r>
            <a:r>
              <a:rPr lang="en-US" sz="1400" dirty="0" smtClean="0">
                <a:latin typeface="Arial"/>
              </a:rPr>
              <a:t>C++,</a:t>
            </a:r>
          </a:p>
          <a:p>
            <a:pPr algn="ctr">
              <a:defRPr/>
            </a:pPr>
            <a:r>
              <a:rPr lang="ru-RU" sz="1400" dirty="0" smtClean="0">
                <a:latin typeface="Arial"/>
              </a:rPr>
              <a:t>владение </a:t>
            </a:r>
            <a:r>
              <a:rPr lang="ru-RU" sz="1400" dirty="0">
                <a:latin typeface="Arial"/>
              </a:rPr>
              <a:t>английским </a:t>
            </a:r>
            <a:r>
              <a:rPr lang="ru-RU" sz="1400" dirty="0" smtClean="0">
                <a:latin typeface="Arial"/>
              </a:rPr>
              <a:t>языком</a:t>
            </a:r>
            <a:endParaRPr lang="en-US" sz="1400" dirty="0" smtClean="0">
              <a:latin typeface="Arial"/>
            </a:endParaRPr>
          </a:p>
          <a:p>
            <a:pPr algn="ctr">
              <a:defRPr/>
            </a:pPr>
            <a:r>
              <a:rPr lang="en-US" sz="1400" dirty="0">
                <a:latin typeface="Arial"/>
              </a:rPr>
              <a:t>Intermediate Plus</a:t>
            </a:r>
            <a:endParaRPr lang="ru-RU" sz="1400" dirty="0">
              <a:latin typeface="Arial"/>
            </a:endParaRPr>
          </a:p>
          <a:p>
            <a:pPr algn="ctr">
              <a:defRPr/>
            </a:pPr>
            <a:endParaRPr lang="ru-RU" sz="1400" dirty="0">
              <a:latin typeface="Arial"/>
            </a:endParaRPr>
          </a:p>
          <a:p>
            <a:pPr algn="ctr"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8908521" y="4687992"/>
            <a:ext cx="29466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Arial"/>
                <a:cs typeface="Arial"/>
              </a:rPr>
              <a:t>Тимофеев Владислав</a:t>
            </a:r>
            <a:endParaRPr dirty="0"/>
          </a:p>
          <a:p>
            <a:pPr algn="ctr">
              <a:defRPr/>
            </a:pPr>
            <a:r>
              <a:rPr lang="ru-RU" sz="1600" dirty="0" smtClean="0">
                <a:latin typeface="Arial"/>
                <a:cs typeface="Arial"/>
              </a:rPr>
              <a:t>Бизнес-аналитик</a:t>
            </a:r>
            <a:endParaRPr dirty="0"/>
          </a:p>
          <a:p>
            <a:pPr algn="ctr">
              <a:defRPr/>
            </a:pPr>
            <a:r>
              <a:rPr lang="en-US" sz="1400" dirty="0" smtClean="0">
                <a:latin typeface="Arial"/>
                <a:cs typeface="Arial"/>
              </a:rPr>
              <a:t>Excel,</a:t>
            </a:r>
            <a:r>
              <a:rPr lang="ru-RU" sz="1400" dirty="0" smtClean="0">
                <a:latin typeface="Arial"/>
                <a:cs typeface="Arial"/>
              </a:rPr>
              <a:t> </a:t>
            </a:r>
            <a:r>
              <a:rPr lang="ru-RU" sz="1400" dirty="0">
                <a:latin typeface="Arial"/>
              </a:rPr>
              <a:t>язык </a:t>
            </a:r>
          </a:p>
          <a:p>
            <a:pPr algn="ctr">
              <a:defRPr/>
            </a:pPr>
            <a:r>
              <a:rPr lang="ru-RU" sz="1400" dirty="0">
                <a:latin typeface="Arial"/>
              </a:rPr>
              <a:t>программирования </a:t>
            </a:r>
            <a:r>
              <a:rPr lang="en-US" sz="1400" dirty="0" smtClean="0">
                <a:latin typeface="Arial"/>
              </a:rPr>
              <a:t>Python</a:t>
            </a:r>
            <a:r>
              <a:rPr lang="ru-RU" sz="1400" dirty="0" smtClean="0">
                <a:latin typeface="Arial"/>
              </a:rPr>
              <a:t>, 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ru-RU" sz="1400" dirty="0" smtClean="0">
                <a:latin typeface="Arial"/>
                <a:cs typeface="Arial"/>
              </a:rPr>
              <a:t>владение английским </a:t>
            </a:r>
            <a:r>
              <a:rPr lang="ru-RU" sz="1400" dirty="0" smtClean="0">
                <a:latin typeface="Arial"/>
                <a:cs typeface="Arial"/>
              </a:rPr>
              <a:t>языком</a:t>
            </a:r>
            <a:endParaRPr lang="en-US" sz="1400" dirty="0" smtClean="0">
              <a:latin typeface="Arial"/>
              <a:cs typeface="Arial"/>
            </a:endParaRPr>
          </a:p>
          <a:p>
            <a:pPr algn="ctr">
              <a:defRPr/>
            </a:pPr>
            <a:r>
              <a:rPr lang="en-US" sz="1400" dirty="0" smtClean="0">
                <a:latin typeface="Arial"/>
                <a:cs typeface="Arial"/>
              </a:rPr>
              <a:t>Intermediate </a:t>
            </a:r>
            <a:r>
              <a:rPr lang="en-US" sz="1400" dirty="0">
                <a:latin typeface="Arial"/>
                <a:cs typeface="Arial"/>
              </a:rPr>
              <a:t>Plus</a:t>
            </a:r>
          </a:p>
          <a:p>
            <a:pPr algn="ctr">
              <a:defRPr/>
            </a:pPr>
            <a:r>
              <a:rPr lang="en-US" dirty="0" smtClean="0">
                <a:latin typeface="Arial"/>
                <a:cs typeface="Arial"/>
              </a:rPr>
              <a:t> </a:t>
            </a:r>
            <a:endParaRPr lang="en-US" sz="1400" dirty="0" smtClean="0">
              <a:latin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9"/>
          <a:stretch/>
        </p:blipFill>
        <p:spPr>
          <a:xfrm>
            <a:off x="3461011" y="1948240"/>
            <a:ext cx="2102500" cy="25729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19299"/>
          <a:stretch/>
        </p:blipFill>
        <p:spPr>
          <a:xfrm flipH="1">
            <a:off x="9326138" y="1948240"/>
            <a:ext cx="2111404" cy="25729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223" y="1548972"/>
            <a:ext cx="2377207" cy="297222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t="4429" b="3788"/>
          <a:stretch/>
        </p:blipFill>
        <p:spPr>
          <a:xfrm>
            <a:off x="6364713" y="1948240"/>
            <a:ext cx="2057692" cy="25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74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419315" y="1141009"/>
            <a:ext cx="545394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 В России школьное образование в селах и крупных городах сильно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отличается. Одиннадцатиклассники из сельских школ имеют меньше возможностей поступить в городские университеты, что плохо сказывается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их дальнейшей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жизни.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эту проблему решают следующими способами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defRPr/>
            </a:pP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в сельских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школах;</a:t>
            </a:r>
          </a:p>
          <a:p>
            <a:pPr marL="342900" indent="-342900">
              <a:buAutoNum type="arabicPeriod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центров дистанционного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образования;</a:t>
            </a:r>
          </a:p>
          <a:p>
            <a:pPr marL="342900" indent="-342900">
              <a:buAutoNum type="arabicPeriod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Квоты и льготы для сельских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выпускников;</a:t>
            </a:r>
          </a:p>
          <a:p>
            <a:pPr marL="342900" indent="-342900">
              <a:buAutoNum type="arabicPeriod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учебных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программ.</a:t>
            </a:r>
          </a:p>
          <a:p>
            <a:pPr marL="342900" indent="-342900">
              <a:buAutoNum type="arabicPeriod"/>
              <a:defRPr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предпринятые шаги, проблема неравенства в качестве образования между сельскими и городскими школами остается актуальной и требует дальнейшего внимания и улучшений.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6950383" y="5511437"/>
            <a:ext cx="397223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/>
                <a:cs typeface="Arial"/>
              </a:rPr>
              <a:t>Статистика </a:t>
            </a:r>
            <a:r>
              <a:rPr lang="ru-RU" sz="1600" b="1" dirty="0" smtClean="0">
                <a:latin typeface="Arial"/>
                <a:cs typeface="Arial"/>
              </a:rPr>
              <a:t>«Соотношение количества учащихся в вузах»</a:t>
            </a:r>
            <a:endParaRPr sz="1600" b="1"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Источник</a:t>
            </a:r>
            <a:r>
              <a:rPr lang="ru-RU" sz="1600" dirty="0" smtClean="0">
                <a:latin typeface="Arial"/>
                <a:cs typeface="Arial"/>
              </a:rPr>
              <a:t>: </a:t>
            </a:r>
            <a:r>
              <a:rPr lang="en-US" sz="1600" dirty="0" smtClean="0">
                <a:latin typeface="Arial"/>
                <a:cs typeface="Arial"/>
              </a:rPr>
              <a:t>www.forbes.ru</a:t>
            </a:r>
            <a:endParaRPr lang="ru-RU" sz="1600" dirty="0"/>
          </a:p>
        </p:txBody>
      </p:sp>
      <p:graphicFrame>
        <p:nvGraphicFramePr>
          <p:cNvPr id="4" name="Диаграмма 3"/>
          <p:cNvGraphicFramePr/>
          <p:nvPr>
            <p:extLst/>
          </p:nvPr>
        </p:nvGraphicFramePr>
        <p:xfrm>
          <a:off x="5493435" y="1160367"/>
          <a:ext cx="6506306" cy="415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764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3710040" y="726687"/>
            <a:ext cx="848196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  <a:defRPr/>
            </a:pP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tx1"/>
              </a:buClr>
              <a:defRPr/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и опекуны детей, проживающих в сельских регионах.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могут быть как мужчины, так и женщины разных возрастных групп, занимающиеся различной деятельностью.</a:t>
            </a:r>
          </a:p>
          <a:p>
            <a:pPr>
              <a:buClr>
                <a:schemeClr val="tx1"/>
              </a:buClr>
              <a:defRPr/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школ, проживающие в сельских регионах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могут быть как парн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и девушки 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– 19 лет, которые ходят в местные сельские школы или получают образование в домашних условиях.</a:t>
            </a:r>
          </a:p>
          <a:p>
            <a:pPr marL="283879" indent="-283879">
              <a:buClr>
                <a:schemeClr val="tx1"/>
              </a:buClr>
              <a:buAutoNum type="arabicPeriod"/>
              <a:defRPr/>
            </a:pPr>
            <a:endParaRPr sz="1200" b="0" strike="noStrike" cap="none" spc="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200" b="1" strike="noStrike" cap="none" spc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 потребности:</a:t>
            </a: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образования;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дополнительных образовательных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(подготовка к ЕГЭ);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Недостаточное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мест в городских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университетах;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различие между проживанием в городах и сельских регионах;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информации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доступных университетах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tx1"/>
              </a:buClr>
              <a:defRPr/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для выпускников школы от разницы в уровне обучения: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после окончания школы: В городах может быть больше возможностей для поступления в высшие учебные заведения или получения работы после окончания школы. В то же время, в сельской местности могут быть свои особенности и потребности, связанные с трудоустройством и доступом к образованию.</a:t>
            </a:r>
            <a:endParaRPr sz="1200" b="0" strike="noStrike" cap="none" spc="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sz="1200" b="0" strike="noStrike" cap="none" spc="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200" b="1" strike="noStrike" cap="none" spc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Продукты, которые сейчас использует для решения проблемы: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дополнительных образовательных программ;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дистанционного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образования;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информационной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поддержки;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программ квот и льгот для сельских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учащихся.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sz="1200" b="0" strike="noStrike" cap="none" spc="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200" b="1" strike="noStrike" cap="none" spc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Причины, по которым текущие решения «не работают»: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Недостаточное финансирование и ресурсное обеспечение в сельских регионах.</a:t>
            </a:r>
            <a:endParaRPr sz="1200" b="0" strike="noStrike" cap="none" spc="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200" b="1" strike="noStrike" cap="none" spc="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200" b="1" strike="noStrike" cap="none" spc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ценит, на что обращает внимание</a:t>
            </a:r>
            <a:r>
              <a:rPr lang="ru-RU" sz="1200" b="1" strike="noStrike" cap="none" spc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ценят качество образования, доступность школ и возможность подготовки детей к успешному будущему.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обращают внимание на интересные и эффективные методы обучения, наличие дополнительных кружков и клубов, а также возможности использования современных технологий в учебном процессе.</a:t>
            </a:r>
            <a:endParaRPr sz="1200" b="0" strike="noStrike" cap="none" spc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1443" r="24863"/>
          <a:stretch/>
        </p:blipFill>
        <p:spPr>
          <a:xfrm>
            <a:off x="419313" y="1458410"/>
            <a:ext cx="3099390" cy="387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4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419315" y="1249173"/>
            <a:ext cx="820418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Предлагаемая идея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ресурс, который минимизирует неравенство между выпускниками школ из сельских регионов и городов.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сможем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реализовать проект в период до 3-х лет, за сумму до 1 млн 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ублей, силами нашей команды.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807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07752" y="1119175"/>
            <a:ext cx="604487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создать сайт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школ,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проживающих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сельских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регионах, который поможет им успешно поступить в университет.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возможности: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урсы для подготовки к ЕГЭ;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рофориентационные тесты;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Калькулятор ЕГЭ;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Карьерные возможности;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университетах России.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 </a:t>
            </a:r>
            <a:r>
              <a:rPr lang="ru-RU" sz="2000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использования:</a:t>
            </a:r>
          </a:p>
          <a:p>
            <a:pPr lvl="0">
              <a:defRPr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сайта – переход на сайт – выбор необходимой страницы – использование содержимого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14" y="1178559"/>
            <a:ext cx="4308684" cy="430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 dirty="0"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542745" y="1127760"/>
            <a:ext cx="11330387" cy="5509200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Технологии, используемые в решении</a:t>
            </a:r>
            <a:r>
              <a:rPr lang="ru-RU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интеллект;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– курсы;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Мобильное обучение;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Аналитика больших данных.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обладает следующими техническими параметрами</a:t>
            </a:r>
            <a:r>
              <a:rPr lang="ru-RU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и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верстка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данных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загрузки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SEO-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endParaRPr lang="ru-RU" i="0" u="none" strike="noStrike" cap="none" spc="0" dirty="0" smtClean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адаптивность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и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Резервное копирование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с другими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сервисами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готовности технологии: </a:t>
            </a:r>
            <a:r>
              <a:rPr lang="en-US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TRL </a:t>
            </a:r>
            <a:r>
              <a:rPr lang="ru-RU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96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1940728"/>
              </p:ext>
            </p:extLst>
          </p:nvPr>
        </p:nvGraphicFramePr>
        <p:xfrm>
          <a:off x="515937" y="996760"/>
          <a:ext cx="11089951" cy="3667912"/>
        </p:xfrm>
        <a:graphic>
          <a:graphicData uri="http://schemas.openxmlformats.org/drawingml/2006/table">
            <a:tbl>
              <a:tblPr firstRow="1" bandRow="1"/>
              <a:tblGrid>
                <a:gridCol w="1791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8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1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6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14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проект</a:t>
                      </a:r>
                      <a:endParaRPr lang="en-US" sz="1400" b="1" dirty="0" smtClean="0">
                        <a:solidFill>
                          <a:schemeClr val="bg1"/>
                        </a:solidFill>
                        <a:latin typeface="+mn-lt"/>
                        <a:cs typeface="+mn-cs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УНИКУМ</a:t>
                      </a:r>
                      <a:endParaRPr sz="1400"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Умскул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1" i="0" u="none" strike="noStrike" cap="none" spc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Stepik</a:t>
                      </a:r>
                      <a:endParaRPr sz="1400" dirty="0"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Umaclass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100бальный</a:t>
                      </a:r>
                      <a:r>
                        <a:rPr lang="ru-RU" sz="1400" b="1" i="0" u="none" strike="noStrike" cap="none" spc="0" baseline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репетитор</a:t>
                      </a:r>
                      <a:endParaRPr sz="1400" dirty="0"/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PARTA</a:t>
                      </a:r>
                      <a:endParaRPr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Карьерные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возможности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Гибкий график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Да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Формат материала (видеоконференции/</a:t>
                      </a:r>
                    </a:p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записанные заранее уроки)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+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+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+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4F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4F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+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Целевая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аудитория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10-11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класс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9-11 класс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Для всех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возрастов и для тех, кто увлекается программированием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4F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Дети мусульмане 1-11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класс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10-11 класс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9-11 класс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Цена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Курс - 1990 руб.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в мес.</a:t>
                      </a:r>
                      <a:endParaRPr lang="ru-RU" sz="1200" i="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Курс - 2000 руб.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 мес.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Курс – 2000 руб. в мес.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Курс - 12 500 руб.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в мес.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4F4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Курс - 2000 руб.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в мес.</a:t>
                      </a:r>
                      <a:endParaRPr lang="ru-RU" sz="1200" i="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Курс - 2000 руб.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в мес.</a:t>
                      </a:r>
                      <a:endParaRPr lang="ru-RU" sz="1200" i="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52437532" name="TextBox 10"/>
          <p:cNvSpPr txBox="1"/>
          <p:nvPr/>
        </p:nvSpPr>
        <p:spPr bwMode="auto">
          <a:xfrm>
            <a:off x="514411" y="4863872"/>
            <a:ext cx="7165023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нашего проекта:</a:t>
            </a:r>
          </a:p>
          <a:p>
            <a:pPr>
              <a:spcAft>
                <a:spcPts val="599"/>
              </a:spcAft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нацелен в основном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школ, проживающих в сельских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96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3" y="1178559"/>
            <a:ext cx="561046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55% одиннадцатиклассников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сельских школ имеют ограниченный доступ к качественному образованию и ресурсам, что ограничивает их возможности поступить в городские университеты и негативно влияет на их дальнейшую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проверки</a:t>
            </a:r>
            <a:r>
              <a:rPr lang="ru-RU" sz="1800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– опрос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Целевое количество респондентов: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из сельских регионов + 15 из города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384674" y="1435636"/>
            <a:ext cx="44721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Вопросы для </a:t>
            </a:r>
            <a:r>
              <a:rPr lang="ru-RU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онлайн - опроса: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1. 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/>
              </a:rPr>
              <a:t>Откуда вы?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lang="ru-RU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. Как вы готовились к ЕГЭ?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3. </a:t>
            </a:r>
            <a:r>
              <a:rPr lang="ru-RU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Сколько суммарно баллов вы набрали?</a:t>
            </a: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</a:t>
            </a:r>
            <a:r>
              <a:rPr lang="ru-RU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Какие предметы сдавали?</a:t>
            </a: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</a:t>
            </a:r>
            <a:r>
              <a:rPr lang="ru-RU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Вы учитель на бюджете или на платной основе?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584902" y="379214"/>
            <a:ext cx="2896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 Black"/>
                <a:ea typeface="+mn-ea"/>
                <a:cs typeface="Arial"/>
              </a:rPr>
              <a:t>ГИПОТЕЗА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 Black"/>
                <a:ea typeface="+mn-ea"/>
                <a:cs typeface="Arial"/>
              </a:rPr>
              <a:t>ПРОЕКТА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526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3" y="1220328"/>
            <a:ext cx="109245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55% одиннадцатиклассников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сельских школ имеют ограниченный доступ к качественному образованию и ресурсам, что ограничивает их возможности поступить в городские университеты и негативно влияет на их дальнейшую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19313" y="422768"/>
            <a:ext cx="3270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dirty="0" smtClean="0">
                <a:solidFill>
                  <a:prstClr val="black"/>
                </a:solidFill>
                <a:latin typeface="Arial Black"/>
                <a:cs typeface="Arial"/>
              </a:rPr>
              <a:t>ПОДТВЕРЖДЕНИЕ ГИПОТЕЗЫ</a:t>
            </a:r>
            <a:endParaRPr sz="1400" dirty="0"/>
          </a:p>
        </p:txBody>
      </p:sp>
      <p:pic>
        <p:nvPicPr>
          <p:cNvPr id="15" name="Рисунок 14" descr="Диаграмма ответов в Формах. Вопрос: Откуда ты?. Количество ответов: 30 ответов.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36"/>
          <a:stretch/>
        </p:blipFill>
        <p:spPr bwMode="auto">
          <a:xfrm>
            <a:off x="397810" y="2496101"/>
            <a:ext cx="5159852" cy="2686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Диаграмма ответов в Формах. Вопрос: Как ты готовился к экзаменам? . Количество ответов: 30 ответов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4" y="2411079"/>
            <a:ext cx="6149009" cy="3004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97810" y="5648381"/>
            <a:ext cx="103627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все, кто живёт в селе, могут позволить себе платное обучение, поэтому дети поступают в колледжи.</a:t>
            </a:r>
          </a:p>
          <a:p>
            <a:pPr lvl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нашего опроса мы выяснили, что только 2 человека из села поступили на платную основу.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54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19315" y="1169283"/>
            <a:ext cx="567668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онлайн-платформ по сравнению с 2022 годом вырос на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23%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 данным 36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0MEDIA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defRPr/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существующих конкурентов в лице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Умскул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Stepik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Umaclass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100бальный репетитор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PARTA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мы стремимся занять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5%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российского рынка за счёт роста необходимости предлагаемых услуг.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826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501553" y="1025844"/>
            <a:ext cx="7084432" cy="353943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cs typeface="Arial"/>
              </a:rPr>
              <a:t>Модель монетизации</a:t>
            </a:r>
            <a:endParaRPr sz="1600" dirty="0"/>
          </a:p>
          <a:p>
            <a:pPr lvl="0">
              <a:defRPr/>
            </a:pPr>
            <a:r>
              <a:rPr lang="ru-RU" sz="1600" b="1" i="0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Модель монетизации: </a:t>
            </a:r>
          </a:p>
          <a:p>
            <a:pPr lvl="0">
              <a:defRPr/>
            </a:pPr>
            <a:r>
              <a:rPr lang="en-US" sz="1600" b="1" dirty="0" smtClean="0">
                <a:solidFill>
                  <a:prstClr val="black"/>
                </a:solidFill>
                <a:latin typeface="Arial"/>
                <a:cs typeface="Arial"/>
              </a:rPr>
              <a:t>Freemium </a:t>
            </a:r>
          </a:p>
          <a:p>
            <a:pPr lvl="0">
              <a:defRPr/>
            </a:pPr>
            <a:r>
              <a:rPr lang="ru-RU" sz="1600" dirty="0" smtClean="0">
                <a:solidFill>
                  <a:prstClr val="black"/>
                </a:solidFill>
                <a:latin typeface="Arial"/>
                <a:cs typeface="Arial"/>
              </a:rPr>
              <a:t>Мы предоставляем бесплатную пробную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/>
              </a:rPr>
              <a:t>базовую) верси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ю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продукта, 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/>
              </a:rPr>
              <a:t>а за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дальнейшее использование (расширенный функционал) потребитель вносит плату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/>
              </a:rPr>
              <a:t>.</a:t>
            </a:r>
          </a:p>
          <a:p>
            <a:pPr lvl="0"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Arial"/>
                <a:cs typeface="Arial"/>
              </a:rPr>
              <a:t>Реклама</a:t>
            </a:r>
          </a:p>
          <a:p>
            <a:pPr lvl="0">
              <a:defRPr/>
            </a:pPr>
            <a:r>
              <a:rPr lang="ru-RU" sz="1600" dirty="0" smtClean="0">
                <a:solidFill>
                  <a:prstClr val="black"/>
                </a:solidFill>
                <a:latin typeface="Arial"/>
                <a:cs typeface="Arial"/>
              </a:rPr>
              <a:t>Размещение рекламы на пробной версии продукта.</a:t>
            </a: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Стоимость и регулярность</a:t>
            </a:r>
            <a:r>
              <a:rPr lang="ru-RU" sz="1600" b="1" i="0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: 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единовременный платеж за курс 1990 руб.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 smtClean="0">
                <a:solidFill>
                  <a:prstClr val="black"/>
                </a:solidFill>
                <a:latin typeface="Arial"/>
                <a:cs typeface="Arial"/>
              </a:rPr>
              <a:t>Стоимость рекламы: от 500 – 2000 руб.</a:t>
            </a:r>
            <a:endParaRPr lang="ru-RU" sz="1600" b="0" i="0" u="none" strike="noStrike" cap="none" spc="0" dirty="0" smtClean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Основные каналы сбыта</a:t>
            </a:r>
            <a:r>
              <a:rPr lang="ru-RU" sz="1600" b="1" i="0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:</a:t>
            </a:r>
            <a:r>
              <a:rPr lang="en-US" sz="1600" b="1" i="0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/>
              </a:rPr>
              <a:t>онлайн-платформа подготовки к экзаменам</a:t>
            </a:r>
            <a:endParaRPr sz="1600" b="1" u="sng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501553" y="4792786"/>
            <a:ext cx="7084432" cy="135421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Маркетинг и продвижение</a:t>
            </a:r>
            <a:endParaRPr sz="1600" dirty="0"/>
          </a:p>
          <a:p>
            <a:pPr lvl="0"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600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/>
              </a:rPr>
              <a:t>Образование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на расстоянии 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/>
              </a:rPr>
              <a:t>клика!</a:t>
            </a:r>
            <a:endParaRPr lang="ru-RU" sz="1600" b="0" i="0" u="none" strike="noStrike" cap="none" spc="0" dirty="0" smtClean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взаимодействия с пользователем: 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сайт, мобильное приложение, группы и рекламы в социальных сетях</a:t>
            </a:r>
            <a:endParaRPr sz="1600" dirty="0" smtClean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898296" y="1025844"/>
            <a:ext cx="3969581" cy="2031325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800" b="1" i="0" u="none" strike="noStrike" cap="none" spc="0" dirty="0" smtClean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: 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800" i="0" u="none" strike="noStrike" cap="none" spc="0" dirty="0" smtClean="0">
                <a:ln>
                  <a:noFill/>
                </a:ln>
                <a:latin typeface="Arial"/>
                <a:ea typeface="+mn-ea"/>
                <a:cs typeface="Arial"/>
              </a:rPr>
              <a:t>Михайлов Иван Владимирович, предприниматель, владелец автобизнеса</a:t>
            </a:r>
            <a:r>
              <a:rPr lang="ru-RU" dirty="0" smtClean="0">
                <a:latin typeface="Arial"/>
                <a:cs typeface="Arial"/>
              </a:rPr>
              <a:t>;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30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220531" y="6467249"/>
            <a:ext cx="4133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Общий срок реализации проекта</a:t>
            </a:r>
            <a:r>
              <a:rPr lang="ru-RU" sz="1400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: </a:t>
            </a:r>
            <a:r>
              <a:rPr lang="ru-RU" sz="1400" dirty="0" smtClean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lang="ru-RU" sz="140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месяцев.</a:t>
            </a: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633434"/>
              </p:ext>
            </p:extLst>
          </p:nvPr>
        </p:nvGraphicFramePr>
        <p:xfrm>
          <a:off x="220534" y="938218"/>
          <a:ext cx="9919755" cy="5435746"/>
        </p:xfrm>
        <a:graphic>
          <a:graphicData uri="http://schemas.openxmlformats.org/drawingml/2006/table">
            <a:tbl>
              <a:tblPr/>
              <a:tblGrid>
                <a:gridCol w="2182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1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4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0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33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96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33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50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616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333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00476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1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1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1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1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85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0" dirty="0" smtClean="0">
                          <a:latin typeface="Arial"/>
                          <a:cs typeface="Arial"/>
                        </a:rPr>
                        <a:t>Разработка</a:t>
                      </a:r>
                      <a:r>
                        <a:rPr lang="ru-RU" sz="1100" b="0" baseline="0" dirty="0" smtClean="0">
                          <a:latin typeface="Arial"/>
                          <a:cs typeface="Arial"/>
                        </a:rPr>
                        <a:t> концепции проекта</a:t>
                      </a:r>
                      <a:endParaRPr lang="ru-RU" sz="11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05.10.2023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26.10.2023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Слюнкина Е. Д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08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0" dirty="0" smtClean="0">
                          <a:latin typeface="Arial"/>
                          <a:cs typeface="Arial"/>
                        </a:rPr>
                        <a:t>Согласование проекта с предпринимателей</a:t>
                      </a:r>
                      <a:r>
                        <a:rPr lang="ru-RU" sz="1100" b="0" baseline="0" dirty="0" smtClean="0">
                          <a:latin typeface="Arial"/>
                          <a:cs typeface="Arial"/>
                        </a:rPr>
                        <a:t> в сфере онлайн-образования</a:t>
                      </a:r>
                      <a:endParaRPr lang="ru-RU" sz="11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28.10.2023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01.11.2023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Левицкий А. В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4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0" dirty="0" smtClean="0">
                          <a:latin typeface="Arial"/>
                          <a:cs typeface="Arial"/>
                        </a:rPr>
                        <a:t>Сформировать структуру курсов и уроков</a:t>
                      </a:r>
                      <a:endParaRPr lang="ru-RU" sz="11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02.11.2023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06.11.2023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Тимофеев В. В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4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0" dirty="0" smtClean="0">
                          <a:latin typeface="Arial"/>
                          <a:cs typeface="Arial"/>
                        </a:rPr>
                        <a:t>Определить методики и инструменты онлайн-обучения</a:t>
                      </a:r>
                      <a:endParaRPr lang="ru-RU" sz="11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07.11.2023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09.11.2023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Надежина А. О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88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0" dirty="0" smtClean="0">
                          <a:latin typeface="Arial"/>
                          <a:cs typeface="Arial"/>
                        </a:rPr>
                        <a:t>Создание веб-сайта с учебным контентом и возможностью регистрации</a:t>
                      </a:r>
                      <a:endParaRPr lang="ru-RU" sz="11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10.11.2023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20.11.2023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Слюнкина Е. Д</a:t>
                      </a:r>
                    </a:p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Левицкий А. В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4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0" dirty="0" smtClean="0">
                          <a:latin typeface="Arial"/>
                          <a:cs typeface="Arial"/>
                        </a:rPr>
                        <a:t>Тестирование и отладка функциональности платформы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21.11.2023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28.11.2023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Левицкий А. В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4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0" dirty="0" smtClean="0">
                          <a:latin typeface="Arial"/>
                          <a:cs typeface="Arial"/>
                        </a:rPr>
                        <a:t>Подготовка видеоуроков по каждому предмету</a:t>
                      </a:r>
                      <a:endParaRPr lang="ru-RU" sz="11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29.11.2023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29.01.2024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Тимофеев В. В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4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0" dirty="0" smtClean="0">
                          <a:latin typeface="Arial"/>
                          <a:cs typeface="Arial"/>
                        </a:rPr>
                        <a:t>Разработка учебных материалов, заданий и тестов</a:t>
                      </a:r>
                      <a:endParaRPr lang="ru-RU" sz="11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30.01.2024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30.03.2024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Надежина А. О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388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0" dirty="0" smtClean="0">
                          <a:latin typeface="Arial"/>
                          <a:cs typeface="Arial"/>
                        </a:rPr>
                        <a:t>Организация интерактивных занятий и упражнений для студентов</a:t>
                      </a:r>
                      <a:endParaRPr lang="ru-RU" sz="11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31.03.2024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30.04.2024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Слюнкина Е. Д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6689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0" dirty="0" smtClean="0">
                          <a:latin typeface="Arial"/>
                          <a:cs typeface="Arial"/>
                        </a:rPr>
                        <a:t>Проверка работоспособности платформы и учебного контента</a:t>
                      </a:r>
                      <a:endParaRPr lang="ru-RU" sz="11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01.05.2024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14.05.2024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Левицкий А. В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8727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0" dirty="0" smtClean="0">
                          <a:latin typeface="Arial"/>
                          <a:cs typeface="Arial"/>
                        </a:rPr>
                        <a:t>Запуск</a:t>
                      </a:r>
                      <a:r>
                        <a:rPr lang="ru-RU" sz="1100" b="0" baseline="0" dirty="0" smtClean="0">
                          <a:latin typeface="Arial"/>
                          <a:cs typeface="Arial"/>
                        </a:rPr>
                        <a:t> маркетинга</a:t>
                      </a:r>
                    </a:p>
                    <a:p>
                      <a:pPr algn="l">
                        <a:defRPr/>
                      </a:pPr>
                      <a:endParaRPr lang="ru-RU" sz="1100" b="0" dirty="0" smtClean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15.05.2024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15.06.2024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Надежина А.О</a:t>
                      </a:r>
                    </a:p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Слюнкина Е. Д</a:t>
                      </a:r>
                    </a:p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Левицкий А. В</a:t>
                      </a:r>
                    </a:p>
                    <a:p>
                      <a:pPr algn="ctr">
                        <a:defRPr/>
                      </a:pPr>
                      <a:r>
                        <a:rPr lang="ru-RU" sz="1100" i="1" dirty="0" smtClean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Тимофеев В. В</a:t>
                      </a:r>
                      <a:endParaRPr lang="ru-RU" sz="11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 bwMode="auto">
          <a:xfrm>
            <a:off x="7500105" y="610375"/>
            <a:ext cx="1481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2023 - 2024 год</a:t>
            </a:r>
            <a:endParaRPr b="1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117222"/>
              </p:ext>
            </p:extLst>
          </p:nvPr>
        </p:nvGraphicFramePr>
        <p:xfrm>
          <a:off x="10140289" y="938218"/>
          <a:ext cx="1705968" cy="5435750"/>
        </p:xfrm>
        <a:graphic>
          <a:graphicData uri="http://schemas.openxmlformats.org/drawingml/2006/table">
            <a:tbl>
              <a:tblPr/>
              <a:tblGrid>
                <a:gridCol w="586851">
                  <a:extLst>
                    <a:ext uri="{9D8B030D-6E8A-4147-A177-3AD203B41FA5}">
                      <a16:colId xmlns:a16="http://schemas.microsoft.com/office/drawing/2014/main" val="3738979700"/>
                    </a:ext>
                  </a:extLst>
                </a:gridCol>
                <a:gridCol w="545911">
                  <a:extLst>
                    <a:ext uri="{9D8B030D-6E8A-4147-A177-3AD203B41FA5}">
                      <a16:colId xmlns:a16="http://schemas.microsoft.com/office/drawing/2014/main" val="330662572"/>
                    </a:ext>
                  </a:extLst>
                </a:gridCol>
                <a:gridCol w="573206">
                  <a:extLst>
                    <a:ext uri="{9D8B030D-6E8A-4147-A177-3AD203B41FA5}">
                      <a16:colId xmlns:a16="http://schemas.microsoft.com/office/drawing/2014/main" val="715531480"/>
                    </a:ext>
                  </a:extLst>
                </a:gridCol>
              </a:tblGrid>
              <a:tr h="60609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916312"/>
                  </a:ext>
                </a:extLst>
              </a:tr>
              <a:tr h="353129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221496"/>
                  </a:ext>
                </a:extLst>
              </a:tr>
              <a:tr h="525956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93505"/>
                  </a:ext>
                </a:extLst>
              </a:tr>
              <a:tr h="357761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652731"/>
                  </a:ext>
                </a:extLst>
              </a:tr>
              <a:tr h="357761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2839933"/>
                  </a:ext>
                </a:extLst>
              </a:tr>
              <a:tr h="508595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0306831"/>
                  </a:ext>
                </a:extLst>
              </a:tr>
              <a:tr h="357761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20878"/>
                  </a:ext>
                </a:extLst>
              </a:tr>
              <a:tr h="357761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123034"/>
                  </a:ext>
                </a:extLst>
              </a:tr>
              <a:tr h="357761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626980"/>
                  </a:ext>
                </a:extLst>
              </a:tr>
              <a:tr h="508595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8978251"/>
                  </a:ext>
                </a:extLst>
              </a:tr>
              <a:tr h="450869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436268"/>
                  </a:ext>
                </a:extLst>
              </a:tr>
              <a:tr h="693706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07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324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19314" y="6062272"/>
            <a:ext cx="8698022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Общая стоимость реализации проекта</a:t>
            </a:r>
            <a:r>
              <a:rPr lang="ru-RU" sz="1300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: </a:t>
            </a:r>
            <a:r>
              <a:rPr lang="ru-RU" sz="13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1 184 300 </a:t>
            </a:r>
            <a:r>
              <a:rPr lang="ru-RU" sz="13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рублей </a:t>
            </a:r>
            <a:r>
              <a:rPr lang="ru-RU" sz="13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cs typeface="Arial"/>
              </a:rPr>
              <a:t>(не более 1 млн рублей</a:t>
            </a:r>
            <a:r>
              <a:rPr lang="ru-RU" sz="1300" b="0" i="0" u="none" strike="noStrike" cap="none" spc="0" dirty="0" smtClean="0">
                <a:ln>
                  <a:noFill/>
                </a:ln>
                <a:solidFill>
                  <a:srgbClr val="E63035"/>
                </a:solidFill>
                <a:latin typeface="Arial"/>
                <a:cs typeface="Arial"/>
              </a:rPr>
              <a:t>)</a:t>
            </a:r>
            <a:r>
              <a:rPr lang="ru-RU" sz="1300" b="0" i="0" u="none" strike="noStrike" cap="none" spc="0" dirty="0" smtClean="0">
                <a:ln>
                  <a:noFill/>
                </a:ln>
                <a:latin typeface="Arial"/>
                <a:cs typeface="Arial"/>
              </a:rPr>
              <a:t>, но у нас есть инвестор.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00" b="0" i="0" u="none" strike="noStrike" cap="none" spc="0" dirty="0" smtClean="0">
                <a:ln>
                  <a:noFill/>
                </a:ln>
                <a:latin typeface="Arial"/>
                <a:cs typeface="Arial"/>
              </a:rPr>
              <a:t>И с его помощью нам удастся </a:t>
            </a:r>
            <a:r>
              <a:rPr lang="ru-RU" sz="1300" dirty="0">
                <a:latin typeface="Arial"/>
                <a:cs typeface="Arial"/>
              </a:rPr>
              <a:t>р</a:t>
            </a:r>
            <a:r>
              <a:rPr lang="ru-RU" sz="1300" dirty="0" smtClean="0">
                <a:latin typeface="Arial"/>
                <a:cs typeface="Arial"/>
              </a:rPr>
              <a:t>еализовать проект менее чем за 1 млн рублей.</a:t>
            </a:r>
            <a:endParaRPr sz="13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Период окупаемости: </a:t>
            </a:r>
            <a:r>
              <a:rPr lang="ru-RU" sz="1300" dirty="0" smtClean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r>
              <a:rPr lang="ru-RU" sz="13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 месяцев.</a:t>
            </a:r>
            <a:endParaRPr sz="1300"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067513"/>
              </p:ext>
            </p:extLst>
          </p:nvPr>
        </p:nvGraphicFramePr>
        <p:xfrm>
          <a:off x="419314" y="1069856"/>
          <a:ext cx="11335806" cy="4860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3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92">
                  <a:extLst>
                    <a:ext uri="{9D8B030D-6E8A-4147-A177-3AD203B41FA5}">
                      <a16:colId xmlns:a16="http://schemas.microsoft.com/office/drawing/2014/main" val="1317158867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99 500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199 000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 dirty="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</a:p>
                    <a:p>
                      <a:pPr algn="ctr">
                        <a:defRPr/>
                      </a:pPr>
                      <a:r>
                        <a:rPr lang="ru-RU" sz="1100" dirty="0" smtClean="0">
                          <a:latin typeface="Arial"/>
                          <a:cs typeface="Arial"/>
                        </a:rPr>
                        <a:t>(Инвестор)</a:t>
                      </a: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</a:p>
                    <a:p>
                      <a:pPr algn="ctr">
                        <a:defRPr/>
                      </a:pPr>
                      <a:r>
                        <a:rPr lang="ru-RU" sz="1100" dirty="0" smtClean="0">
                          <a:latin typeface="Arial"/>
                          <a:cs typeface="Arial"/>
                        </a:rPr>
                        <a:t>(Инвестор)</a:t>
                      </a: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</a:p>
                    <a:p>
                      <a:pPr algn="ctr">
                        <a:defRPr/>
                      </a:pPr>
                      <a:r>
                        <a:rPr lang="ru-RU" sz="1100" dirty="0" smtClean="0">
                          <a:latin typeface="Arial"/>
                          <a:cs typeface="Arial"/>
                        </a:rPr>
                        <a:t>(Инвестор)</a:t>
                      </a: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</a:p>
                    <a:p>
                      <a:pPr algn="ctr">
                        <a:defRPr/>
                      </a:pPr>
                      <a:r>
                        <a:rPr lang="ru-RU" sz="1100" dirty="0" smtClean="0">
                          <a:latin typeface="Arial"/>
                          <a:cs typeface="Arial"/>
                        </a:rPr>
                        <a:t>(Инвестор)</a:t>
                      </a: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</a:p>
                    <a:p>
                      <a:pPr algn="ctr">
                        <a:defRPr/>
                      </a:pPr>
                      <a:r>
                        <a:rPr lang="ru-RU" sz="1100" dirty="0" smtClean="0">
                          <a:latin typeface="Arial"/>
                          <a:cs typeface="Arial"/>
                        </a:rPr>
                        <a:t>(Инвестор)</a:t>
                      </a: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</a:p>
                    <a:p>
                      <a:pPr algn="ctr">
                        <a:defRPr/>
                      </a:pPr>
                      <a:r>
                        <a:rPr lang="ru-RU" sz="1100" dirty="0" smtClean="0">
                          <a:latin typeface="Arial"/>
                          <a:cs typeface="Arial"/>
                        </a:rPr>
                        <a:t>(Инвестор)</a:t>
                      </a: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</a:p>
                    <a:p>
                      <a:pPr algn="ctr">
                        <a:defRPr/>
                      </a:pPr>
                      <a:r>
                        <a:rPr lang="ru-RU" sz="1100" dirty="0" smtClean="0">
                          <a:latin typeface="Arial"/>
                          <a:cs typeface="Arial"/>
                        </a:rPr>
                        <a:t>(Инвестор)</a:t>
                      </a: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</a:p>
                    <a:p>
                      <a:pPr algn="ctr">
                        <a:defRPr/>
                      </a:pPr>
                      <a:r>
                        <a:rPr lang="ru-RU" sz="1100" dirty="0" smtClean="0">
                          <a:latin typeface="Arial"/>
                          <a:cs typeface="Arial"/>
                        </a:rPr>
                        <a:t>(Инвестор)</a:t>
                      </a: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Заработная плата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специалистов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Преподаватель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aseline="0" dirty="0" smtClean="0">
                          <a:latin typeface="Arial"/>
                          <a:cs typeface="Arial"/>
                        </a:rPr>
                        <a:t>25 000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25 000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25 000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30</a:t>
                      </a:r>
                      <a:r>
                        <a:rPr lang="ru-RU" sz="1400" baseline="0" dirty="0" smtClean="0">
                          <a:latin typeface="Arial"/>
                          <a:cs typeface="Arial"/>
                        </a:rPr>
                        <a:t>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30</a:t>
                      </a:r>
                      <a:r>
                        <a:rPr lang="ru-RU" sz="1400" baseline="0" dirty="0" smtClean="0">
                          <a:latin typeface="Arial"/>
                          <a:cs typeface="Arial"/>
                        </a:rPr>
                        <a:t>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35 000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35 000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35 000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35 000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Администратор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22</a:t>
                      </a:r>
                      <a:r>
                        <a:rPr lang="ru-RU" sz="1400" baseline="0" dirty="0" smtClean="0">
                          <a:latin typeface="Arial"/>
                          <a:cs typeface="Arial"/>
                        </a:rPr>
                        <a:t>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22 000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Администратор сайта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 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</a:t>
                      </a:r>
                      <a:r>
                        <a:rPr lang="ru-RU" sz="1400" baseline="0" dirty="0" smtClean="0">
                          <a:latin typeface="Arial"/>
                          <a:cs typeface="Arial"/>
                        </a:rPr>
                        <a:t>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Аренда сервера для сайта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1700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1700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1700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1700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1700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1700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1700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1700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1700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Реклама и продвижение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Оплата услуг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SMM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-менеджера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dirty="0" smtClean="0">
                          <a:latin typeface="Arial"/>
                          <a:cs typeface="Arial"/>
                        </a:rPr>
                        <a:t>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dirty="0" smtClean="0">
                          <a:latin typeface="Arial"/>
                          <a:cs typeface="Arial"/>
                        </a:rPr>
                        <a:t>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dirty="0" smtClean="0">
                          <a:latin typeface="Arial"/>
                          <a:cs typeface="Arial"/>
                        </a:rPr>
                        <a:t>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сайта и приложения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250 000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smtClean="0">
                          <a:latin typeface="Arial"/>
                          <a:cs typeface="Arial"/>
                        </a:rPr>
                        <a:t>- 276 700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- 26 700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- 26 700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-</a:t>
                      </a:r>
                      <a:r>
                        <a:rPr lang="ru-RU" sz="1400" baseline="0" dirty="0" smtClean="0">
                          <a:latin typeface="Arial"/>
                          <a:cs typeface="Arial"/>
                        </a:rPr>
                        <a:t> 31 700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- 31 700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- 36 700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- 86 700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baseline="0" dirty="0" smtClean="0">
                          <a:latin typeface="Arial"/>
                          <a:cs typeface="Arial"/>
                        </a:rPr>
                        <a:t>9200</a:t>
                      </a: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smtClean="0">
                          <a:latin typeface="Arial"/>
                          <a:cs typeface="Arial"/>
                        </a:rPr>
                        <a:t>40 300</a:t>
                      </a:r>
                      <a:endParaRPr lang="ru-RU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 bwMode="auto">
          <a:xfrm>
            <a:off x="6417640" y="676194"/>
            <a:ext cx="1481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2023 - 2024 год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19925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19315" y="1247029"/>
            <a:ext cx="96390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оценка в 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PlayMarket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AppStore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ниже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последние 5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1850" lvl="0" indent="-261850">
              <a:buFont typeface="Arial"/>
              <a:buChar char="•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63% клиентов оценивают онлайн-платформу на оценку выше 7,5 из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10;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1850" lvl="0" indent="-261850">
              <a:buFont typeface="Arial"/>
              <a:buChar char="•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500 человек прошли обучение по нашей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методике;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1850" lvl="0" indent="-261850">
              <a:buFont typeface="Arial"/>
              <a:buChar char="•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400 человек успешно поступили в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университет;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1850" lvl="0" indent="-261850">
              <a:buFont typeface="Arial"/>
              <a:buChar char="•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баллы по ЕГЭ наших клиентов увеличились в среднем на 8%.</a:t>
            </a:r>
          </a:p>
        </p:txBody>
      </p:sp>
    </p:spTree>
    <p:extLst>
      <p:ext uri="{BB962C8B-B14F-4D97-AF65-F5344CB8AC3E}">
        <p14:creationId xmlns:p14="http://schemas.microsoft.com/office/powerpoint/2010/main" val="423266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19315" y="1127760"/>
            <a:ext cx="66751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 нецелесообразен для реализации по следующим причинам:</a:t>
            </a:r>
            <a:endParaRPr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Слишком большая конкуренция;</a:t>
            </a:r>
            <a:endParaRPr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Отсутствие финансирования;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Недостаток опыта в реализации данного проекта.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40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</TotalTime>
  <Words>1560</Words>
  <Application>Microsoft Office PowerPoint</Application>
  <PresentationFormat>Широкоэкранный</PresentationFormat>
  <Paragraphs>358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Times New Roman</vt:lpstr>
      <vt:lpstr>Тема Office</vt:lpstr>
      <vt:lpstr>УНИКУМ ОНЛАЙН ПЛАТФОРМА ПОДГОТОВКИ К ЭКЗАМЕНАМ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УНИКУМ ОНЛАЙН ПЛАТФОРМА ПОДГОТОВКИ К ЭКЗАМЕНАМ</dc:title>
  <dc:creator>Елизавета</dc:creator>
  <cp:lastModifiedBy>Елизавета</cp:lastModifiedBy>
  <cp:revision>31</cp:revision>
  <dcterms:created xsi:type="dcterms:W3CDTF">2023-10-17T15:23:02Z</dcterms:created>
  <dcterms:modified xsi:type="dcterms:W3CDTF">2023-10-24T18:37:21Z</dcterms:modified>
</cp:coreProperties>
</file>