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4"/>
  </p:notesMasterIdLst>
  <p:sldIdLst>
    <p:sldId id="270" r:id="rId2"/>
    <p:sldId id="281" r:id="rId3"/>
    <p:sldId id="312" r:id="rId4"/>
    <p:sldId id="286" r:id="rId5"/>
    <p:sldId id="309" r:id="rId6"/>
    <p:sldId id="291" r:id="rId7"/>
    <p:sldId id="306" r:id="rId8"/>
    <p:sldId id="313" r:id="rId9"/>
    <p:sldId id="307" r:id="rId10"/>
    <p:sldId id="314" r:id="rId11"/>
    <p:sldId id="296" r:id="rId12"/>
    <p:sldId id="269" r:id="rId13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93" userDrawn="1">
          <p15:clr>
            <a:srgbClr val="A4A3A4"/>
          </p15:clr>
        </p15:guide>
        <p15:guide id="3" orient="horz" pos="150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D4FFF"/>
    <a:srgbClr val="8F00FF"/>
    <a:srgbClr val="5B84CB"/>
    <a:srgbClr val="9F00FF"/>
    <a:srgbClr val="FD493D"/>
    <a:srgbClr val="FBB3C1"/>
    <a:srgbClr val="FCAF17"/>
    <a:srgbClr val="B5D8E1"/>
    <a:srgbClr val="FF2F2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1"/>
              </a:solidFill>
              <a:prstDash val="solid"/>
              <a:miter lim="800000"/>
            </a:ln>
          </a:left>
          <a:right>
            <a:ln w="6350" cap="flat">
              <a:solidFill>
                <a:schemeClr val="accent1"/>
              </a:solidFill>
              <a:prstDash val="solid"/>
              <a:miter lim="8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635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6350" cap="flat">
              <a:solidFill>
                <a:schemeClr val="accent1"/>
              </a:solidFill>
              <a:prstDash val="solid"/>
              <a:miter lim="800000"/>
            </a:ln>
          </a:insideH>
          <a:insideV>
            <a:ln w="6350" cap="flat">
              <a:solidFill>
                <a:schemeClr val="accent1"/>
              </a:solidFill>
              <a:prstDash val="solid"/>
              <a:miter lim="800000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1"/>
              </a:solidFill>
              <a:prstDash val="solid"/>
              <a:miter lim="800000"/>
            </a:ln>
          </a:left>
          <a:right>
            <a:ln w="12700" cap="flat">
              <a:solidFill>
                <a:schemeClr val="accent1"/>
              </a:solidFill>
              <a:prstDash val="solid"/>
              <a:miter lim="8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635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6350" cap="flat">
              <a:solidFill>
                <a:schemeClr val="accent1"/>
              </a:solidFill>
              <a:prstDash val="solid"/>
              <a:miter lim="800000"/>
            </a:ln>
          </a:insideH>
          <a:insideV>
            <a:ln w="6350" cap="flat">
              <a:solidFill>
                <a:schemeClr val="accent1"/>
              </a:solidFill>
              <a:prstDash val="solid"/>
              <a:miter lim="800000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chemeClr val="accent1"/>
              </a:solidFill>
              <a:prstDash val="solid"/>
              <a:miter lim="800000"/>
            </a:ln>
          </a:top>
          <a:bottom>
            <a:ln w="1270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12700" cap="flat">
              <a:solidFill>
                <a:srgbClr val="FFFFFF"/>
              </a:solidFill>
              <a:prstDash val="solid"/>
              <a:miter lim="8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4EA"/>
          </a:solidFill>
        </a:fill>
      </a:tcStyle>
    </a:wholeTbl>
    <a:band2H>
      <a:tcTxStyle/>
      <a:tcStyle>
        <a:tcBdr/>
        <a:fill>
          <a:solidFill>
            <a:srgbClr val="E8EBF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/>
      <a:tcStyle>
        <a:tcBdr/>
        <a:fill>
          <a:solidFill>
            <a:srgbClr val="F0F0F0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/>
      <a:tcStyle>
        <a:tcBdr/>
        <a:fill>
          <a:solidFill>
            <a:srgbClr val="EBF1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533" autoAdjust="0"/>
    <p:restoredTop sz="94694"/>
  </p:normalViewPr>
  <p:slideViewPr>
    <p:cSldViewPr snapToGrid="0" snapToObjects="1" showGuides="1">
      <p:cViewPr varScale="1">
        <p:scale>
          <a:sx n="62" d="100"/>
          <a:sy n="62" d="100"/>
        </p:scale>
        <p:origin x="84" y="876"/>
      </p:cViewPr>
      <p:guideLst>
        <p:guide orient="horz" pos="2160"/>
        <p:guide pos="393"/>
        <p:guide orient="horz" pos="150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markk\Downloads\List_Microsoft_Excel%20(1)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количество</c:v>
                </c:pt>
              </c:strCache>
            </c:strRef>
          </c:tx>
          <c:spPr>
            <a:gradFill rotWithShape="1">
              <a:gsLst>
                <a:gs pos="0">
                  <a:schemeClr val="accent6">
                    <a:tint val="100000"/>
                    <a:shade val="100000"/>
                    <a:satMod val="129999"/>
                  </a:schemeClr>
                </a:gs>
                <a:gs pos="100000">
                  <a:schemeClr val="accent6">
                    <a:tint val="50000"/>
                    <a:shade val="100000"/>
                    <a:satMod val="350000"/>
                  </a:schemeClr>
                </a:gs>
              </a:gsLst>
              <a:lin ang="16200000" scaled="0"/>
            </a:gradFill>
            <a:ln>
              <a:noFill/>
            </a:ln>
            <a:effectLst/>
          </c:spPr>
          <c:explosion val="2"/>
          <c:dPt>
            <c:idx val="0"/>
            <c:bubble3D val="0"/>
            <c:explosion val="3"/>
            <c:spPr>
              <a:gradFill rotWithShape="1">
                <a:gsLst>
                  <a:gs pos="0">
                    <a:schemeClr val="accent1">
                      <a:tint val="100000"/>
                      <a:shade val="100000"/>
                      <a:satMod val="129999"/>
                    </a:schemeClr>
                  </a:gs>
                  <a:gs pos="100000">
                    <a:schemeClr val="accent1">
                      <a:tint val="50000"/>
                      <a:shade val="100000"/>
                      <a:satMod val="350000"/>
                    </a:schemeClr>
                  </a:gs>
                </a:gsLst>
                <a:lin ang="16200000" scaled="0"/>
              </a:gra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90AB-42CB-A008-EE08615CF598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4">
                      <a:tint val="100000"/>
                      <a:shade val="100000"/>
                      <a:satMod val="129999"/>
                    </a:schemeClr>
                  </a:gs>
                  <a:gs pos="100000">
                    <a:schemeClr val="accent4">
                      <a:tint val="50000"/>
                      <a:shade val="100000"/>
                      <a:satMod val="350000"/>
                    </a:schemeClr>
                  </a:gs>
                </a:gsLst>
                <a:lin ang="16200000" scaled="0"/>
              </a:gra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90AB-42CB-A008-EE08615CF598}"/>
              </c:ext>
            </c:extLst>
          </c:dPt>
          <c:dPt>
            <c:idx val="2"/>
            <c:bubble3D val="0"/>
            <c:spPr>
              <a:gradFill rotWithShape="1">
                <a:gsLst>
                  <a:gs pos="0">
                    <a:schemeClr val="accent6">
                      <a:tint val="100000"/>
                      <a:shade val="100000"/>
                      <a:satMod val="129999"/>
                    </a:schemeClr>
                  </a:gs>
                  <a:gs pos="100000">
                    <a:schemeClr val="accent6">
                      <a:tint val="50000"/>
                      <a:shade val="100000"/>
                      <a:satMod val="350000"/>
                    </a:schemeClr>
                  </a:gs>
                </a:gsLst>
                <a:lin ang="16200000" scaled="0"/>
              </a:gradFill>
              <a:ln w="19050">
                <a:noFill/>
              </a:ln>
              <a:effectLst/>
            </c:spPr>
          </c:dPt>
          <c:dPt>
            <c:idx val="3"/>
            <c:bubble3D val="0"/>
            <c:spPr>
              <a:gradFill rotWithShape="1">
                <a:gsLst>
                  <a:gs pos="0">
                    <a:schemeClr val="accent6">
                      <a:tint val="100000"/>
                      <a:shade val="100000"/>
                      <a:satMod val="129999"/>
                    </a:schemeClr>
                  </a:gs>
                  <a:gs pos="100000">
                    <a:schemeClr val="accent6">
                      <a:tint val="50000"/>
                      <a:shade val="100000"/>
                      <a:satMod val="350000"/>
                    </a:schemeClr>
                  </a:gs>
                </a:gsLst>
                <a:lin ang="16200000" scaled="0"/>
              </a:gradFill>
              <a:ln w="19050">
                <a:noFill/>
              </a:ln>
              <a:effectLst/>
            </c:spPr>
          </c:dPt>
          <c:dLbls>
            <c:dLbl>
              <c:idx val="0"/>
              <c:layout>
                <c:manualLayout>
                  <c:x val="-6.8446412186939559E-2"/>
                  <c:y val="-0.23841729554278626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90AB-42CB-A008-EE08615CF598}"/>
                </c:ext>
              </c:extLst>
            </c:dLbl>
            <c:dLbl>
              <c:idx val="1"/>
              <c:layout>
                <c:manualLayout>
                  <c:x val="5.262460923267228E-2"/>
                  <c:y val="0.1950341959224067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90AB-42CB-A008-EE08615CF59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Лист1!$A$2:$A$5</c:f>
              <c:strCache>
                <c:ptCount val="2"/>
                <c:pt idx="0">
                  <c:v>Заинтересован</c:v>
                </c:pt>
                <c:pt idx="1">
                  <c:v>Незаинтересован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74</c:v>
                </c:pt>
                <c:pt idx="1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0AB-42CB-A008-EE08615CF59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egendEntry>
        <c:idx val="2"/>
        <c:delete val="1"/>
      </c:legendEntry>
      <c:legendEntry>
        <c:idx val="3"/>
        <c:delete val="1"/>
      </c:legendEntry>
      <c:layout>
        <c:manualLayout>
          <c:xMode val="edge"/>
          <c:yMode val="edge"/>
          <c:x val="0.32522532590735076"/>
          <c:y val="0.85492775718484615"/>
          <c:w val="0.35927069012852586"/>
          <c:h val="0.12547992500924657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Лист1!$A$1</c:f>
              <c:strCache>
                <c:ptCount val="1"/>
                <c:pt idx="0">
                  <c:v>От 3000 до 5000 рублей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tint val="100000"/>
                    <a:shade val="100000"/>
                    <a:satMod val="129999"/>
                  </a:schemeClr>
                </a:gs>
                <a:gs pos="100000">
                  <a:schemeClr val="accent2">
                    <a:tint val="50000"/>
                    <a:shade val="100000"/>
                    <a:satMod val="350000"/>
                  </a:schemeClr>
                </a:gs>
              </a:gsLst>
              <a:lin ang="16200000" scaled="0"/>
            </a:gradFill>
            <a:ln>
              <a:noFill/>
            </a:ln>
            <a:effectLst/>
          </c:spPr>
          <c:invertIfNegative val="0"/>
          <c:cat>
            <c:strRef>
              <c:f>Лист1!$A$1:$A$4</c:f>
              <c:strCache>
                <c:ptCount val="4"/>
                <c:pt idx="0">
                  <c:v>От 3000 до 5000 рублей</c:v>
                </c:pt>
                <c:pt idx="1">
                  <c:v>От 5001 до 7000 рублей</c:v>
                </c:pt>
                <c:pt idx="2">
                  <c:v>От 7001 до 12000 рублей</c:v>
                </c:pt>
                <c:pt idx="3">
                  <c:v>От 12001 до 20000 рублей</c:v>
                </c:pt>
              </c:strCache>
            </c:strRef>
          </c:cat>
          <c:val>
            <c:numRef>
              <c:f>Лист1!$C$1</c:f>
              <c:numCache>
                <c:formatCode>General</c:formatCode>
                <c:ptCount val="1"/>
                <c:pt idx="0">
                  <c:v>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69E-4962-A175-E476C88A930D}"/>
            </c:ext>
          </c:extLst>
        </c:ser>
        <c:ser>
          <c:idx val="1"/>
          <c:order val="1"/>
          <c:tx>
            <c:strRef>
              <c:f>Лист1!$A$2</c:f>
              <c:strCache>
                <c:ptCount val="1"/>
                <c:pt idx="0">
                  <c:v>От 5001 до 7000 рублей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tint val="100000"/>
                    <a:shade val="100000"/>
                    <a:satMod val="129999"/>
                  </a:schemeClr>
                </a:gs>
                <a:gs pos="100000">
                  <a:schemeClr val="accent5">
                    <a:tint val="50000"/>
                    <a:shade val="100000"/>
                    <a:satMod val="350000"/>
                  </a:schemeClr>
                </a:gs>
              </a:gsLst>
              <a:lin ang="16200000" scaled="0"/>
            </a:gradFill>
            <a:ln>
              <a:noFill/>
            </a:ln>
            <a:effectLst/>
          </c:spPr>
          <c:invertIfNegative val="0"/>
          <c:cat>
            <c:strRef>
              <c:f>Лист1!$A$1:$A$4</c:f>
              <c:strCache>
                <c:ptCount val="4"/>
                <c:pt idx="0">
                  <c:v>От 3000 до 5000 рублей</c:v>
                </c:pt>
                <c:pt idx="1">
                  <c:v>От 5001 до 7000 рублей</c:v>
                </c:pt>
                <c:pt idx="2">
                  <c:v>От 7001 до 12000 рублей</c:v>
                </c:pt>
                <c:pt idx="3">
                  <c:v>От 12001 до 20000 рублей</c:v>
                </c:pt>
              </c:strCache>
            </c:strRef>
          </c:cat>
          <c:val>
            <c:numRef>
              <c:f>Лист1!$C$2</c:f>
              <c:numCache>
                <c:formatCode>General</c:formatCode>
                <c:ptCount val="1"/>
                <c:pt idx="0">
                  <c:v>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69E-4962-A175-E476C88A930D}"/>
            </c:ext>
          </c:extLst>
        </c:ser>
        <c:ser>
          <c:idx val="2"/>
          <c:order val="2"/>
          <c:tx>
            <c:strRef>
              <c:f>Лист1!$A$3</c:f>
              <c:strCache>
                <c:ptCount val="1"/>
                <c:pt idx="0">
                  <c:v>От 7001 до 12000 рублей</c:v>
                </c:pt>
              </c:strCache>
            </c:strRef>
          </c:tx>
          <c:spPr>
            <a:gradFill rotWithShape="1">
              <a:gsLst>
                <a:gs pos="0">
                  <a:schemeClr val="accent6">
                    <a:tint val="100000"/>
                    <a:shade val="100000"/>
                    <a:satMod val="129999"/>
                  </a:schemeClr>
                </a:gs>
                <a:gs pos="100000">
                  <a:schemeClr val="accent6">
                    <a:tint val="50000"/>
                    <a:shade val="100000"/>
                    <a:satMod val="350000"/>
                  </a:schemeClr>
                </a:gs>
              </a:gsLst>
              <a:lin ang="16200000" scaled="0"/>
            </a:gradFill>
            <a:ln>
              <a:noFill/>
            </a:ln>
            <a:effectLst/>
          </c:spPr>
          <c:invertIfNegative val="0"/>
          <c:cat>
            <c:strRef>
              <c:f>Лист1!$A$1:$A$4</c:f>
              <c:strCache>
                <c:ptCount val="4"/>
                <c:pt idx="0">
                  <c:v>От 3000 до 5000 рублей</c:v>
                </c:pt>
                <c:pt idx="1">
                  <c:v>От 5001 до 7000 рублей</c:v>
                </c:pt>
                <c:pt idx="2">
                  <c:v>От 7001 до 12000 рублей</c:v>
                </c:pt>
                <c:pt idx="3">
                  <c:v>От 12001 до 20000 рублей</c:v>
                </c:pt>
              </c:strCache>
            </c:strRef>
          </c:cat>
          <c:val>
            <c:numRef>
              <c:f>Лист1!$C$3</c:f>
              <c:numCache>
                <c:formatCode>General</c:formatCode>
                <c:ptCount val="1"/>
                <c:pt idx="0">
                  <c:v>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69E-4962-A175-E476C88A930D}"/>
            </c:ext>
          </c:extLst>
        </c:ser>
        <c:ser>
          <c:idx val="3"/>
          <c:order val="3"/>
          <c:tx>
            <c:strRef>
              <c:f>Лист1!$A$4</c:f>
              <c:strCache>
                <c:ptCount val="1"/>
                <c:pt idx="0">
                  <c:v>От 12001 до 20000 рублей</c:v>
                </c:pt>
              </c:strCache>
            </c:strRef>
          </c:tx>
          <c:spPr>
            <a:gradFill rotWithShape="1">
              <a:gsLst>
                <a:gs pos="0">
                  <a:schemeClr val="accent4">
                    <a:tint val="100000"/>
                    <a:shade val="100000"/>
                    <a:satMod val="129999"/>
                  </a:schemeClr>
                </a:gs>
                <a:gs pos="100000">
                  <a:schemeClr val="accent4">
                    <a:tint val="50000"/>
                    <a:shade val="100000"/>
                    <a:satMod val="350000"/>
                  </a:schemeClr>
                </a:gs>
              </a:gsLst>
              <a:lin ang="16200000" scaled="0"/>
            </a:gradFill>
            <a:ln>
              <a:noFill/>
            </a:ln>
            <a:effectLst/>
          </c:spPr>
          <c:invertIfNegative val="0"/>
          <c:cat>
            <c:strRef>
              <c:f>Лист1!$A$1:$A$4</c:f>
              <c:strCache>
                <c:ptCount val="4"/>
                <c:pt idx="0">
                  <c:v>От 3000 до 5000 рублей</c:v>
                </c:pt>
                <c:pt idx="1">
                  <c:v>От 5001 до 7000 рублей</c:v>
                </c:pt>
                <c:pt idx="2">
                  <c:v>От 7001 до 12000 рублей</c:v>
                </c:pt>
                <c:pt idx="3">
                  <c:v>От 12001 до 20000 рублей</c:v>
                </c:pt>
              </c:strCache>
            </c:strRef>
          </c:cat>
          <c:val>
            <c:numRef>
              <c:f>Лист1!$C$4</c:f>
              <c:numCache>
                <c:formatCode>General</c:formatCode>
                <c:ptCount val="1"/>
                <c:pt idx="0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C69E-4962-A175-E476C88A930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792957215"/>
        <c:axId val="1792951391"/>
      </c:barChart>
      <c:catAx>
        <c:axId val="1792957215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1792951391"/>
        <c:crosses val="autoZero"/>
        <c:auto val="1"/>
        <c:lblAlgn val="ctr"/>
        <c:lblOffset val="100"/>
        <c:noMultiLvlLbl val="0"/>
      </c:catAx>
      <c:valAx>
        <c:axId val="179295139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792957215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Shape 145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46" name="Shape 146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j-lt"/>
        <a:ea typeface="+mj-ea"/>
        <a:cs typeface="+mj-cs"/>
        <a:sym typeface="Calibri"/>
      </a:defRPr>
    </a:lvl1pPr>
    <a:lvl2pPr indent="228600" latinLnBrk="0">
      <a:defRPr sz="1200">
        <a:latin typeface="+mj-lt"/>
        <a:ea typeface="+mj-ea"/>
        <a:cs typeface="+mj-cs"/>
        <a:sym typeface="Calibri"/>
      </a:defRPr>
    </a:lvl2pPr>
    <a:lvl3pPr indent="457200" latinLnBrk="0">
      <a:defRPr sz="1200">
        <a:latin typeface="+mj-lt"/>
        <a:ea typeface="+mj-ea"/>
        <a:cs typeface="+mj-cs"/>
        <a:sym typeface="Calibri"/>
      </a:defRPr>
    </a:lvl3pPr>
    <a:lvl4pPr indent="685800" latinLnBrk="0">
      <a:defRPr sz="1200">
        <a:latin typeface="+mj-lt"/>
        <a:ea typeface="+mj-ea"/>
        <a:cs typeface="+mj-cs"/>
        <a:sym typeface="Calibri"/>
      </a:defRPr>
    </a:lvl4pPr>
    <a:lvl5pPr indent="914400" latinLnBrk="0">
      <a:defRPr sz="1200">
        <a:latin typeface="+mj-lt"/>
        <a:ea typeface="+mj-ea"/>
        <a:cs typeface="+mj-cs"/>
        <a:sym typeface="Calibri"/>
      </a:defRPr>
    </a:lvl5pPr>
    <a:lvl6pPr indent="1143000" latinLnBrk="0">
      <a:defRPr sz="1200">
        <a:latin typeface="+mj-lt"/>
        <a:ea typeface="+mj-ea"/>
        <a:cs typeface="+mj-cs"/>
        <a:sym typeface="Calibri"/>
      </a:defRPr>
    </a:lvl6pPr>
    <a:lvl7pPr indent="1371600" latinLnBrk="0">
      <a:defRPr sz="1200">
        <a:latin typeface="+mj-lt"/>
        <a:ea typeface="+mj-ea"/>
        <a:cs typeface="+mj-cs"/>
        <a:sym typeface="Calibri"/>
      </a:defRPr>
    </a:lvl7pPr>
    <a:lvl8pPr indent="1600200" latinLnBrk="0">
      <a:defRPr sz="1200">
        <a:latin typeface="+mj-lt"/>
        <a:ea typeface="+mj-ea"/>
        <a:cs typeface="+mj-cs"/>
        <a:sym typeface="Calibri"/>
      </a:defRPr>
    </a:lvl8pPr>
    <a:lvl9pPr indent="1828800" latinLnBrk="0">
      <a:defRPr sz="1200">
        <a:latin typeface="+mj-lt"/>
        <a:ea typeface="+mj-ea"/>
        <a:cs typeface="+mj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143572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t>Текст заголовка</a:t>
            </a:r>
          </a:p>
        </p:txBody>
      </p:sp>
      <p:sp>
        <p:nvSpPr>
          <p:cNvPr id="12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1524000" y="3602037"/>
            <a:ext cx="9144000" cy="1655766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0" algn="ctr">
              <a:buSzTx/>
              <a:buFontTx/>
              <a:buNone/>
              <a:defRPr sz="2400"/>
            </a:lvl2pPr>
            <a:lvl3pPr marL="0" indent="0" algn="ctr">
              <a:buSzTx/>
              <a:buFontTx/>
              <a:buNone/>
              <a:defRPr sz="2400"/>
            </a:lvl3pPr>
            <a:lvl4pPr marL="0" indent="0" algn="ctr">
              <a:buSzTx/>
              <a:buFontTx/>
              <a:buNone/>
              <a:defRPr sz="2400"/>
            </a:lvl4pPr>
            <a:lvl5pPr marL="0" indent="0" algn="ctr">
              <a:buSzTx/>
              <a:buFontTx/>
              <a:buNone/>
              <a:defRPr sz="24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3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Текст заголовка</a:t>
            </a:r>
          </a:p>
        </p:txBody>
      </p:sp>
      <p:sp>
        <p:nvSpPr>
          <p:cNvPr id="30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831850" y="4589462"/>
            <a:ext cx="10515600" cy="1500191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  <a:lvl2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2pPr>
            <a:lvl3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3pPr>
            <a:lvl4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4pPr>
            <a:lvl5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31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Текст 2"/>
          <p:cNvSpPr txBox="1"/>
          <p:nvPr/>
        </p:nvSpPr>
        <p:spPr>
          <a:xfrm>
            <a:off x="510703" y="1925952"/>
            <a:ext cx="6518934" cy="701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sp>
        <p:nvSpPr>
          <p:cNvPr id="39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40" name="Текст 2"/>
          <p:cNvSpPr txBox="1"/>
          <p:nvPr/>
        </p:nvSpPr>
        <p:spPr>
          <a:xfrm>
            <a:off x="6944993" y="3175193"/>
            <a:ext cx="4345769" cy="11582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Плюсы</a:t>
            </a:r>
            <a:endParaRPr sz="1200"/>
          </a:p>
          <a:p>
            <a:pPr>
              <a:defRPr sz="12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1200"/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Минусы</a:t>
            </a:r>
            <a:endParaRPr sz="1200"/>
          </a:p>
          <a:p>
            <a:pPr>
              <a:defRPr sz="12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1200"/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Сомнительные моменты</a:t>
            </a:r>
          </a:p>
        </p:txBody>
      </p:sp>
      <p:sp>
        <p:nvSpPr>
          <p:cNvPr id="41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grpSp>
        <p:nvGrpSpPr>
          <p:cNvPr id="44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42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43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pic>
        <p:nvPicPr>
          <p:cNvPr id="45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48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46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47" name="3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3</a:t>
              </a:r>
            </a:p>
          </p:txBody>
        </p:sp>
      </p:grpSp>
      <p:grpSp>
        <p:nvGrpSpPr>
          <p:cNvPr id="51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49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B5D8E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50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5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Прямоугольник 1"/>
          <p:cNvSpPr/>
          <p:nvPr/>
        </p:nvSpPr>
        <p:spPr>
          <a:xfrm>
            <a:off x="5483225" y="0"/>
            <a:ext cx="6708775" cy="6873241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60" name="Текст 2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pic>
        <p:nvPicPr>
          <p:cNvPr id="61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sp>
        <p:nvSpPr>
          <p:cNvPr id="62" name="Текст 2"/>
          <p:cNvSpPr txBox="1"/>
          <p:nvPr/>
        </p:nvSpPr>
        <p:spPr>
          <a:xfrm>
            <a:off x="6249911" y="227512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1</a:t>
            </a:r>
          </a:p>
        </p:txBody>
      </p:sp>
      <p:sp>
        <p:nvSpPr>
          <p:cNvPr id="63" name="Текст 2"/>
          <p:cNvSpPr txBox="1"/>
          <p:nvPr/>
        </p:nvSpPr>
        <p:spPr>
          <a:xfrm>
            <a:off x="6141718" y="3165168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3</a:t>
            </a:r>
          </a:p>
        </p:txBody>
      </p:sp>
      <p:sp>
        <p:nvSpPr>
          <p:cNvPr id="64" name="Текст 2"/>
          <p:cNvSpPr txBox="1"/>
          <p:nvPr/>
        </p:nvSpPr>
        <p:spPr>
          <a:xfrm>
            <a:off x="9319724" y="1625929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2</a:t>
            </a:r>
          </a:p>
        </p:txBody>
      </p:sp>
      <p:sp>
        <p:nvSpPr>
          <p:cNvPr id="65" name="Текст 2"/>
          <p:cNvSpPr txBox="1"/>
          <p:nvPr/>
        </p:nvSpPr>
        <p:spPr>
          <a:xfrm>
            <a:off x="9832523" y="4088596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4</a:t>
            </a:r>
          </a:p>
        </p:txBody>
      </p:sp>
      <p:sp>
        <p:nvSpPr>
          <p:cNvPr id="66" name="Текст 2"/>
          <p:cNvSpPr txBox="1"/>
          <p:nvPr/>
        </p:nvSpPr>
        <p:spPr>
          <a:xfrm>
            <a:off x="6207392" y="4738556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7" name="Текст 2"/>
          <p:cNvSpPr txBox="1"/>
          <p:nvPr/>
        </p:nvSpPr>
        <p:spPr>
          <a:xfrm>
            <a:off x="6297379" y="1736275"/>
            <a:ext cx="1565012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8" name="Текст 2"/>
          <p:cNvSpPr txBox="1"/>
          <p:nvPr/>
        </p:nvSpPr>
        <p:spPr>
          <a:xfrm>
            <a:off x="9353136" y="3153597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9" name="Текст 2"/>
          <p:cNvSpPr txBox="1"/>
          <p:nvPr/>
        </p:nvSpPr>
        <p:spPr>
          <a:xfrm>
            <a:off x="9901276" y="5614599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70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71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74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72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A24EF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73" name="6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6</a:t>
              </a:r>
            </a:p>
          </p:txBody>
        </p:sp>
      </p:grpSp>
      <p:grpSp>
        <p:nvGrpSpPr>
          <p:cNvPr id="77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75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76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78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79" name="Соединительная линия уступом 2"/>
          <p:cNvSpPr/>
          <p:nvPr/>
        </p:nvSpPr>
        <p:spPr>
          <a:xfrm>
            <a:off x="7111999" y="1187053"/>
            <a:ext cx="2162014" cy="13239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0" name="Соединительная линия уступом 26"/>
          <p:cNvSpPr/>
          <p:nvPr/>
        </p:nvSpPr>
        <p:spPr>
          <a:xfrm rot="10800000" flipV="1">
            <a:off x="7298266" y="2878664"/>
            <a:ext cx="1828805" cy="10668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1" name="Соединительная линия уступом 29"/>
          <p:cNvSpPr/>
          <p:nvPr/>
        </p:nvSpPr>
        <p:spPr>
          <a:xfrm>
            <a:off x="7298266" y="4347023"/>
            <a:ext cx="2319867" cy="8225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Текст 2"/>
          <p:cNvSpPr txBox="1"/>
          <p:nvPr/>
        </p:nvSpPr>
        <p:spPr>
          <a:xfrm>
            <a:off x="498318" y="1526966"/>
            <a:ext cx="9290344" cy="15478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>
            <a:lvl1pPr algn="ctr">
              <a:defRPr sz="72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НАЗВАНИЕ  РАЗДЕЛА</a:t>
            </a:r>
          </a:p>
        </p:txBody>
      </p:sp>
      <p:sp>
        <p:nvSpPr>
          <p:cNvPr id="90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05" name="Текст 2"/>
          <p:cNvSpPr txBox="1"/>
          <p:nvPr/>
        </p:nvSpPr>
        <p:spPr>
          <a:xfrm>
            <a:off x="540509" y="836534"/>
            <a:ext cx="6518934" cy="701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pic>
        <p:nvPicPr>
          <p:cNvPr id="106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aphicFrame>
        <p:nvGraphicFramePr>
          <p:cNvPr id="107" name="Таблица 3"/>
          <p:cNvGraphicFramePr/>
          <p:nvPr/>
        </p:nvGraphicFramePr>
        <p:xfrm>
          <a:off x="623887" y="1633920"/>
          <a:ext cx="10712586" cy="4389600"/>
        </p:xfrm>
        <a:graphic>
          <a:graphicData uri="http://schemas.openxmlformats.org/drawingml/2006/table">
            <a:tbl>
              <a:tblPr firstRow="1">
                <a:tableStyleId>{4C3C2611-4C71-4FC5-86AE-919BDF0F9419}</a:tableStyleId>
              </a:tblPr>
              <a:tblGrid>
                <a:gridCol w="178543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pSp>
        <p:nvGrpSpPr>
          <p:cNvPr id="110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108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09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grpSp>
        <p:nvGrpSpPr>
          <p:cNvPr id="113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111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12" name="4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4</a:t>
              </a:r>
            </a:p>
          </p:txBody>
        </p:sp>
      </p:grpSp>
      <p:grpSp>
        <p:nvGrpSpPr>
          <p:cNvPr id="116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114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115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11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" name="2022-11-09 02.38.22.jpg" descr="2022-11-09 02.38.2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8067" y="-3"/>
            <a:ext cx="4880971" cy="6858004"/>
          </a:xfrm>
          <a:prstGeom prst="rect">
            <a:avLst/>
          </a:prstGeom>
          <a:ln w="12700">
            <a:miter lim="400000"/>
          </a:ln>
        </p:spPr>
      </p:pic>
      <p:pic>
        <p:nvPicPr>
          <p:cNvPr id="125" name="Рисунок 9" descr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sp>
        <p:nvSpPr>
          <p:cNvPr id="126" name="Текст 2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sp>
        <p:nvSpPr>
          <p:cNvPr id="127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128" name="Рисунок 9" descr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31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129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30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grpSp>
        <p:nvGrpSpPr>
          <p:cNvPr id="134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132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33" name="7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7</a:t>
              </a:r>
            </a:p>
          </p:txBody>
        </p:sp>
      </p:grpSp>
      <p:grpSp>
        <p:nvGrpSpPr>
          <p:cNvPr id="137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135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136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138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139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r>
              <a:t>Текст заголовка</a:t>
            </a:r>
          </a:p>
        </p:txBody>
      </p:sp>
      <p:sp>
        <p:nvSpPr>
          <p:cNvPr id="3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 anchor="ctr">
            <a:spAutoFit/>
          </a:bodyPr>
          <a:lstStyle>
            <a:lvl1pPr algn="r">
              <a:defRPr sz="1200">
                <a:solidFill>
                  <a:srgbClr val="888888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1234438" marR="0" indent="-320038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Текст 2"/>
          <p:cNvSpPr txBox="1"/>
          <p:nvPr/>
        </p:nvSpPr>
        <p:spPr>
          <a:xfrm>
            <a:off x="418828" y="322898"/>
            <a:ext cx="7869880" cy="66549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pPr algn="ctr"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4000" dirty="0"/>
              <a:t>Регулярный водный маршрут </a:t>
            </a:r>
          </a:p>
          <a:p>
            <a:pPr algn="ctr"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4000" dirty="0"/>
              <a:t>на Соловецкие острова</a:t>
            </a:r>
            <a:endParaRPr lang="ru-RU" dirty="0"/>
          </a:p>
          <a:p>
            <a:pPr algn="ctr" defTabSz="877822"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dirty="0"/>
          </a:p>
        </p:txBody>
      </p:sp>
      <p:sp>
        <p:nvSpPr>
          <p:cNvPr id="152" name="Прямоугольник 9"/>
          <p:cNvSpPr/>
          <p:nvPr/>
        </p:nvSpPr>
        <p:spPr>
          <a:xfrm>
            <a:off x="8818529" y="-2"/>
            <a:ext cx="3406131" cy="4274948"/>
          </a:xfrm>
          <a:prstGeom prst="rect">
            <a:avLst/>
          </a:prstGeom>
          <a:solidFill>
            <a:srgbClr val="0D4F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B5D8E1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153" name="Рисунок 22" descr="Рисунок 2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27729" y="-9876106"/>
            <a:ext cx="4128544" cy="5806100"/>
          </a:xfrm>
          <a:prstGeom prst="rect">
            <a:avLst/>
          </a:prstGeom>
          <a:ln w="12700">
            <a:miter lim="400000"/>
          </a:ln>
        </p:spPr>
      </p:pic>
      <p:sp>
        <p:nvSpPr>
          <p:cNvPr id="9" name="Квадрат">
            <a:extLst>
              <a:ext uri="{FF2B5EF4-FFF2-40B4-BE49-F238E27FC236}">
                <a16:creationId xmlns:a16="http://schemas.microsoft.com/office/drawing/2014/main" id="{515364BE-F6DA-2843-A7EF-F9EDF64F5C32}"/>
              </a:ext>
            </a:extLst>
          </p:cNvPr>
          <p:cNvSpPr/>
          <p:nvPr/>
        </p:nvSpPr>
        <p:spPr>
          <a:xfrm>
            <a:off x="8818526" y="2349045"/>
            <a:ext cx="3404109" cy="4529333"/>
          </a:xfrm>
          <a:prstGeom prst="rect">
            <a:avLst/>
          </a:prstGeom>
          <a:solidFill>
            <a:srgbClr val="0D4F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BB3C1"/>
                </a:solidFill>
              </a:defRPr>
            </a:pPr>
            <a:endParaRPr/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6B54E817-36BD-2103-7561-D27F5D8F11B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3902" y="123825"/>
            <a:ext cx="2678848" cy="204745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77BD5FF-8AEF-2EB2-81BE-AAE8CE40C83B}"/>
              </a:ext>
            </a:extLst>
          </p:cNvPr>
          <p:cNvSpPr txBox="1"/>
          <p:nvPr/>
        </p:nvSpPr>
        <p:spPr>
          <a:xfrm>
            <a:off x="6955055" y="5438640"/>
            <a:ext cx="7131050" cy="109927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ctr" defTabSz="877822"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>
                <a:solidFill>
                  <a:schemeClr val="bg1"/>
                </a:solidFill>
              </a:rPr>
              <a:t>Костарев Марк</a:t>
            </a:r>
          </a:p>
          <a:p>
            <a:pPr algn="ctr" defTabSz="877822"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>
                <a:solidFill>
                  <a:schemeClr val="bg1"/>
                </a:solidFill>
              </a:rPr>
              <a:t> Трапезников Максим</a:t>
            </a:r>
            <a:endParaRPr lang="ru-RU" sz="6000" dirty="0">
              <a:solidFill>
                <a:schemeClr val="bg1"/>
              </a:solidFill>
              <a:latin typeface="Gilroy-ExtraBold"/>
              <a:ea typeface="Gilroy-ExtraBold"/>
              <a:cs typeface="Gilroy-ExtraBold"/>
              <a:sym typeface="Gilroy-ExtraBold"/>
            </a:endParaRPr>
          </a:p>
        </p:txBody>
      </p:sp>
    </p:spTree>
    <p:extLst>
      <p:ext uri="{BB962C8B-B14F-4D97-AF65-F5344CB8AC3E}">
        <p14:creationId xmlns:p14="http://schemas.microsoft.com/office/powerpoint/2010/main" val="1034447423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Текст 2"/>
          <p:cNvSpPr txBox="1"/>
          <p:nvPr/>
        </p:nvSpPr>
        <p:spPr>
          <a:xfrm>
            <a:off x="2836533" y="996404"/>
            <a:ext cx="6518934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/>
              <a:t>Проблема или возможность</a:t>
            </a:r>
          </a:p>
        </p:txBody>
      </p:sp>
      <p:sp>
        <p:nvSpPr>
          <p:cNvPr id="185" name="Текст 2"/>
          <p:cNvSpPr txBox="1"/>
          <p:nvPr/>
        </p:nvSpPr>
        <p:spPr>
          <a:xfrm>
            <a:off x="647231" y="2731186"/>
            <a:ext cx="4989789" cy="19389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400" dirty="0"/>
              <a:t>На данный момент не существует прямого регулярного маршрута для такого популярного туристического направления, как Соловецкий Архипелаг.</a:t>
            </a:r>
          </a:p>
        </p:txBody>
      </p:sp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en-US" dirty="0"/>
                <a:t>2</a:t>
              </a:r>
              <a:endParaRPr dirty="0"/>
            </a:p>
          </p:txBody>
        </p:sp>
      </p:grpSp>
      <p:sp>
        <p:nvSpPr>
          <p:cNvPr id="194" name="Текст 2"/>
          <p:cNvSpPr txBox="1"/>
          <p:nvPr/>
        </p:nvSpPr>
        <p:spPr>
          <a:xfrm>
            <a:off x="6682789" y="2757272"/>
            <a:ext cx="4989790" cy="23083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400" dirty="0"/>
              <a:t>За 2022 год Соловецкий Архипелаг посетило более 40 000 человек, которые были вынуждены выбирать неудобные или крайне дорогие маршруты с большим количеством пересадок.</a:t>
            </a: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0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5830483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en-US" dirty="0"/>
                <a:t>3</a:t>
              </a:r>
              <a:endParaRPr dirty="0"/>
            </a:p>
          </p:txBody>
        </p:sp>
      </p:grpSp>
      <p:pic>
        <p:nvPicPr>
          <p:cNvPr id="2050" name="Picture 2" descr="Динамика поиска авиабилетов из Архангельска в Соловецкий по месяцам">
            <a:extLst>
              <a:ext uri="{FF2B5EF4-FFF2-40B4-BE49-F238E27FC236}">
                <a16:creationId xmlns:a16="http://schemas.microsoft.com/office/drawing/2014/main" id="{AD3C511B-47C7-544D-AA99-6C705D296EB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805"/>
          <a:stretch/>
        </p:blipFill>
        <p:spPr bwMode="auto">
          <a:xfrm>
            <a:off x="523740" y="2642054"/>
            <a:ext cx="10536371" cy="33825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Текст 2">
            <a:extLst>
              <a:ext uri="{FF2B5EF4-FFF2-40B4-BE49-F238E27FC236}">
                <a16:creationId xmlns:a16="http://schemas.microsoft.com/office/drawing/2014/main" id="{815E6013-6446-BE02-3DF2-411830417C66}"/>
              </a:ext>
            </a:extLst>
          </p:cNvPr>
          <p:cNvSpPr txBox="1"/>
          <p:nvPr/>
        </p:nvSpPr>
        <p:spPr>
          <a:xfrm>
            <a:off x="1665549" y="833390"/>
            <a:ext cx="9390378" cy="101565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000" dirty="0"/>
              <a:t>Учитывая возрастающую потребность в данном маршруте на летний период, наш проект отлично впишется, решая транспортную проблему, а также предоставляя новый прямой маршрут до Соловецкого Архипелага</a:t>
            </a:r>
          </a:p>
        </p:txBody>
      </p:sp>
    </p:spTree>
    <p:extLst>
      <p:ext uri="{BB962C8B-B14F-4D97-AF65-F5344CB8AC3E}">
        <p14:creationId xmlns:p14="http://schemas.microsoft.com/office/powerpoint/2010/main" val="1838130426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en-US" dirty="0"/>
                <a:t>4</a:t>
              </a:r>
              <a:endParaRPr dirty="0"/>
            </a:p>
          </p:txBody>
        </p:sp>
      </p:grp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-18522" y="0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2" name="Текст 2">
            <a:extLst>
              <a:ext uri="{FF2B5EF4-FFF2-40B4-BE49-F238E27FC236}">
                <a16:creationId xmlns:a16="http://schemas.microsoft.com/office/drawing/2014/main" id="{1DDE4AED-F6DD-A527-4565-F40167CC4C2E}"/>
              </a:ext>
            </a:extLst>
          </p:cNvPr>
          <p:cNvSpPr txBox="1"/>
          <p:nvPr/>
        </p:nvSpPr>
        <p:spPr>
          <a:xfrm>
            <a:off x="7078624" y="582069"/>
            <a:ext cx="4345769" cy="56938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Regular"/>
                <a:ea typeface="Gilroy-Regular"/>
                <a:cs typeface="Gilroy-Regular"/>
                <a:sym typeface="Gilroy-Regular"/>
              </a:defRPr>
            </a:pPr>
            <a:r>
              <a:rPr lang="ru-RU" sz="2800" dirty="0"/>
              <a:t>Удобный и интересный трансфер до Соловецких островов</a:t>
            </a:r>
          </a:p>
          <a:p>
            <a:pPr>
              <a:defRPr sz="1200">
                <a:solidFill>
                  <a:srgbClr val="8F00FF"/>
                </a:solidFill>
                <a:latin typeface="Gilroy-Regular"/>
                <a:ea typeface="Gilroy-Regular"/>
                <a:cs typeface="Gilroy-Regular"/>
                <a:sym typeface="Gilroy-Regular"/>
              </a:defRPr>
            </a:pPr>
            <a:endParaRPr sz="2800" dirty="0"/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Regular"/>
                <a:ea typeface="Gilroy-Regular"/>
                <a:cs typeface="Gilroy-Regular"/>
                <a:sym typeface="Gilroy-Regular"/>
              </a:defRPr>
            </a:pPr>
            <a:r>
              <a:rPr lang="ru-RU" sz="2800" dirty="0"/>
              <a:t>Возрождение уже существовавшего и крайне популярного вида путешествий для всех северян</a:t>
            </a:r>
            <a:endParaRPr sz="2800" dirty="0"/>
          </a:p>
          <a:p>
            <a:pPr>
              <a:defRPr sz="1200">
                <a:solidFill>
                  <a:srgbClr val="8F00FF"/>
                </a:solidFill>
                <a:latin typeface="Gilroy-Regular"/>
                <a:ea typeface="Gilroy-Regular"/>
                <a:cs typeface="Gilroy-Regular"/>
                <a:sym typeface="Gilroy-Regular"/>
              </a:defRPr>
            </a:pPr>
            <a:endParaRPr sz="2800" dirty="0"/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Regular"/>
                <a:ea typeface="Gilroy-Regular"/>
                <a:cs typeface="Gilroy-Regular"/>
                <a:sym typeface="Gilroy-Regular"/>
              </a:defRPr>
            </a:pPr>
            <a:r>
              <a:rPr lang="ru-RU" sz="2800" dirty="0"/>
              <a:t>Предоставление комфортных кают, питания и напитков</a:t>
            </a:r>
            <a:endParaRPr sz="2800" dirty="0"/>
          </a:p>
        </p:txBody>
      </p:sp>
      <p:sp>
        <p:nvSpPr>
          <p:cNvPr id="4" name="Текст 2">
            <a:extLst>
              <a:ext uri="{FF2B5EF4-FFF2-40B4-BE49-F238E27FC236}">
                <a16:creationId xmlns:a16="http://schemas.microsoft.com/office/drawing/2014/main" id="{C6B68C62-35A5-0EB2-1E14-760A4057FE5C}"/>
              </a:ext>
            </a:extLst>
          </p:cNvPr>
          <p:cNvSpPr txBox="1"/>
          <p:nvPr/>
        </p:nvSpPr>
        <p:spPr>
          <a:xfrm>
            <a:off x="609152" y="3188386"/>
            <a:ext cx="4989789" cy="15696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400" dirty="0"/>
              <a:t>Наш проект помогает большому кругу людей, таких как исследователи, туристы, паломники и учёные</a:t>
            </a:r>
          </a:p>
        </p:txBody>
      </p:sp>
      <p:sp>
        <p:nvSpPr>
          <p:cNvPr id="12" name="Текст 2">
            <a:extLst>
              <a:ext uri="{FF2B5EF4-FFF2-40B4-BE49-F238E27FC236}">
                <a16:creationId xmlns:a16="http://schemas.microsoft.com/office/drawing/2014/main" id="{65E0BF6E-BA3A-1E7B-5928-68FC9F500BCE}"/>
              </a:ext>
            </a:extLst>
          </p:cNvPr>
          <p:cNvSpPr txBox="1"/>
          <p:nvPr/>
        </p:nvSpPr>
        <p:spPr>
          <a:xfrm>
            <a:off x="609152" y="996404"/>
            <a:ext cx="6518934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/>
              <a:t>Ключевая ценность</a:t>
            </a:r>
          </a:p>
        </p:txBody>
      </p:sp>
    </p:spTree>
    <p:extLst>
      <p:ext uri="{BB962C8B-B14F-4D97-AF65-F5344CB8AC3E}">
        <p14:creationId xmlns:p14="http://schemas.microsoft.com/office/powerpoint/2010/main" val="1472892781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Текст 2"/>
          <p:cNvSpPr txBox="1"/>
          <p:nvPr/>
        </p:nvSpPr>
        <p:spPr>
          <a:xfrm>
            <a:off x="523740" y="426059"/>
            <a:ext cx="6518934" cy="12003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/>
              <a:t>Потенциальные потребительские сегменты </a:t>
            </a:r>
          </a:p>
        </p:txBody>
      </p:sp>
      <p:sp>
        <p:nvSpPr>
          <p:cNvPr id="185" name="Текст 2"/>
          <p:cNvSpPr txBox="1"/>
          <p:nvPr/>
        </p:nvSpPr>
        <p:spPr>
          <a:xfrm>
            <a:off x="999677" y="2023605"/>
            <a:ext cx="4989789" cy="31296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3600" dirty="0">
                <a:solidFill>
                  <a:srgbClr val="0D4FFF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              </a:t>
            </a:r>
            <a:r>
              <a:rPr lang="en-US" sz="3600" dirty="0">
                <a:solidFill>
                  <a:srgbClr val="0D4FFF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B</a:t>
            </a:r>
            <a:r>
              <a:rPr lang="ru-RU" sz="3600" dirty="0">
                <a:solidFill>
                  <a:srgbClr val="0D4FFF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US" sz="3600" dirty="0">
                <a:solidFill>
                  <a:srgbClr val="0D4FFF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B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36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С</a:t>
            </a:r>
            <a:r>
              <a:rPr lang="ru-RU" sz="36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отрудничество с туристическими агентствами, экскурсоводами</a:t>
            </a:r>
          </a:p>
        </p:txBody>
      </p:sp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  <a:solidFill>
            <a:srgbClr val="FBB3C1"/>
          </a:solidFill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endParaRPr dirty="0"/>
            </a:p>
          </p:txBody>
        </p:sp>
      </p:grpSp>
      <p:sp>
        <p:nvSpPr>
          <p:cNvPr id="194" name="Текст 2"/>
          <p:cNvSpPr txBox="1"/>
          <p:nvPr/>
        </p:nvSpPr>
        <p:spPr>
          <a:xfrm>
            <a:off x="6812099" y="2023605"/>
            <a:ext cx="4502446" cy="313258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3600" dirty="0">
                <a:solidFill>
                  <a:srgbClr val="0D4FFF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                </a:t>
            </a:r>
            <a:r>
              <a:rPr lang="en-US" sz="3600" dirty="0">
                <a:solidFill>
                  <a:srgbClr val="0D4FFF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B</a:t>
            </a:r>
            <a:r>
              <a:rPr lang="ru-RU" sz="3600" dirty="0">
                <a:solidFill>
                  <a:srgbClr val="0D4FFF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US" sz="3600" dirty="0">
                <a:solidFill>
                  <a:srgbClr val="0D4FFF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C</a:t>
            </a:r>
            <a:r>
              <a:rPr lang="ru-RU" sz="3600" dirty="0">
                <a:solidFill>
                  <a:srgbClr val="0D4FFF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en-US" sz="3600" dirty="0">
              <a:solidFill>
                <a:srgbClr val="0D4FFF"/>
              </a:solidFill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36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Путешественники</a:t>
            </a:r>
            <a:r>
              <a:rPr lang="ru-RU" sz="36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из Архангельской области и ближайших регионов</a:t>
            </a: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 rot="5400000">
            <a:off x="4059273" y="4017343"/>
            <a:ext cx="4098338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2" name="7">
            <a:extLst>
              <a:ext uri="{FF2B5EF4-FFF2-40B4-BE49-F238E27FC236}">
                <a16:creationId xmlns:a16="http://schemas.microsoft.com/office/drawing/2014/main" id="{E3917B6D-9494-7319-C9D6-66C4E7365D3D}"/>
              </a:ext>
            </a:extLst>
          </p:cNvPr>
          <p:cNvSpPr txBox="1"/>
          <p:nvPr/>
        </p:nvSpPr>
        <p:spPr>
          <a:xfrm>
            <a:off x="18533" y="6512394"/>
            <a:ext cx="468151" cy="199104"/>
          </a:xfrm>
          <a:prstGeom prst="rect">
            <a:avLst/>
          </a:prstGeom>
          <a:solidFill>
            <a:srgbClr val="FBB3C1"/>
          </a:solidFill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numCol="1" anchor="ctr">
            <a:noAutofit/>
          </a:bodyPr>
          <a:lstStyle>
            <a:lvl1pPr algn="ctr">
              <a:defRPr sz="1200">
                <a:solidFill>
                  <a:srgbClr val="FFFFFF"/>
                </a:solidFill>
                <a:latin typeface="Gilroy-Bold"/>
                <a:ea typeface="Gilroy-Bold"/>
                <a:cs typeface="Gilroy-Bold"/>
                <a:sym typeface="Gilroy-Bold"/>
              </a:defRPr>
            </a:lvl1pPr>
          </a:lstStyle>
          <a:p>
            <a:r>
              <a:rPr lang="en-US" dirty="0"/>
              <a:t>5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961712682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-6779" y="0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5" name="Текст 2">
            <a:extLst>
              <a:ext uri="{FF2B5EF4-FFF2-40B4-BE49-F238E27FC236}">
                <a16:creationId xmlns:a16="http://schemas.microsoft.com/office/drawing/2014/main" id="{9CBAEBE7-B3E4-9EF2-2D39-353A67DD765E}"/>
              </a:ext>
            </a:extLst>
          </p:cNvPr>
          <p:cNvSpPr txBox="1"/>
          <p:nvPr/>
        </p:nvSpPr>
        <p:spPr>
          <a:xfrm>
            <a:off x="543126" y="406252"/>
            <a:ext cx="11202301" cy="12003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rPr lang="ru-RU" sz="3600" dirty="0"/>
              <a:t>Какой маршрут является привычным сейчас и каким он станет</a:t>
            </a:r>
          </a:p>
        </p:txBody>
      </p:sp>
      <p:grpSp>
        <p:nvGrpSpPr>
          <p:cNvPr id="17" name="Прямоугольник 16">
            <a:extLst>
              <a:ext uri="{FF2B5EF4-FFF2-40B4-BE49-F238E27FC236}">
                <a16:creationId xmlns:a16="http://schemas.microsoft.com/office/drawing/2014/main" id="{D0AC4939-3E75-879F-2D62-A1A70AEE2485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18" name="Прямоугольник">
              <a:extLst>
                <a:ext uri="{FF2B5EF4-FFF2-40B4-BE49-F238E27FC236}">
                  <a16:creationId xmlns:a16="http://schemas.microsoft.com/office/drawing/2014/main" id="{8C07383D-A779-999E-0905-118699854C4B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9" name="7">
              <a:extLst>
                <a:ext uri="{FF2B5EF4-FFF2-40B4-BE49-F238E27FC236}">
                  <a16:creationId xmlns:a16="http://schemas.microsoft.com/office/drawing/2014/main" id="{9AB41EF7-860D-FD06-CFAA-82A2016AC802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en-US" dirty="0"/>
                <a:t>6</a:t>
              </a:r>
              <a:endParaRPr dirty="0"/>
            </a:p>
          </p:txBody>
        </p:sp>
      </p:grpSp>
      <p:sp>
        <p:nvSpPr>
          <p:cNvPr id="41" name="Текст 2">
            <a:extLst>
              <a:ext uri="{FF2B5EF4-FFF2-40B4-BE49-F238E27FC236}">
                <a16:creationId xmlns:a16="http://schemas.microsoft.com/office/drawing/2014/main" id="{1B56BFEC-E687-04CC-7420-A2C9A00BB77D}"/>
              </a:ext>
            </a:extLst>
          </p:cNvPr>
          <p:cNvSpPr txBox="1"/>
          <p:nvPr/>
        </p:nvSpPr>
        <p:spPr>
          <a:xfrm>
            <a:off x="2519375" y="1486814"/>
            <a:ext cx="2072652" cy="12003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rPr lang="ru-RU" sz="3600" dirty="0">
                <a:solidFill>
                  <a:srgbClr val="FD493D"/>
                </a:solidFill>
              </a:rPr>
              <a:t>Сейчас (</a:t>
            </a:r>
            <a:r>
              <a:rPr lang="en-US" sz="3600" dirty="0">
                <a:solidFill>
                  <a:srgbClr val="FD493D"/>
                </a:solidFill>
              </a:rPr>
              <a:t>~</a:t>
            </a:r>
            <a:r>
              <a:rPr lang="ru-RU" sz="3600" dirty="0">
                <a:solidFill>
                  <a:srgbClr val="FD493D"/>
                </a:solidFill>
              </a:rPr>
              <a:t>707</a:t>
            </a:r>
            <a:r>
              <a:rPr lang="en-US" sz="3600" dirty="0">
                <a:solidFill>
                  <a:srgbClr val="FD493D"/>
                </a:solidFill>
              </a:rPr>
              <a:t> </a:t>
            </a:r>
            <a:r>
              <a:rPr lang="ru-RU" sz="3600" dirty="0">
                <a:solidFill>
                  <a:srgbClr val="FD493D"/>
                </a:solidFill>
              </a:rPr>
              <a:t>км)</a:t>
            </a:r>
          </a:p>
        </p:txBody>
      </p:sp>
      <p:sp>
        <p:nvSpPr>
          <p:cNvPr id="43" name="Текст 2">
            <a:extLst>
              <a:ext uri="{FF2B5EF4-FFF2-40B4-BE49-F238E27FC236}">
                <a16:creationId xmlns:a16="http://schemas.microsoft.com/office/drawing/2014/main" id="{138A0888-1542-69FB-DBF3-D191606D07BC}"/>
              </a:ext>
            </a:extLst>
          </p:cNvPr>
          <p:cNvSpPr txBox="1"/>
          <p:nvPr/>
        </p:nvSpPr>
        <p:spPr>
          <a:xfrm>
            <a:off x="7593260" y="1487673"/>
            <a:ext cx="2253829" cy="12003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rPr lang="ru-RU" sz="3600" dirty="0">
                <a:solidFill>
                  <a:srgbClr val="FD493D"/>
                </a:solidFill>
              </a:rPr>
              <a:t>Будет (</a:t>
            </a:r>
            <a:r>
              <a:rPr lang="en-US" sz="3600" dirty="0">
                <a:solidFill>
                  <a:srgbClr val="FD493D"/>
                </a:solidFill>
              </a:rPr>
              <a:t>~290 </a:t>
            </a:r>
            <a:r>
              <a:rPr lang="ru-RU" sz="3600" dirty="0">
                <a:solidFill>
                  <a:srgbClr val="FD493D"/>
                </a:solidFill>
              </a:rPr>
              <a:t>км)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529D6F6-C6DA-8A56-43DF-1643C0817A8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1621" t="3416" r="27012" b="-3416"/>
          <a:stretch/>
        </p:blipFill>
        <p:spPr>
          <a:xfrm>
            <a:off x="6855477" y="2774266"/>
            <a:ext cx="3729396" cy="3775673"/>
          </a:xfrm>
          <a:prstGeom prst="rect">
            <a:avLst/>
          </a:prstGeom>
        </p:spPr>
      </p:pic>
      <p:cxnSp>
        <p:nvCxnSpPr>
          <p:cNvPr id="13" name="Соединитель: изогнутый 12">
            <a:extLst>
              <a:ext uri="{FF2B5EF4-FFF2-40B4-BE49-F238E27FC236}">
                <a16:creationId xmlns:a16="http://schemas.microsoft.com/office/drawing/2014/main" id="{C19C4124-58F3-22C2-ED2E-174BDA9F3929}"/>
              </a:ext>
            </a:extLst>
          </p:cNvPr>
          <p:cNvCxnSpPr>
            <a:cxnSpLocks/>
          </p:cNvCxnSpPr>
          <p:nvPr/>
        </p:nvCxnSpPr>
        <p:spPr>
          <a:xfrm rot="10800000">
            <a:off x="8853613" y="4147127"/>
            <a:ext cx="1089894" cy="701968"/>
          </a:xfrm>
          <a:prstGeom prst="curvedConnector3">
            <a:avLst>
              <a:gd name="adj1" fmla="val 50000"/>
            </a:avLst>
          </a:prstGeom>
          <a:noFill/>
          <a:ln w="25400" cap="flat">
            <a:solidFill>
              <a:srgbClr val="0D4FFF"/>
            </a:solidFill>
            <a:prstDash val="solid"/>
            <a:round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25" name="Соединитель: изогнутый 24">
            <a:extLst>
              <a:ext uri="{FF2B5EF4-FFF2-40B4-BE49-F238E27FC236}">
                <a16:creationId xmlns:a16="http://schemas.microsoft.com/office/drawing/2014/main" id="{E045AF80-5180-87BB-3531-222FA5A45446}"/>
              </a:ext>
            </a:extLst>
          </p:cNvPr>
          <p:cNvCxnSpPr>
            <a:cxnSpLocks/>
          </p:cNvCxnSpPr>
          <p:nvPr/>
        </p:nvCxnSpPr>
        <p:spPr>
          <a:xfrm rot="10800000" flipV="1">
            <a:off x="8212247" y="4147127"/>
            <a:ext cx="641366" cy="240146"/>
          </a:xfrm>
          <a:prstGeom prst="curvedConnector3">
            <a:avLst/>
          </a:prstGeom>
          <a:noFill/>
          <a:ln w="25400" cap="flat">
            <a:solidFill>
              <a:srgbClr val="0D4FFF"/>
            </a:solidFill>
            <a:prstDash val="solid"/>
            <a:round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A43A18C7-772C-5B98-4AAC-0398ED774F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6621" y="2774266"/>
            <a:ext cx="3978161" cy="3609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1437478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8">
            <a:extLst>
              <a:ext uri="{FF2B5EF4-FFF2-40B4-BE49-F238E27FC236}">
                <a16:creationId xmlns:a16="http://schemas.microsoft.com/office/drawing/2014/main" id="{16D03C01-17B4-B706-838D-0968B39318E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106" t="35112" r="21489" b="41810"/>
          <a:stretch/>
        </p:blipFill>
        <p:spPr bwMode="auto">
          <a:xfrm>
            <a:off x="8865250" y="1133189"/>
            <a:ext cx="1792625" cy="201418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2022-11-09 02.38.22.jpg" descr="2022-11-09 02.38.22.jpg">
            <a:extLst>
              <a:ext uri="{FF2B5EF4-FFF2-40B4-BE49-F238E27FC236}">
                <a16:creationId xmlns:a16="http://schemas.microsoft.com/office/drawing/2014/main" id="{3ADFA84C-49A8-BCFD-B1F3-4BC51A6A1B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26499" y="-4"/>
            <a:ext cx="4880971" cy="6858004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0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6" name="Текст 2">
            <a:extLst>
              <a:ext uri="{FF2B5EF4-FFF2-40B4-BE49-F238E27FC236}">
                <a16:creationId xmlns:a16="http://schemas.microsoft.com/office/drawing/2014/main" id="{21FF62E7-FC14-63FA-D2C4-4AD458155A21}"/>
              </a:ext>
            </a:extLst>
          </p:cNvPr>
          <p:cNvSpPr txBox="1"/>
          <p:nvPr/>
        </p:nvSpPr>
        <p:spPr>
          <a:xfrm>
            <a:off x="647231" y="1895225"/>
            <a:ext cx="5309048" cy="378564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400" dirty="0"/>
              <a:t>Клиенты платят за экономию своего времени и удобство. Удобство заключается в том, что нет необходимости совершать несколько пересадок чтобы добраться до Соловецких островов. Ценность создается для туристов, которые имеют потребность в прямом маршруте на Соловецкие острова. Именно они являются целевой аудиторией проекта.</a:t>
            </a:r>
          </a:p>
        </p:txBody>
      </p:sp>
      <p:sp>
        <p:nvSpPr>
          <p:cNvPr id="17" name="Текст 2">
            <a:extLst>
              <a:ext uri="{FF2B5EF4-FFF2-40B4-BE49-F238E27FC236}">
                <a16:creationId xmlns:a16="http://schemas.microsoft.com/office/drawing/2014/main" id="{7F069A5F-4696-88B0-02DE-3C26EECCC1AC}"/>
              </a:ext>
            </a:extLst>
          </p:cNvPr>
          <p:cNvSpPr txBox="1"/>
          <p:nvPr/>
        </p:nvSpPr>
        <p:spPr>
          <a:xfrm>
            <a:off x="264351" y="486862"/>
            <a:ext cx="6518934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rPr lang="ru-RU" sz="3600" dirty="0"/>
              <a:t>Бизнес-модель</a:t>
            </a:r>
          </a:p>
        </p:txBody>
      </p:sp>
      <p:grpSp>
        <p:nvGrpSpPr>
          <p:cNvPr id="19" name="Прямоугольник 16">
            <a:extLst>
              <a:ext uri="{FF2B5EF4-FFF2-40B4-BE49-F238E27FC236}">
                <a16:creationId xmlns:a16="http://schemas.microsoft.com/office/drawing/2014/main" id="{2E5AE94E-E90D-E173-A00A-18964D62909E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20" name="Прямоугольник">
              <a:extLst>
                <a:ext uri="{FF2B5EF4-FFF2-40B4-BE49-F238E27FC236}">
                  <a16:creationId xmlns:a16="http://schemas.microsoft.com/office/drawing/2014/main" id="{000382F8-A895-A166-51BB-13EC465BAB70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21" name="7">
              <a:extLst>
                <a:ext uri="{FF2B5EF4-FFF2-40B4-BE49-F238E27FC236}">
                  <a16:creationId xmlns:a16="http://schemas.microsoft.com/office/drawing/2014/main" id="{37AE1662-C7F3-3A92-F4F2-ED5719E92166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en-US" dirty="0"/>
                <a:t>7</a:t>
              </a:r>
              <a:endParaRPr dirty="0"/>
            </a:p>
          </p:txBody>
        </p:sp>
      </p:grpSp>
    </p:spTree>
    <p:extLst>
      <p:ext uri="{BB962C8B-B14F-4D97-AF65-F5344CB8AC3E}">
        <p14:creationId xmlns:p14="http://schemas.microsoft.com/office/powerpoint/2010/main" val="3855343900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Прямоугольник 1">
            <a:extLst>
              <a:ext uri="{FF2B5EF4-FFF2-40B4-BE49-F238E27FC236}">
                <a16:creationId xmlns:a16="http://schemas.microsoft.com/office/drawing/2014/main" id="{7615DC8D-D4B4-E0EB-52C4-3055190C7740}"/>
              </a:ext>
            </a:extLst>
          </p:cNvPr>
          <p:cNvSpPr/>
          <p:nvPr/>
        </p:nvSpPr>
        <p:spPr>
          <a:xfrm>
            <a:off x="6096000" y="0"/>
            <a:ext cx="6096000" cy="6873241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1" name="Текст 2">
            <a:extLst>
              <a:ext uri="{FF2B5EF4-FFF2-40B4-BE49-F238E27FC236}">
                <a16:creationId xmlns:a16="http://schemas.microsoft.com/office/drawing/2014/main" id="{00639E2F-6BCB-D6BD-96FD-ED6BA872F990}"/>
              </a:ext>
            </a:extLst>
          </p:cNvPr>
          <p:cNvSpPr txBox="1"/>
          <p:nvPr/>
        </p:nvSpPr>
        <p:spPr>
          <a:xfrm>
            <a:off x="6615058" y="51758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rPr dirty="0"/>
              <a:t>1</a:t>
            </a:r>
          </a:p>
        </p:txBody>
      </p:sp>
      <p:sp>
        <p:nvSpPr>
          <p:cNvPr id="22" name="Текст 2">
            <a:extLst>
              <a:ext uri="{FF2B5EF4-FFF2-40B4-BE49-F238E27FC236}">
                <a16:creationId xmlns:a16="http://schemas.microsoft.com/office/drawing/2014/main" id="{40ECE85A-89B4-B034-BBCD-C51FD33B6118}"/>
              </a:ext>
            </a:extLst>
          </p:cNvPr>
          <p:cNvSpPr txBox="1"/>
          <p:nvPr/>
        </p:nvSpPr>
        <p:spPr>
          <a:xfrm>
            <a:off x="6506864" y="2989415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3</a:t>
            </a:r>
          </a:p>
        </p:txBody>
      </p:sp>
      <p:sp>
        <p:nvSpPr>
          <p:cNvPr id="23" name="Текст 2">
            <a:extLst>
              <a:ext uri="{FF2B5EF4-FFF2-40B4-BE49-F238E27FC236}">
                <a16:creationId xmlns:a16="http://schemas.microsoft.com/office/drawing/2014/main" id="{4DFDD2C4-A9D5-4F3A-4266-393EF2C2CFE8}"/>
              </a:ext>
            </a:extLst>
          </p:cNvPr>
          <p:cNvSpPr txBox="1"/>
          <p:nvPr/>
        </p:nvSpPr>
        <p:spPr>
          <a:xfrm>
            <a:off x="9684871" y="1450176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rPr dirty="0"/>
              <a:t>2</a:t>
            </a:r>
          </a:p>
        </p:txBody>
      </p:sp>
      <p:sp>
        <p:nvSpPr>
          <p:cNvPr id="24" name="Текст 2">
            <a:extLst>
              <a:ext uri="{FF2B5EF4-FFF2-40B4-BE49-F238E27FC236}">
                <a16:creationId xmlns:a16="http://schemas.microsoft.com/office/drawing/2014/main" id="{BA0B350F-B5B5-5B17-0C85-C204DA452869}"/>
              </a:ext>
            </a:extLst>
          </p:cNvPr>
          <p:cNvSpPr txBox="1"/>
          <p:nvPr/>
        </p:nvSpPr>
        <p:spPr>
          <a:xfrm>
            <a:off x="9967945" y="4186121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rPr dirty="0"/>
              <a:t>4</a:t>
            </a:r>
          </a:p>
        </p:txBody>
      </p:sp>
      <p:sp>
        <p:nvSpPr>
          <p:cNvPr id="25" name="Текст 2">
            <a:extLst>
              <a:ext uri="{FF2B5EF4-FFF2-40B4-BE49-F238E27FC236}">
                <a16:creationId xmlns:a16="http://schemas.microsoft.com/office/drawing/2014/main" id="{E449CD20-430A-7DD9-ED27-9D1F7DA327CE}"/>
              </a:ext>
            </a:extLst>
          </p:cNvPr>
          <p:cNvSpPr txBox="1"/>
          <p:nvPr/>
        </p:nvSpPr>
        <p:spPr>
          <a:xfrm>
            <a:off x="6572539" y="4562803"/>
            <a:ext cx="2150525" cy="13234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rPr lang="ru-RU" dirty="0"/>
              <a:t>Реклама, распространение новостей </a:t>
            </a:r>
          </a:p>
          <a:p>
            <a:r>
              <a:rPr lang="ru-RU" dirty="0"/>
              <a:t>о появлении нового маршрута</a:t>
            </a:r>
          </a:p>
        </p:txBody>
      </p:sp>
      <p:sp>
        <p:nvSpPr>
          <p:cNvPr id="26" name="Текст 2">
            <a:extLst>
              <a:ext uri="{FF2B5EF4-FFF2-40B4-BE49-F238E27FC236}">
                <a16:creationId xmlns:a16="http://schemas.microsoft.com/office/drawing/2014/main" id="{27BAC03B-EB46-314B-DC45-E7AD5C314E3C}"/>
              </a:ext>
            </a:extLst>
          </p:cNvPr>
          <p:cNvSpPr txBox="1"/>
          <p:nvPr/>
        </p:nvSpPr>
        <p:spPr>
          <a:xfrm>
            <a:off x="6662525" y="1560522"/>
            <a:ext cx="1828805" cy="10772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rPr lang="ru-RU" dirty="0"/>
              <a:t>Привлечение инвестиций, формирование капитала проекта</a:t>
            </a:r>
            <a:r>
              <a:rPr dirty="0"/>
              <a:t> </a:t>
            </a:r>
          </a:p>
        </p:txBody>
      </p:sp>
      <p:sp>
        <p:nvSpPr>
          <p:cNvPr id="27" name="Текст 2">
            <a:extLst>
              <a:ext uri="{FF2B5EF4-FFF2-40B4-BE49-F238E27FC236}">
                <a16:creationId xmlns:a16="http://schemas.microsoft.com/office/drawing/2014/main" id="{000D3CE4-34EE-E26E-E7A2-678BFE00736C}"/>
              </a:ext>
            </a:extLst>
          </p:cNvPr>
          <p:cNvSpPr txBox="1"/>
          <p:nvPr/>
        </p:nvSpPr>
        <p:spPr>
          <a:xfrm>
            <a:off x="9684871" y="2890393"/>
            <a:ext cx="2349913" cy="13234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rPr lang="ru-RU" dirty="0"/>
              <a:t>Согласование маршрута </a:t>
            </a:r>
          </a:p>
          <a:p>
            <a:r>
              <a:rPr lang="ru-RU" dirty="0"/>
              <a:t>с властями, подготовка документации, формирование экипажа, подготовка судна</a:t>
            </a:r>
          </a:p>
        </p:txBody>
      </p:sp>
      <p:sp>
        <p:nvSpPr>
          <p:cNvPr id="28" name="Текст 2">
            <a:extLst>
              <a:ext uri="{FF2B5EF4-FFF2-40B4-BE49-F238E27FC236}">
                <a16:creationId xmlns:a16="http://schemas.microsoft.com/office/drawing/2014/main" id="{166F96AD-EABC-03A5-50C6-42E5F6853235}"/>
              </a:ext>
            </a:extLst>
          </p:cNvPr>
          <p:cNvSpPr txBox="1"/>
          <p:nvPr/>
        </p:nvSpPr>
        <p:spPr>
          <a:xfrm>
            <a:off x="9684871" y="5593852"/>
            <a:ext cx="2234400" cy="5847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rPr lang="ru-RU" dirty="0"/>
              <a:t>Запуск проекта, начало регулярных трансферов</a:t>
            </a:r>
          </a:p>
        </p:txBody>
      </p:sp>
      <p:sp>
        <p:nvSpPr>
          <p:cNvPr id="29" name="Соединительная линия уступом 2">
            <a:extLst>
              <a:ext uri="{FF2B5EF4-FFF2-40B4-BE49-F238E27FC236}">
                <a16:creationId xmlns:a16="http://schemas.microsoft.com/office/drawing/2014/main" id="{9428A32D-CAF8-886B-9A02-19EBCAA4CFE9}"/>
              </a:ext>
            </a:extLst>
          </p:cNvPr>
          <p:cNvSpPr/>
          <p:nvPr/>
        </p:nvSpPr>
        <p:spPr>
          <a:xfrm>
            <a:off x="7477146" y="1011301"/>
            <a:ext cx="2162014" cy="132392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30" name="Соединительная линия уступом 26">
            <a:extLst>
              <a:ext uri="{FF2B5EF4-FFF2-40B4-BE49-F238E27FC236}">
                <a16:creationId xmlns:a16="http://schemas.microsoft.com/office/drawing/2014/main" id="{7901E5FE-4CBA-7A96-46EB-10221AA8CFD0}"/>
              </a:ext>
            </a:extLst>
          </p:cNvPr>
          <p:cNvSpPr/>
          <p:nvPr/>
        </p:nvSpPr>
        <p:spPr>
          <a:xfrm flipH="1">
            <a:off x="7663413" y="2702913"/>
            <a:ext cx="1828805" cy="10668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31" name="Соединительная линия уступом 29">
            <a:extLst>
              <a:ext uri="{FF2B5EF4-FFF2-40B4-BE49-F238E27FC236}">
                <a16:creationId xmlns:a16="http://schemas.microsoft.com/office/drawing/2014/main" id="{601636D4-6453-1D84-B08B-B46065B512D9}"/>
              </a:ext>
            </a:extLst>
          </p:cNvPr>
          <p:cNvSpPr/>
          <p:nvPr/>
        </p:nvSpPr>
        <p:spPr>
          <a:xfrm>
            <a:off x="7663413" y="4171270"/>
            <a:ext cx="2319868" cy="8225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3219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grpSp>
        <p:nvGrpSpPr>
          <p:cNvPr id="15" name="Прямоугольник 16">
            <a:extLst>
              <a:ext uri="{FF2B5EF4-FFF2-40B4-BE49-F238E27FC236}">
                <a16:creationId xmlns:a16="http://schemas.microsoft.com/office/drawing/2014/main" id="{CB5DF538-1EDC-5349-F002-B4735B6B0626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16" name="Прямоугольник">
              <a:extLst>
                <a:ext uri="{FF2B5EF4-FFF2-40B4-BE49-F238E27FC236}">
                  <a16:creationId xmlns:a16="http://schemas.microsoft.com/office/drawing/2014/main" id="{39179E90-F735-31E8-C444-C4534593C3B1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BB3C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7" name="7">
              <a:extLst>
                <a:ext uri="{FF2B5EF4-FFF2-40B4-BE49-F238E27FC236}">
                  <a16:creationId xmlns:a16="http://schemas.microsoft.com/office/drawing/2014/main" id="{22FF4839-9270-E971-069A-1D9472A4EA51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en-US" dirty="0"/>
                <a:t>8</a:t>
              </a:r>
              <a:endParaRPr dirty="0"/>
            </a:p>
          </p:txBody>
        </p:sp>
      </p:grpSp>
      <p:sp>
        <p:nvSpPr>
          <p:cNvPr id="19" name="Текст 2">
            <a:extLst>
              <a:ext uri="{FF2B5EF4-FFF2-40B4-BE49-F238E27FC236}">
                <a16:creationId xmlns:a16="http://schemas.microsoft.com/office/drawing/2014/main" id="{14D9CDDC-EAA7-CCEE-B2CE-A4EA9C0A161E}"/>
              </a:ext>
            </a:extLst>
          </p:cNvPr>
          <p:cNvSpPr txBox="1"/>
          <p:nvPr/>
        </p:nvSpPr>
        <p:spPr>
          <a:xfrm>
            <a:off x="889936" y="3151568"/>
            <a:ext cx="5947174" cy="5847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200" dirty="0"/>
              <a:t>План выхода на рынок</a:t>
            </a:r>
          </a:p>
        </p:txBody>
      </p:sp>
    </p:spTree>
    <p:extLst>
      <p:ext uri="{BB962C8B-B14F-4D97-AF65-F5344CB8AC3E}">
        <p14:creationId xmlns:p14="http://schemas.microsoft.com/office/powerpoint/2010/main" val="3499055635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Текст 2"/>
          <p:cNvSpPr txBox="1"/>
          <p:nvPr/>
        </p:nvSpPr>
        <p:spPr>
          <a:xfrm>
            <a:off x="252608" y="413134"/>
            <a:ext cx="11462775" cy="769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lvl="8" algn="ctr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4400" dirty="0">
                <a:solidFill>
                  <a:srgbClr val="8F00FF"/>
                </a:solidFill>
              </a:rPr>
              <a:t>Косвенные конкуренты</a:t>
            </a:r>
          </a:p>
        </p:txBody>
      </p:sp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en-US" dirty="0"/>
                <a:t>9</a:t>
              </a:r>
              <a:endParaRPr dirty="0"/>
            </a:p>
          </p:txBody>
        </p:sp>
      </p:grpSp>
      <p:sp>
        <p:nvSpPr>
          <p:cNvPr id="2" name="Текст 2">
            <a:extLst>
              <a:ext uri="{FF2B5EF4-FFF2-40B4-BE49-F238E27FC236}">
                <a16:creationId xmlns:a16="http://schemas.microsoft.com/office/drawing/2014/main" id="{1E03B340-7600-05F7-2753-D519D556B7DC}"/>
              </a:ext>
            </a:extLst>
          </p:cNvPr>
          <p:cNvSpPr txBox="1"/>
          <p:nvPr/>
        </p:nvSpPr>
        <p:spPr>
          <a:xfrm>
            <a:off x="8550229" y="3034334"/>
            <a:ext cx="3348282" cy="35394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800" dirty="0"/>
              <a:t>• Авиасообщение 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800" dirty="0"/>
              <a:t>из аэропорта «Талаги»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800" dirty="0"/>
              <a:t>• Пассажирская баржа, которая ходит с МРВ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800" dirty="0"/>
              <a:t>• Крупные катера 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800" dirty="0"/>
              <a:t>в аренду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324C69BE-2346-AA71-9670-0E688872D4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152" y="3850150"/>
            <a:ext cx="2765834" cy="18518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0CFAAC82-1105-A37E-F96B-ADF1CF2AE600}"/>
              </a:ext>
            </a:extLst>
          </p:cNvPr>
          <p:cNvSpPr txBox="1"/>
          <p:nvPr/>
        </p:nvSpPr>
        <p:spPr>
          <a:xfrm>
            <a:off x="486684" y="2885692"/>
            <a:ext cx="2894427" cy="138499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lvl="8" algn="ctr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800" dirty="0"/>
              <a:t>Теплоход "Василий Косяков" (Кемь)</a:t>
            </a:r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DF836332-9256-4CF5-1BCC-519D73E0F88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5439"/>
          <a:stretch/>
        </p:blipFill>
        <p:spPr bwMode="auto">
          <a:xfrm>
            <a:off x="3868618" y="4270687"/>
            <a:ext cx="2878103" cy="14313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4150D9AC-C4ED-13AC-1966-F2D69EF3C991}"/>
              </a:ext>
            </a:extLst>
          </p:cNvPr>
          <p:cNvSpPr txBox="1"/>
          <p:nvPr/>
        </p:nvSpPr>
        <p:spPr>
          <a:xfrm>
            <a:off x="4052914" y="2885692"/>
            <a:ext cx="2287625" cy="138499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lvl="8" algn="ctr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800" dirty="0"/>
              <a:t>Теплоход "Метель" (Кемь)</a:t>
            </a:r>
          </a:p>
        </p:txBody>
      </p:sp>
      <p:cxnSp>
        <p:nvCxnSpPr>
          <p:cNvPr id="11" name="Соединитель: уступ 10">
            <a:extLst>
              <a:ext uri="{FF2B5EF4-FFF2-40B4-BE49-F238E27FC236}">
                <a16:creationId xmlns:a16="http://schemas.microsoft.com/office/drawing/2014/main" id="{1ADB990C-BB91-C322-6B64-5F83DA1AB5A5}"/>
              </a:ext>
            </a:extLst>
          </p:cNvPr>
          <p:cNvCxnSpPr>
            <a:cxnSpLocks/>
            <a:stCxn id="185" idx="2"/>
          </p:cNvCxnSpPr>
          <p:nvPr/>
        </p:nvCxnSpPr>
        <p:spPr>
          <a:xfrm rot="5400000">
            <a:off x="4778607" y="1600696"/>
            <a:ext cx="1623515" cy="787265"/>
          </a:xfrm>
          <a:prstGeom prst="bentConnector3">
            <a:avLst>
              <a:gd name="adj1" fmla="val 62468"/>
            </a:avLst>
          </a:prstGeom>
          <a:noFill/>
          <a:ln w="25400" cap="flat">
            <a:solidFill>
              <a:schemeClr val="accent1"/>
            </a:solidFill>
            <a:prstDash val="solid"/>
            <a:round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14" name="Соединитель: уступ 13">
            <a:extLst>
              <a:ext uri="{FF2B5EF4-FFF2-40B4-BE49-F238E27FC236}">
                <a16:creationId xmlns:a16="http://schemas.microsoft.com/office/drawing/2014/main" id="{A0B8E26D-251F-459C-07D9-726EBF1DB8A9}"/>
              </a:ext>
            </a:extLst>
          </p:cNvPr>
          <p:cNvCxnSpPr>
            <a:cxnSpLocks/>
            <a:endCxn id="19" idx="0"/>
          </p:cNvCxnSpPr>
          <p:nvPr/>
        </p:nvCxnSpPr>
        <p:spPr>
          <a:xfrm rot="10800000" flipV="1">
            <a:off x="1933898" y="2197370"/>
            <a:ext cx="3262834" cy="688322"/>
          </a:xfrm>
          <a:prstGeom prst="bentConnector2">
            <a:avLst/>
          </a:prstGeom>
          <a:noFill/>
          <a:ln w="25400" cap="flat">
            <a:solidFill>
              <a:schemeClr val="accent1"/>
            </a:solidFill>
            <a:prstDash val="solid"/>
            <a:round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16" name="Соединитель: уступ 15">
            <a:extLst>
              <a:ext uri="{FF2B5EF4-FFF2-40B4-BE49-F238E27FC236}">
                <a16:creationId xmlns:a16="http://schemas.microsoft.com/office/drawing/2014/main" id="{61A7FB16-DA98-E0C1-4E54-E8153F15F4C9}"/>
              </a:ext>
            </a:extLst>
          </p:cNvPr>
          <p:cNvCxnSpPr>
            <a:cxnSpLocks/>
          </p:cNvCxnSpPr>
          <p:nvPr/>
        </p:nvCxnSpPr>
        <p:spPr>
          <a:xfrm>
            <a:off x="5983995" y="2197370"/>
            <a:ext cx="2485750" cy="1100012"/>
          </a:xfrm>
          <a:prstGeom prst="bentConnector3">
            <a:avLst>
              <a:gd name="adj1" fmla="val 55173"/>
            </a:avLst>
          </a:prstGeom>
          <a:noFill/>
          <a:ln w="25400" cap="flat">
            <a:solidFill>
              <a:schemeClr val="accent1"/>
            </a:solidFill>
            <a:prstDash val="solid"/>
            <a:round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18" name="Соединитель: уступ 17">
            <a:extLst>
              <a:ext uri="{FF2B5EF4-FFF2-40B4-BE49-F238E27FC236}">
                <a16:creationId xmlns:a16="http://schemas.microsoft.com/office/drawing/2014/main" id="{7BB406CE-E2BA-F135-BCE7-240ACAC07A0C}"/>
              </a:ext>
            </a:extLst>
          </p:cNvPr>
          <p:cNvCxnSpPr>
            <a:cxnSpLocks/>
          </p:cNvCxnSpPr>
          <p:nvPr/>
        </p:nvCxnSpPr>
        <p:spPr>
          <a:xfrm rot="16200000" flipH="1">
            <a:off x="7255164" y="3394363"/>
            <a:ext cx="1311563" cy="1117600"/>
          </a:xfrm>
          <a:prstGeom prst="bentConnector3">
            <a:avLst>
              <a:gd name="adj1" fmla="val 100000"/>
            </a:avLst>
          </a:prstGeom>
          <a:noFill/>
          <a:ln w="25400" cap="flat">
            <a:solidFill>
              <a:schemeClr val="accent1"/>
            </a:solidFill>
            <a:prstDash val="solid"/>
            <a:round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27" name="Соединитель: уступ 26">
            <a:extLst>
              <a:ext uri="{FF2B5EF4-FFF2-40B4-BE49-F238E27FC236}">
                <a16:creationId xmlns:a16="http://schemas.microsoft.com/office/drawing/2014/main" id="{6A6C67F8-D532-24FE-3D4C-F7F1EA00B3B2}"/>
              </a:ext>
            </a:extLst>
          </p:cNvPr>
          <p:cNvCxnSpPr>
            <a:cxnSpLocks/>
          </p:cNvCxnSpPr>
          <p:nvPr/>
        </p:nvCxnSpPr>
        <p:spPr>
          <a:xfrm rot="16200000" flipH="1">
            <a:off x="7255165" y="4627419"/>
            <a:ext cx="1311563" cy="1117600"/>
          </a:xfrm>
          <a:prstGeom prst="bentConnector3">
            <a:avLst>
              <a:gd name="adj1" fmla="val 100000"/>
            </a:avLst>
          </a:prstGeom>
          <a:noFill/>
          <a:ln w="25400" cap="flat">
            <a:solidFill>
              <a:schemeClr val="accent1"/>
            </a:solidFill>
            <a:prstDash val="solid"/>
            <a:round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grpSp>
        <p:nvGrpSpPr>
          <p:cNvPr id="37" name="Группа 36">
            <a:extLst>
              <a:ext uri="{FF2B5EF4-FFF2-40B4-BE49-F238E27FC236}">
                <a16:creationId xmlns:a16="http://schemas.microsoft.com/office/drawing/2014/main" id="{7926A4A1-2DD1-A381-8BC3-C1E476A154E7}"/>
              </a:ext>
            </a:extLst>
          </p:cNvPr>
          <p:cNvGrpSpPr/>
          <p:nvPr/>
        </p:nvGrpSpPr>
        <p:grpSpPr>
          <a:xfrm>
            <a:off x="0" y="3219"/>
            <a:ext cx="2624903" cy="97077"/>
            <a:chOff x="0" y="692501"/>
            <a:chExt cx="2624903" cy="97077"/>
          </a:xfrm>
        </p:grpSpPr>
        <p:sp>
          <p:nvSpPr>
            <p:cNvPr id="38" name="Прямоугольник 37">
              <a:extLst>
                <a:ext uri="{FF2B5EF4-FFF2-40B4-BE49-F238E27FC236}">
                  <a16:creationId xmlns:a16="http://schemas.microsoft.com/office/drawing/2014/main" id="{F2E73B94-C1A8-E015-9DF7-819E2B8430E8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39" name="Прямоугольник 38">
              <a:extLst>
                <a:ext uri="{FF2B5EF4-FFF2-40B4-BE49-F238E27FC236}">
                  <a16:creationId xmlns:a16="http://schemas.microsoft.com/office/drawing/2014/main" id="{A7D401D9-8E68-A315-7B5E-3795B181ED4F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40" name="Прямоугольник 39">
              <a:extLst>
                <a:ext uri="{FF2B5EF4-FFF2-40B4-BE49-F238E27FC236}">
                  <a16:creationId xmlns:a16="http://schemas.microsoft.com/office/drawing/2014/main" id="{7552184F-46B2-84E1-A9CB-F42761DBC352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41" name="Прямоугольник 40">
              <a:extLst>
                <a:ext uri="{FF2B5EF4-FFF2-40B4-BE49-F238E27FC236}">
                  <a16:creationId xmlns:a16="http://schemas.microsoft.com/office/drawing/2014/main" id="{296225CF-9F71-74F1-1E1C-6F1934C889CC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42" name="Прямоугольник 41">
              <a:extLst>
                <a:ext uri="{FF2B5EF4-FFF2-40B4-BE49-F238E27FC236}">
                  <a16:creationId xmlns:a16="http://schemas.microsoft.com/office/drawing/2014/main" id="{9ADF5280-E968-7C10-DEA1-0961A5E1C64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740627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-6779" y="0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5" name="Текст 2">
            <a:extLst>
              <a:ext uri="{FF2B5EF4-FFF2-40B4-BE49-F238E27FC236}">
                <a16:creationId xmlns:a16="http://schemas.microsoft.com/office/drawing/2014/main" id="{9CBAEBE7-B3E4-9EF2-2D39-353A67DD765E}"/>
              </a:ext>
            </a:extLst>
          </p:cNvPr>
          <p:cNvSpPr txBox="1"/>
          <p:nvPr/>
        </p:nvSpPr>
        <p:spPr>
          <a:xfrm>
            <a:off x="535483" y="415728"/>
            <a:ext cx="11202301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rPr lang="ru-RU" sz="3600" dirty="0"/>
              <a:t>Результаты опросов</a:t>
            </a:r>
          </a:p>
        </p:txBody>
      </p:sp>
      <p:grpSp>
        <p:nvGrpSpPr>
          <p:cNvPr id="17" name="Прямоугольник 16">
            <a:extLst>
              <a:ext uri="{FF2B5EF4-FFF2-40B4-BE49-F238E27FC236}">
                <a16:creationId xmlns:a16="http://schemas.microsoft.com/office/drawing/2014/main" id="{D0AC4939-3E75-879F-2D62-A1A70AEE2485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18" name="Прямоугольник">
              <a:extLst>
                <a:ext uri="{FF2B5EF4-FFF2-40B4-BE49-F238E27FC236}">
                  <a16:creationId xmlns:a16="http://schemas.microsoft.com/office/drawing/2014/main" id="{8C07383D-A779-999E-0905-118699854C4B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9" name="7">
              <a:extLst>
                <a:ext uri="{FF2B5EF4-FFF2-40B4-BE49-F238E27FC236}">
                  <a16:creationId xmlns:a16="http://schemas.microsoft.com/office/drawing/2014/main" id="{9AB41EF7-860D-FD06-CFAA-82A2016AC802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en-US" dirty="0"/>
                <a:t>10</a:t>
              </a:r>
              <a:endParaRPr dirty="0"/>
            </a:p>
          </p:txBody>
        </p:sp>
      </p:grpSp>
      <p:graphicFrame>
        <p:nvGraphicFramePr>
          <p:cNvPr id="4" name="Диаграмма 3">
            <a:extLst>
              <a:ext uri="{FF2B5EF4-FFF2-40B4-BE49-F238E27FC236}">
                <a16:creationId xmlns:a16="http://schemas.microsoft.com/office/drawing/2014/main" id="{B278D408-1D0D-A44C-EB0E-A21210E6110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68636016"/>
              </p:ext>
            </p:extLst>
          </p:nvPr>
        </p:nvGraphicFramePr>
        <p:xfrm>
          <a:off x="-1132824" y="1181787"/>
          <a:ext cx="7838424" cy="518570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26" name="Диаграмма 25">
            <a:extLst>
              <a:ext uri="{FF2B5EF4-FFF2-40B4-BE49-F238E27FC236}">
                <a16:creationId xmlns:a16="http://schemas.microsoft.com/office/drawing/2014/main" id="{00000000-0008-0000-0000-000002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66350385"/>
              </p:ext>
            </p:extLst>
          </p:nvPr>
        </p:nvGraphicFramePr>
        <p:xfrm>
          <a:off x="5493288" y="1734656"/>
          <a:ext cx="6127212" cy="438619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478317864"/>
      </p:ext>
    </p:extLst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Блок-схема: узел 11">
            <a:extLst>
              <a:ext uri="{FF2B5EF4-FFF2-40B4-BE49-F238E27FC236}">
                <a16:creationId xmlns:a16="http://schemas.microsoft.com/office/drawing/2014/main" id="{F977291C-A309-F0F9-D295-CC9296946032}"/>
              </a:ext>
            </a:extLst>
          </p:cNvPr>
          <p:cNvSpPr/>
          <p:nvPr/>
        </p:nvSpPr>
        <p:spPr>
          <a:xfrm>
            <a:off x="2717526" y="180590"/>
            <a:ext cx="6955329" cy="6537720"/>
          </a:xfrm>
          <a:prstGeom prst="flowChartConnector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grpSp>
        <p:nvGrpSpPr>
          <p:cNvPr id="15" name="Прямоугольник 16">
            <a:extLst>
              <a:ext uri="{FF2B5EF4-FFF2-40B4-BE49-F238E27FC236}">
                <a16:creationId xmlns:a16="http://schemas.microsoft.com/office/drawing/2014/main" id="{60A3F205-9578-CF94-7092-1400F601C8D1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16" name="Прямоугольник">
              <a:extLst>
                <a:ext uri="{FF2B5EF4-FFF2-40B4-BE49-F238E27FC236}">
                  <a16:creationId xmlns:a16="http://schemas.microsoft.com/office/drawing/2014/main" id="{D5CA97BE-F13C-452B-AB08-E629876F7B54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B5D8E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7" name="7">
              <a:extLst>
                <a:ext uri="{FF2B5EF4-FFF2-40B4-BE49-F238E27FC236}">
                  <a16:creationId xmlns:a16="http://schemas.microsoft.com/office/drawing/2014/main" id="{1C138934-0F09-1C12-B60E-F8669A1B6027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en-US" dirty="0"/>
                <a:t>11</a:t>
              </a:r>
              <a:endParaRPr dirty="0"/>
            </a:p>
          </p:txBody>
        </p:sp>
      </p:grpSp>
      <p:sp>
        <p:nvSpPr>
          <p:cNvPr id="4" name="Блок-схема: узел 3">
            <a:extLst>
              <a:ext uri="{FF2B5EF4-FFF2-40B4-BE49-F238E27FC236}">
                <a16:creationId xmlns:a16="http://schemas.microsoft.com/office/drawing/2014/main" id="{2F01A12E-261E-F62E-1F40-FCA72A080165}"/>
              </a:ext>
            </a:extLst>
          </p:cNvPr>
          <p:cNvSpPr/>
          <p:nvPr/>
        </p:nvSpPr>
        <p:spPr>
          <a:xfrm>
            <a:off x="3708914" y="1781513"/>
            <a:ext cx="4933455" cy="4898968"/>
          </a:xfrm>
          <a:prstGeom prst="flowChartConnector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5" name="Блок-схема: узел 4">
            <a:extLst>
              <a:ext uri="{FF2B5EF4-FFF2-40B4-BE49-F238E27FC236}">
                <a16:creationId xmlns:a16="http://schemas.microsoft.com/office/drawing/2014/main" id="{F8E6BD56-E2A4-FCEC-1F4B-38E1191DBF8B}"/>
              </a:ext>
            </a:extLst>
          </p:cNvPr>
          <p:cNvSpPr/>
          <p:nvPr/>
        </p:nvSpPr>
        <p:spPr>
          <a:xfrm>
            <a:off x="4519714" y="3255143"/>
            <a:ext cx="3412681" cy="3376759"/>
          </a:xfrm>
          <a:prstGeom prst="flowChartConnector">
            <a:avLst/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151649A-8002-33BA-6B24-EF8EB6CCBF09}"/>
              </a:ext>
            </a:extLst>
          </p:cNvPr>
          <p:cNvSpPr txBox="1"/>
          <p:nvPr/>
        </p:nvSpPr>
        <p:spPr>
          <a:xfrm>
            <a:off x="4918848" y="2206772"/>
            <a:ext cx="2614409" cy="95410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280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Tx/>
                <a:latin typeface="Arial Black" panose="020B0A04020102020204" pitchFamily="34" charset="0"/>
                <a:ea typeface="Microsoft JhengHei" panose="020B0604030504040204" pitchFamily="34" charset="-120"/>
                <a:cs typeface="Calibri" panose="020F0502020204030204" pitchFamily="34" charset="0"/>
                <a:sym typeface="Helvetica"/>
              </a:rPr>
              <a:t>862,5 млн ₽</a:t>
            </a:r>
          </a:p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Microsoft JhengHei" panose="020B0604030504040204" pitchFamily="34" charset="-120"/>
                <a:cs typeface="Calibri" panose="020F0502020204030204" pitchFamily="34" charset="0"/>
              </a:rPr>
              <a:t>SAM</a:t>
            </a:r>
            <a:endParaRPr kumimoji="0" lang="ru-RU" sz="280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FillTx/>
              <a:latin typeface="Arial Black" panose="020B0A04020102020204" pitchFamily="34" charset="0"/>
              <a:ea typeface="Microsoft JhengHei" panose="020B0604030504040204" pitchFamily="34" charset="-120"/>
              <a:cs typeface="Calibri" panose="020F0502020204030204" pitchFamily="34" charset="0"/>
              <a:sym typeface="Helvetica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520F165-D8FD-7E50-62E9-9B342B9AB9A3}"/>
              </a:ext>
            </a:extLst>
          </p:cNvPr>
          <p:cNvSpPr txBox="1"/>
          <p:nvPr/>
        </p:nvSpPr>
        <p:spPr>
          <a:xfrm>
            <a:off x="5095792" y="4466468"/>
            <a:ext cx="2260524" cy="95410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Microsoft JhengHei" panose="020B0604030504040204" pitchFamily="34" charset="-120"/>
                <a:cs typeface="Calibri" panose="020F0502020204030204" pitchFamily="34" charset="0"/>
              </a:rPr>
              <a:t>100 </a:t>
            </a:r>
            <a:r>
              <a:rPr kumimoji="0" lang="ru-RU" sz="280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Tx/>
                <a:latin typeface="Arial Black" panose="020B0A04020102020204" pitchFamily="34" charset="0"/>
                <a:ea typeface="Microsoft JhengHei" panose="020B0604030504040204" pitchFamily="34" charset="-120"/>
                <a:cs typeface="Calibri" panose="020F0502020204030204" pitchFamily="34" charset="0"/>
                <a:sym typeface="Helvetica"/>
              </a:rPr>
              <a:t>млн ₽</a:t>
            </a:r>
          </a:p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Microsoft JhengHei" panose="020B0604030504040204" pitchFamily="34" charset="-120"/>
                <a:cs typeface="Calibri" panose="020F0502020204030204" pitchFamily="34" charset="0"/>
              </a:rPr>
              <a:t>SOM</a:t>
            </a:r>
            <a:endParaRPr kumimoji="0" lang="ru-RU" sz="280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FillTx/>
              <a:latin typeface="Arial Black" panose="020B0A04020102020204" pitchFamily="34" charset="0"/>
              <a:ea typeface="Microsoft JhengHei" panose="020B0604030504040204" pitchFamily="34" charset="-120"/>
              <a:cs typeface="Calibri" panose="020F0502020204030204" pitchFamily="34" charset="0"/>
              <a:sym typeface="Helvetica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60E33B3-F373-3D40-9D81-D886F54AAC50}"/>
              </a:ext>
            </a:extLst>
          </p:cNvPr>
          <p:cNvSpPr txBox="1"/>
          <p:nvPr/>
        </p:nvSpPr>
        <p:spPr>
          <a:xfrm>
            <a:off x="4792320" y="605849"/>
            <a:ext cx="2867467" cy="95410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280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Tx/>
                <a:latin typeface="Arial Black" panose="020B0A04020102020204" pitchFamily="34" charset="0"/>
                <a:ea typeface="Microsoft JhengHei" panose="020B0604030504040204" pitchFamily="34" charset="-120"/>
                <a:cs typeface="Calibri" panose="020F0502020204030204" pitchFamily="34" charset="0"/>
                <a:sym typeface="Helvetica"/>
              </a:rPr>
              <a:t>2,625 млрд ₽</a:t>
            </a:r>
          </a:p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Microsoft JhengHei" panose="020B0604030504040204" pitchFamily="34" charset="-120"/>
                <a:cs typeface="Calibri" panose="020F0502020204030204" pitchFamily="34" charset="0"/>
              </a:rPr>
              <a:t>TAM</a:t>
            </a:r>
            <a:endParaRPr kumimoji="0" lang="ru-RU" sz="280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FillTx/>
              <a:latin typeface="Arial Black" panose="020B0A04020102020204" pitchFamily="34" charset="0"/>
              <a:ea typeface="Microsoft JhengHei" panose="020B0604030504040204" pitchFamily="34" charset="-120"/>
              <a:cs typeface="Calibri" panose="020F0502020204030204" pitchFamily="34" charset="0"/>
              <a:sym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432233604"/>
      </p:ext>
    </p:extLst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Текст 2"/>
          <p:cNvSpPr txBox="1"/>
          <p:nvPr/>
        </p:nvSpPr>
        <p:spPr>
          <a:xfrm>
            <a:off x="4117924" y="320806"/>
            <a:ext cx="4831212" cy="135429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pPr>
              <a:defRPr sz="72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5400" dirty="0"/>
              <a:t>Наши контакты</a:t>
            </a:r>
            <a:endParaRPr lang="en-US" dirty="0"/>
          </a:p>
          <a:p>
            <a:pPr>
              <a:lnSpc>
                <a:spcPct val="150000"/>
              </a:lnSpc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en-US" dirty="0"/>
          </a:p>
        </p:txBody>
      </p:sp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5237A925-DEA7-6452-A645-AE52CE069FA2}"/>
              </a:ext>
            </a:extLst>
          </p:cNvPr>
          <p:cNvGrpSpPr/>
          <p:nvPr/>
        </p:nvGrpSpPr>
        <p:grpSpPr>
          <a:xfrm>
            <a:off x="0" y="3219"/>
            <a:ext cx="2624903" cy="97077"/>
            <a:chOff x="0" y="692501"/>
            <a:chExt cx="2624903" cy="97077"/>
          </a:xfrm>
        </p:grpSpPr>
        <p:sp>
          <p:nvSpPr>
            <p:cNvPr id="3" name="Прямоугольник 2">
              <a:extLst>
                <a:ext uri="{FF2B5EF4-FFF2-40B4-BE49-F238E27FC236}">
                  <a16:creationId xmlns:a16="http://schemas.microsoft.com/office/drawing/2014/main" id="{66E24F6D-5BB0-9A4A-CA5B-08552862A013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4" name="Прямоугольник 3">
              <a:extLst>
                <a:ext uri="{FF2B5EF4-FFF2-40B4-BE49-F238E27FC236}">
                  <a16:creationId xmlns:a16="http://schemas.microsoft.com/office/drawing/2014/main" id="{EB12D395-1614-2454-A361-97B6EDD6E518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5" name="Прямоугольник 4">
              <a:extLst>
                <a:ext uri="{FF2B5EF4-FFF2-40B4-BE49-F238E27FC236}">
                  <a16:creationId xmlns:a16="http://schemas.microsoft.com/office/drawing/2014/main" id="{BFEF7123-340A-6972-3DD2-C757BF9EC248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6" name="Прямоугольник 5">
              <a:extLst>
                <a:ext uri="{FF2B5EF4-FFF2-40B4-BE49-F238E27FC236}">
                  <a16:creationId xmlns:a16="http://schemas.microsoft.com/office/drawing/2014/main" id="{73F6ABE5-5A50-F280-07BF-B501F963A527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1E790E9B-E662-1641-8879-6168BEF68466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8" name="Picture 6">
            <a:extLst>
              <a:ext uri="{FF2B5EF4-FFF2-40B4-BE49-F238E27FC236}">
                <a16:creationId xmlns:a16="http://schemas.microsoft.com/office/drawing/2014/main" id="{92FCD043-94F1-7CAD-87A3-B6C35484EB5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266"/>
          <a:stretch/>
        </p:blipFill>
        <p:spPr bwMode="auto">
          <a:xfrm>
            <a:off x="6948402" y="1422399"/>
            <a:ext cx="4001469" cy="430738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48C266C-6A4A-DE62-4784-5E73F75F6B0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249" t="21727"/>
          <a:stretch/>
        </p:blipFill>
        <p:spPr bwMode="auto">
          <a:xfrm>
            <a:off x="1401918" y="1422398"/>
            <a:ext cx="4530901" cy="430738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D213A646-908A-0748-01F0-667668E9A355}"/>
              </a:ext>
            </a:extLst>
          </p:cNvPr>
          <p:cNvSpPr txBox="1"/>
          <p:nvPr/>
        </p:nvSpPr>
        <p:spPr>
          <a:xfrm>
            <a:off x="673166" y="5590319"/>
            <a:ext cx="6096000" cy="109927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>
                <a:solidFill>
                  <a:srgbClr val="0D4FFF"/>
                </a:solidFill>
                <a:latin typeface="Gilroy-ExtraBold"/>
                <a:ea typeface="Gilroy-ExtraBold"/>
                <a:cs typeface="Gilroy-ExtraBold"/>
                <a:sym typeface="Gilroy-ExtraBold"/>
              </a:rPr>
              <a:t>Трапезников Максим Алексеевич</a:t>
            </a:r>
          </a:p>
          <a:p>
            <a:pPr algn="ctr"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en-US" dirty="0">
                <a:solidFill>
                  <a:srgbClr val="0D4FFF"/>
                </a:solidFill>
                <a:latin typeface="Gilroy-ExtraBold"/>
                <a:ea typeface="Gilroy-ExtraBold"/>
                <a:cs typeface="Gilroy-ExtraBold"/>
                <a:sym typeface="Gilroy-ExtraBold"/>
              </a:rPr>
              <a:t>trapeznikov.m@edu.narfu.ru</a:t>
            </a:r>
            <a:endParaRPr lang="ru-RU" dirty="0">
              <a:solidFill>
                <a:srgbClr val="0D4FFF"/>
              </a:solidFill>
              <a:latin typeface="Gilroy-ExtraBold"/>
              <a:ea typeface="Gilroy-ExtraBold"/>
              <a:cs typeface="Gilroy-ExtraBold"/>
              <a:sym typeface="Gilroy-ExtraBold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F6B5A55-494F-7C90-A140-FC38281D7202}"/>
              </a:ext>
            </a:extLst>
          </p:cNvPr>
          <p:cNvSpPr txBox="1"/>
          <p:nvPr/>
        </p:nvSpPr>
        <p:spPr>
          <a:xfrm>
            <a:off x="5901136" y="5593564"/>
            <a:ext cx="6096000" cy="163019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>
                <a:solidFill>
                  <a:srgbClr val="0D4FFF"/>
                </a:solidFill>
              </a:rPr>
              <a:t>Костарев Марк Станиславович</a:t>
            </a:r>
            <a:endParaRPr lang="en-US" dirty="0">
              <a:solidFill>
                <a:srgbClr val="0D4FFF"/>
              </a:solidFill>
            </a:endParaRPr>
          </a:p>
          <a:p>
            <a:pPr algn="ctr"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en-US" dirty="0">
                <a:solidFill>
                  <a:srgbClr val="0D4FFF"/>
                </a:solidFill>
                <a:latin typeface="Gilroy-ExtraBold"/>
                <a:ea typeface="Gilroy-ExtraBold"/>
                <a:cs typeface="Gilroy-ExtraBold"/>
                <a:sym typeface="Gilroy-ExtraBold"/>
              </a:rPr>
              <a:t>kostarev.m@edu.narfu.ru</a:t>
            </a:r>
            <a:endParaRPr lang="ru-RU" dirty="0">
              <a:solidFill>
                <a:srgbClr val="0D4FFF"/>
              </a:solidFill>
              <a:latin typeface="Gilroy-ExtraBold"/>
              <a:ea typeface="Gilroy-ExtraBold"/>
              <a:cs typeface="Gilroy-ExtraBold"/>
              <a:sym typeface="Gilroy-ExtraBold"/>
            </a:endParaRPr>
          </a:p>
          <a:p>
            <a:pPr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dirty="0">
              <a:solidFill>
                <a:srgbClr val="0D4FFF"/>
              </a:solidFill>
            </a:endParaRPr>
          </a:p>
        </p:txBody>
      </p: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3304</TotalTime>
  <Words>352</Words>
  <Application>Microsoft Office PowerPoint</Application>
  <PresentationFormat>Широкоэкранный</PresentationFormat>
  <Paragraphs>68</Paragraphs>
  <Slides>12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22" baseType="lpstr">
      <vt:lpstr>Arial</vt:lpstr>
      <vt:lpstr>Arial Black</vt:lpstr>
      <vt:lpstr>Calibri</vt:lpstr>
      <vt:lpstr>Calibri Light</vt:lpstr>
      <vt:lpstr>Gilroy-Bold</vt:lpstr>
      <vt:lpstr>Gilroy-ExtraBold</vt:lpstr>
      <vt:lpstr>Gilroy-Light</vt:lpstr>
      <vt:lpstr>Gilroy-Regular</vt:lpstr>
      <vt:lpstr>Helvetica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Виктория Бокарева</dc:creator>
  <cp:lastModifiedBy>Mark Kostarev</cp:lastModifiedBy>
  <cp:revision>42</cp:revision>
  <dcterms:modified xsi:type="dcterms:W3CDTF">2023-12-26T17:34:53Z</dcterms:modified>
</cp:coreProperties>
</file>