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64" r:id="rId5"/>
    <p:sldId id="259" r:id="rId6"/>
    <p:sldId id="266" r:id="rId7"/>
    <p:sldId id="268" r:id="rId8"/>
    <p:sldId id="260" r:id="rId9"/>
    <p:sldId id="267" r:id="rId10"/>
    <p:sldId id="261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FA4449-0B2D-40DE-9A67-F292307B5BFC}" v="5" dt="2022-04-16T07:29:35.261"/>
    <p1510:client id="{98911281-D87C-4E44-96CA-371DC5E98024}" v="3" dt="2022-04-16T07:33:35.733"/>
    <p1510:client id="{C5E432AD-6670-44E7-B8AE-74AECB8ABBE4}" v="4" dt="2022-04-16T07:34:34.4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7" autoAdjust="0"/>
  </p:normalViewPr>
  <p:slideViewPr>
    <p:cSldViewPr snapToGrid="0">
      <p:cViewPr>
        <p:scale>
          <a:sx n="118" d="100"/>
          <a:sy n="118" d="100"/>
        </p:scale>
        <p:origin x="-312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87E6-5CD4-40B3-B068-A3A85BD04AD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385A-6029-4A1B-AF34-E6AE45405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268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87E6-5CD4-40B3-B068-A3A85BD04AD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385A-6029-4A1B-AF34-E6AE45405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960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87E6-5CD4-40B3-B068-A3A85BD04AD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385A-6029-4A1B-AF34-E6AE45405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35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87E6-5CD4-40B3-B068-A3A85BD04AD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385A-6029-4A1B-AF34-E6AE45405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7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87E6-5CD4-40B3-B068-A3A85BD04AD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385A-6029-4A1B-AF34-E6AE45405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971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87E6-5CD4-40B3-B068-A3A85BD04AD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385A-6029-4A1B-AF34-E6AE45405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12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87E6-5CD4-40B3-B068-A3A85BD04AD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385A-6029-4A1B-AF34-E6AE45405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590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87E6-5CD4-40B3-B068-A3A85BD04AD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385A-6029-4A1B-AF34-E6AE45405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138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87E6-5CD4-40B3-B068-A3A85BD04AD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385A-6029-4A1B-AF34-E6AE45405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857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87E6-5CD4-40B3-B068-A3A85BD04AD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385A-6029-4A1B-AF34-E6AE45405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055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87E6-5CD4-40B3-B068-A3A85BD04AD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385A-6029-4A1B-AF34-E6AE45405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919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A87E6-5CD4-40B3-B068-A3A85BD04ADB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B385A-6029-4A1B-AF34-E6AE45405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92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Автономная аэропоника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Ставропольский государственный аграрный университет </a:t>
            </a:r>
          </a:p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Инициативная разработка 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72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6" name="Picture 18" descr="https://avatars.mds.yandex.net/get-music-misc/70683/track.70562938.kecm1vhp.og/m1000x10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148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vedtver.ru/wp-content/uploads/2021/07/1531122946_641462025b43150278a501_9366779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9" r="13595"/>
          <a:stretch/>
        </p:blipFill>
        <p:spPr bwMode="auto">
          <a:xfrm>
            <a:off x="5654040" y="100584"/>
            <a:ext cx="6537960" cy="6905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3265" y="1450411"/>
            <a:ext cx="4639359" cy="39571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b="1" dirty="0"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 err="1"/>
              <a:t>Проект</a:t>
            </a:r>
            <a:r>
              <a:rPr lang="en-US" sz="3200" b="1" dirty="0"/>
              <a:t> </a:t>
            </a:r>
            <a:r>
              <a:rPr lang="en-US" sz="3200" b="1" dirty="0" err="1"/>
              <a:t>ориентирован</a:t>
            </a:r>
            <a:r>
              <a:rPr lang="en-US" sz="3200" b="1" dirty="0"/>
              <a:t> </a:t>
            </a:r>
            <a:r>
              <a:rPr lang="en-US" sz="3200" b="1" dirty="0" err="1"/>
              <a:t>на</a:t>
            </a:r>
            <a:r>
              <a:rPr lang="en-US" sz="3200" b="1" dirty="0"/>
              <a:t>: </a:t>
            </a:r>
            <a:endParaRPr lang="en-US" sz="3200" b="1" dirty="0">
              <a:cs typeface="Calibri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 err="1"/>
              <a:t>Производителей</a:t>
            </a:r>
            <a:r>
              <a:rPr lang="en-US" sz="3200" b="1" dirty="0"/>
              <a:t> </a:t>
            </a:r>
            <a:r>
              <a:rPr lang="en-US" sz="3200" b="1" dirty="0" err="1"/>
              <a:t>картофеля</a:t>
            </a:r>
            <a:endParaRPr lang="en-US" sz="3200" b="1" dirty="0">
              <a:cs typeface="Calibri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 err="1"/>
              <a:t>Семеноводческие</a:t>
            </a:r>
            <a:r>
              <a:rPr lang="en-US" sz="3200" b="1" dirty="0"/>
              <a:t> </a:t>
            </a:r>
            <a:r>
              <a:rPr lang="en-US" sz="3200" b="1" dirty="0" err="1"/>
              <a:t>предприятия</a:t>
            </a:r>
            <a:r>
              <a:rPr lang="en-US" sz="3200" b="1" dirty="0"/>
              <a:t> </a:t>
            </a:r>
            <a:endParaRPr lang="en-US" sz="3200" b="1" dirty="0">
              <a:cs typeface="Calibri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 err="1"/>
              <a:t>Фермерские</a:t>
            </a:r>
            <a:r>
              <a:rPr lang="en-US" sz="3200" b="1" dirty="0"/>
              <a:t> </a:t>
            </a:r>
            <a:r>
              <a:rPr lang="en-US" sz="3200" b="1" dirty="0" err="1"/>
              <a:t>хозяйства</a:t>
            </a:r>
            <a:r>
              <a:rPr lang="en-US" sz="3200" b="1" dirty="0"/>
              <a:t>  </a:t>
            </a:r>
            <a:endParaRPr lang="en-US" sz="32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083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xmlns="" id="{6ECA6DCB-B7E1-40A9-9524-540C6DA40B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xmlns="" id="{1DE889C7-FAD6-4397-98E2-05D5034844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3873B707-463F-40B0-8227-E8CC6C67EB2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88028" y="160883"/>
            <a:ext cx="5822022" cy="6547488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Проблема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Доля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импортного</a:t>
            </a:r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семенного</a:t>
            </a:r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картофеле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84</a:t>
            </a:r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%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.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Отечественный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посадочный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материал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(16%) являются</a:t>
            </a:r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репродукци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ей</a:t>
            </a:r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от импортных семян.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Значительная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доля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товарного</a:t>
            </a:r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картофеля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заражена </a:t>
            </a:r>
            <a:r>
              <a:rPr lang="en-US" sz="2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бактериями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,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грибным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заболеваниями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, </a:t>
            </a:r>
            <a:r>
              <a:rPr lang="en-US" sz="2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вирусами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Чаще всего она представлена на лавках магазинов 7-8 репродукцией.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Медленный трансферт технологий прогрессивного растениеводства в семеноводческие хозяйства снижает </a:t>
            </a:r>
            <a:r>
              <a:rPr lang="en-US" sz="2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урожайност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ь по отрасли.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Отсутствие инфраструктурных инженерных решений для энергоснабжения семеноводческих предприятий 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ru-RU" sz="2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2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2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8CB5D2D7-DF65-4E86-BFBA-FFB9B5ACEB6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Гнилая картошка: почему гниёт?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" t="7662" r="3741" b="4231"/>
          <a:stretch/>
        </p:blipFill>
        <p:spPr bwMode="auto">
          <a:xfrm>
            <a:off x="7619233" y="634896"/>
            <a:ext cx="3518345" cy="236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В сетевых магазинах продают плохой картофел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083" y="3752211"/>
            <a:ext cx="4247731" cy="244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26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563" y="193741"/>
            <a:ext cx="8655726" cy="673331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57150" algn="ctr">
              <a:lnSpc>
                <a:spcPct val="120000"/>
              </a:lnSpc>
              <a:spcAft>
                <a:spcPts val="600"/>
              </a:spcAft>
            </a:pPr>
            <a:r>
              <a:rPr lang="ru-RU" sz="20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ВОТ ТАКИМ ДОЛЖЕН СТАТЬ ОТЕЧЕСТВЕННЫЙ СЕМЕННОЙ КАРТОФЕЛЬ!</a:t>
            </a:r>
          </a:p>
        </p:txBody>
      </p:sp>
      <p:pic>
        <p:nvPicPr>
          <p:cNvPr id="2050" name="Picture 2" descr="7 уникальных видов картофеля, которые есть только в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3" y="1258145"/>
            <a:ext cx="8065714" cy="445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офель в духовке, запеченный по-быстрому рецепту. Фото и видео —  www.wday.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165" y="2419003"/>
            <a:ext cx="3517964" cy="234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трелка вправо 2"/>
          <p:cNvSpPr/>
          <p:nvPr/>
        </p:nvSpPr>
        <p:spPr>
          <a:xfrm>
            <a:off x="7435006" y="3138554"/>
            <a:ext cx="1326541" cy="689229"/>
          </a:xfrm>
          <a:prstGeom prst="rightArrow">
            <a:avLst>
              <a:gd name="adj1" fmla="val 50000"/>
              <a:gd name="adj2" fmla="val 5092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8640846" y="4871518"/>
            <a:ext cx="3516283" cy="836674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marL="57150" algn="ctr">
              <a:lnSpc>
                <a:spcPct val="120000"/>
              </a:lnSpc>
              <a:spcAft>
                <a:spcPts val="600"/>
              </a:spcAft>
            </a:pPr>
            <a:r>
              <a:rPr lang="ru-RU" sz="20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А вот таким он попадет на наш стол </a:t>
            </a:r>
          </a:p>
        </p:txBody>
      </p:sp>
    </p:spTree>
    <p:extLst>
      <p:ext uri="{BB962C8B-B14F-4D97-AF65-F5344CB8AC3E}">
        <p14:creationId xmlns:p14="http://schemas.microsoft.com/office/powerpoint/2010/main" val="187050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Как работает нейронная сеть: обучение, функции активации и потер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567" y="1172094"/>
            <a:ext cx="7314900" cy="416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172" y="122492"/>
            <a:ext cx="11798325" cy="1815882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Решение </a:t>
            </a:r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разрабатывается </a:t>
            </a:r>
            <a:r>
              <a:rPr lang="ru-RU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аэропонная</a:t>
            </a:r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технологию выращивания безвирусного посадочного материала картофеля (мини клубней) с использованием машинного обучения и новых методов культивации </a:t>
            </a:r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автономных гидромодулях.</a:t>
            </a:r>
            <a:endParaRPr lang="ru-RU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5148" y="4265060"/>
            <a:ext cx="379306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Роботизированное производство клонов растений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358267" y="6468434"/>
            <a:ext cx="3815623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Прогрессивное культивирование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4700" y="4468700"/>
            <a:ext cx="344688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Автономное энергоснабжение</a:t>
            </a:r>
            <a:endParaRPr lang="ru-RU" dirty="0"/>
          </a:p>
        </p:txBody>
      </p:sp>
      <p:pic>
        <p:nvPicPr>
          <p:cNvPr id="3074" name="Picture 2" descr="Iron Ox Uses Robots &amp; AI To Grow Vegetables Indoors - Robotic Gizmo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148" y="2144126"/>
            <a:ext cx="3806852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eroponics GIFs with Sound | Gfycat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267" y="4179453"/>
            <a:ext cx="3815623" cy="215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olar energy гифки, анимированные GIF изображения solar energy - скачать  гиф картинки на GIFER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54" y="2144126"/>
            <a:ext cx="3552280" cy="229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83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716" y="123285"/>
            <a:ext cx="5582652" cy="107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19463" y="0"/>
            <a:ext cx="10515600" cy="1325563"/>
          </a:xfrm>
        </p:spPr>
        <p:txBody>
          <a:bodyPr/>
          <a:lstStyle/>
          <a:p>
            <a:r>
              <a:rPr lang="ru-RU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О проекте </a:t>
            </a:r>
            <a:endParaRPr lang="ru-RU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2716" y="1265748"/>
            <a:ext cx="5582652" cy="230832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Roboto"/>
              </a:rPr>
              <a:t>Аэропоника 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от традиционного земледелия отличает то, что растения могут расти на инертной подложке (керамзит, минеральная вата, кокосовый войлок), которая обеспечивает физическую опору растению (но не питание!). Питание растений обеспечивает водно-солевой раствор, рецептура которого подбирается к сортам растений. </a:t>
            </a:r>
            <a:endParaRPr lang="ru-RU" dirty="0"/>
          </a:p>
        </p:txBody>
      </p:sp>
      <p:pic>
        <p:nvPicPr>
          <p:cNvPr id="1032" name="Picture 8" descr="https://leonardo.osnova.io/24294ee1-758a-4c29-aaed-50d2c5587140/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5" r="31086" b="5030"/>
          <a:stretch/>
        </p:blipFill>
        <p:spPr bwMode="auto">
          <a:xfrm>
            <a:off x="6063916" y="0"/>
            <a:ext cx="61280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2716" y="4071556"/>
            <a:ext cx="5582652" cy="258532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Roboto"/>
              </a:rPr>
              <a:t>Фермы строятся в формате модульного конструктора с набором унифицированных расходных материалов (семена, удобрения, датчики). Их можно разместить в пустующих складах, цехах заводов, подвалах и на крышах зданий. Каждый объект подключен к единой облачной системе управления параметрами выращивания и единой системе организации распределенного сбыта.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27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" y="79057"/>
            <a:ext cx="10515600" cy="1325563"/>
          </a:xfrm>
        </p:spPr>
        <p:txBody>
          <a:bodyPr/>
          <a:lstStyle/>
          <a:p>
            <a:r>
              <a:rPr lang="ru-RU" dirty="0" smtClean="0"/>
              <a:t>Что есть сейчас</a:t>
            </a:r>
            <a:r>
              <a:rPr lang="en-US" dirty="0" smtClean="0">
                <a:latin typeface="Tw Cen MT" panose="020B0602020104020603" pitchFamily="34" charset="0"/>
              </a:rPr>
              <a:t> ?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34" y="1408176"/>
            <a:ext cx="4019550" cy="5359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176" y="1404620"/>
            <a:ext cx="7150608" cy="536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4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xmlns="" id="{D4771268-CB57-404A-9271-370EB28F60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Затраты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Помимо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физических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затрат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б</a:t>
            </a:r>
            <a:r>
              <a:rPr lang="ru-RU" sz="2000" kern="1200" dirty="0" err="1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удут</a:t>
            </a:r>
            <a:r>
              <a:rPr lang="en-US" sz="2000" kern="12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использованы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материальные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средства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а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так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же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эквивалентные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ресурсы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042827"/>
              </p:ext>
            </p:extLst>
          </p:nvPr>
        </p:nvGraphicFramePr>
        <p:xfrm>
          <a:off x="4777316" y="646322"/>
          <a:ext cx="6780700" cy="522522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4361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445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6078">
                <a:tc>
                  <a:txBody>
                    <a:bodyPr/>
                    <a:lstStyle/>
                    <a:p>
                      <a:r>
                        <a:rPr lang="ru-RU" sz="1700" dirty="0"/>
                        <a:t>Компонент </a:t>
                      </a:r>
                    </a:p>
                  </a:txBody>
                  <a:tcPr marL="87745" marR="87745" marT="43872" marB="43872"/>
                </a:tc>
                <a:tc>
                  <a:txBody>
                    <a:bodyPr/>
                    <a:lstStyle/>
                    <a:p>
                      <a:r>
                        <a:rPr lang="ru-RU" sz="1700"/>
                        <a:t>Сумма</a:t>
                      </a:r>
                    </a:p>
                  </a:txBody>
                  <a:tcPr marL="87745" marR="87745" marT="43872" marB="43872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6078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Программно-аппаратная</a:t>
                      </a:r>
                      <a:r>
                        <a:rPr lang="ru-RU" sz="1700" baseline="0" dirty="0" smtClean="0"/>
                        <a:t> часть</a:t>
                      </a:r>
                      <a:endParaRPr lang="ru-RU" sz="1700" dirty="0"/>
                    </a:p>
                  </a:txBody>
                  <a:tcPr marL="87745" marR="87745" marT="43872" marB="43872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3 </a:t>
                      </a:r>
                      <a:r>
                        <a:rPr lang="en-US" sz="1700" dirty="0" smtClean="0"/>
                        <a:t>450</a:t>
                      </a:r>
                      <a:r>
                        <a:rPr lang="ru-RU" sz="1700" baseline="0" dirty="0" smtClean="0"/>
                        <a:t> 000</a:t>
                      </a:r>
                      <a:r>
                        <a:rPr lang="ru-RU" sz="1700" dirty="0" smtClean="0"/>
                        <a:t> </a:t>
                      </a:r>
                      <a:r>
                        <a:rPr lang="ru-RU" sz="1700" dirty="0"/>
                        <a:t>р </a:t>
                      </a:r>
                    </a:p>
                  </a:txBody>
                  <a:tcPr marL="87745" marR="87745" marT="43872" marB="43872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6078">
                <a:tc>
                  <a:txBody>
                    <a:bodyPr/>
                    <a:lstStyle/>
                    <a:p>
                      <a:r>
                        <a:rPr lang="ru-RU" sz="1700" dirty="0" err="1" smtClean="0"/>
                        <a:t>Гиперспектральная</a:t>
                      </a:r>
                      <a:r>
                        <a:rPr lang="ru-RU" sz="1700" baseline="0" dirty="0" smtClean="0"/>
                        <a:t> камера</a:t>
                      </a:r>
                      <a:endParaRPr lang="ru-RU" sz="1700" dirty="0"/>
                    </a:p>
                  </a:txBody>
                  <a:tcPr marL="87745" marR="87745" marT="43872" marB="43872"/>
                </a:tc>
                <a:tc>
                  <a:txBody>
                    <a:bodyPr/>
                    <a:lstStyle/>
                    <a:p>
                      <a:r>
                        <a:rPr lang="ru-RU" sz="1700" baseline="0" dirty="0" smtClean="0"/>
                        <a:t>9 000 000</a:t>
                      </a:r>
                      <a:r>
                        <a:rPr lang="en-US" sz="1700" baseline="0" dirty="0" smtClean="0"/>
                        <a:t> </a:t>
                      </a:r>
                      <a:r>
                        <a:rPr lang="ru-RU" sz="1700" baseline="0" dirty="0"/>
                        <a:t>р</a:t>
                      </a:r>
                      <a:endParaRPr lang="ru-RU" sz="1700" dirty="0"/>
                    </a:p>
                  </a:txBody>
                  <a:tcPr marL="87745" marR="87745" marT="43872" marB="43872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39017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Конструкционная</a:t>
                      </a:r>
                      <a:r>
                        <a:rPr lang="ru-RU" sz="1700" baseline="0" dirty="0" smtClean="0"/>
                        <a:t> часть НИОКР</a:t>
                      </a:r>
                      <a:endParaRPr lang="ru-RU" sz="1700" dirty="0" smtClean="0"/>
                    </a:p>
                    <a:p>
                      <a:r>
                        <a:rPr lang="ru-RU" sz="1700" dirty="0" smtClean="0"/>
                        <a:t>Фитотрон-форсунки</a:t>
                      </a:r>
                      <a:r>
                        <a:rPr lang="ru-RU" sz="1700" dirty="0"/>
                        <a:t>,</a:t>
                      </a:r>
                      <a:r>
                        <a:rPr lang="ru-RU" sz="1700" baseline="0" dirty="0"/>
                        <a:t> трубы </a:t>
                      </a:r>
                      <a:r>
                        <a:rPr lang="ru-RU" sz="1700" baseline="0" dirty="0" smtClean="0"/>
                        <a:t>высокого </a:t>
                      </a:r>
                      <a:r>
                        <a:rPr lang="ru-RU" sz="1700" baseline="0" dirty="0"/>
                        <a:t>давления (гибкие трубки), клипсы, держатели, винты, материалы, пленки, трубы конструкции </a:t>
                      </a:r>
                      <a:endParaRPr lang="ru-RU" sz="1700" dirty="0"/>
                    </a:p>
                  </a:txBody>
                  <a:tcPr marL="87745" marR="87745" marT="43872" marB="43872"/>
                </a:tc>
                <a:tc>
                  <a:txBody>
                    <a:bodyPr/>
                    <a:lstStyle/>
                    <a:p>
                      <a:r>
                        <a:rPr lang="ru-RU" sz="1700" baseline="0" dirty="0" smtClean="0"/>
                        <a:t>3 200 000 р</a:t>
                      </a:r>
                      <a:endParaRPr lang="ru-RU" sz="1700" dirty="0"/>
                    </a:p>
                  </a:txBody>
                  <a:tcPr marL="87745" marR="87745" marT="43872" marB="43872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6078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Электрическая</a:t>
                      </a:r>
                      <a:r>
                        <a:rPr lang="ru-RU" sz="1700" baseline="0" dirty="0" smtClean="0"/>
                        <a:t> часть</a:t>
                      </a:r>
                    </a:p>
                    <a:p>
                      <a:r>
                        <a:rPr lang="ru-RU" sz="1700" baseline="0" dirty="0" smtClean="0"/>
                        <a:t>Насос, фито светильники, генераторы, АКБ</a:t>
                      </a:r>
                      <a:endParaRPr lang="ru-RU" sz="1700" dirty="0"/>
                    </a:p>
                  </a:txBody>
                  <a:tcPr marL="87745" marR="87745" marT="43872" marB="43872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2</a:t>
                      </a:r>
                      <a:r>
                        <a:rPr lang="ru-RU" sz="1700" baseline="0" dirty="0" smtClean="0"/>
                        <a:t> 800 000 </a:t>
                      </a:r>
                      <a:r>
                        <a:rPr lang="ru-RU" sz="1700" dirty="0" smtClean="0"/>
                        <a:t>р</a:t>
                      </a:r>
                    </a:p>
                    <a:p>
                      <a:endParaRPr lang="ru-RU" sz="1700" dirty="0" smtClean="0"/>
                    </a:p>
                    <a:p>
                      <a:endParaRPr lang="ru-RU" sz="1700" dirty="0" smtClean="0"/>
                    </a:p>
                  </a:txBody>
                  <a:tcPr marL="87745" marR="87745" marT="43872" marB="43872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1552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Расходные материалы</a:t>
                      </a:r>
                      <a:endParaRPr lang="ru-RU" sz="1700" dirty="0"/>
                    </a:p>
                  </a:txBody>
                  <a:tcPr marL="87745" marR="87745" marT="43872" marB="43872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800 000 р</a:t>
                      </a:r>
                    </a:p>
                  </a:txBody>
                  <a:tcPr marL="87745" marR="87745" marT="43872" marB="43872"/>
                </a:tc>
                <a:extLst>
                  <a:ext uri="{0D108BD9-81ED-4DB2-BD59-A6C34878D82A}">
                    <a16:rowId xmlns:a16="http://schemas.microsoft.com/office/drawing/2014/main" xmlns="" val="2190456527"/>
                  </a:ext>
                </a:extLst>
              </a:tr>
              <a:tr h="386078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Повышение квалификации</a:t>
                      </a:r>
                      <a:r>
                        <a:rPr lang="ru-RU" sz="1700" baseline="0" dirty="0" smtClean="0"/>
                        <a:t> </a:t>
                      </a:r>
                      <a:endParaRPr lang="ru-RU" sz="1700" dirty="0"/>
                    </a:p>
                  </a:txBody>
                  <a:tcPr marL="87745" marR="87745" marT="43872" marB="43872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680 000 р</a:t>
                      </a:r>
                    </a:p>
                  </a:txBody>
                  <a:tcPr marL="87745" marR="87745" marT="43872" marB="43872"/>
                </a:tc>
                <a:extLst>
                  <a:ext uri="{0D108BD9-81ED-4DB2-BD59-A6C34878D82A}">
                    <a16:rowId xmlns:a16="http://schemas.microsoft.com/office/drawing/2014/main" xmlns="" val="774769251"/>
                  </a:ext>
                </a:extLst>
              </a:tr>
              <a:tr h="386078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Прочее</a:t>
                      </a:r>
                      <a:endParaRPr lang="ru-RU" sz="1700" dirty="0"/>
                    </a:p>
                  </a:txBody>
                  <a:tcPr marL="87745" marR="87745" marT="43872" marB="43872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7 000</a:t>
                      </a:r>
                      <a:r>
                        <a:rPr lang="ru-RU" sz="1700" baseline="0" dirty="0" smtClean="0"/>
                        <a:t> </a:t>
                      </a:r>
                      <a:r>
                        <a:rPr lang="ru-RU" sz="1700" baseline="0" dirty="0" smtClean="0"/>
                        <a:t>000 </a:t>
                      </a:r>
                      <a:r>
                        <a:rPr lang="ru-RU" sz="1700" baseline="0" dirty="0" smtClean="0"/>
                        <a:t>р</a:t>
                      </a:r>
                      <a:endParaRPr lang="ru-RU" sz="1700" dirty="0" smtClean="0"/>
                    </a:p>
                  </a:txBody>
                  <a:tcPr marL="87745" marR="87745" marT="43872" marB="43872"/>
                </a:tc>
                <a:extLst>
                  <a:ext uri="{0D108BD9-81ED-4DB2-BD59-A6C34878D82A}">
                    <a16:rowId xmlns:a16="http://schemas.microsoft.com/office/drawing/2014/main" xmlns="" val="1671881464"/>
                  </a:ext>
                </a:extLst>
              </a:tr>
              <a:tr h="386078">
                <a:tc>
                  <a:txBody>
                    <a:bodyPr/>
                    <a:lstStyle/>
                    <a:p>
                      <a:r>
                        <a:rPr lang="ru-RU" sz="1700" b="1" dirty="0"/>
                        <a:t>Итог:</a:t>
                      </a:r>
                      <a:endParaRPr lang="ru-RU" sz="1700" b="1" i="1" dirty="0"/>
                    </a:p>
                  </a:txBody>
                  <a:tcPr marL="87745" marR="87745" marT="43872" marB="43872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24</a:t>
                      </a:r>
                      <a:r>
                        <a:rPr lang="ru-RU" sz="1700" baseline="0" dirty="0" smtClean="0"/>
                        <a:t> </a:t>
                      </a:r>
                      <a:r>
                        <a:rPr lang="ru-RU" sz="1700" dirty="0" smtClean="0"/>
                        <a:t>125 000</a:t>
                      </a:r>
                      <a:r>
                        <a:rPr lang="ru-RU" sz="1700" baseline="0" dirty="0" smtClean="0"/>
                        <a:t> </a:t>
                      </a:r>
                      <a:r>
                        <a:rPr lang="ru-RU" sz="1700" baseline="0" dirty="0"/>
                        <a:t>р</a:t>
                      </a:r>
                      <a:endParaRPr lang="ru-RU" sz="1700" dirty="0"/>
                    </a:p>
                  </a:txBody>
                  <a:tcPr marL="87745" marR="87745" marT="43872" marB="43872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834138"/>
              </p:ext>
            </p:extLst>
          </p:nvPr>
        </p:nvGraphicFramePr>
        <p:xfrm>
          <a:off x="1386966" y="6184670"/>
          <a:ext cx="6780700" cy="39509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4361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445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5090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Создание</a:t>
                      </a:r>
                      <a:r>
                        <a:rPr lang="ru-RU" sz="1700" baseline="0" dirty="0" smtClean="0"/>
                        <a:t> </a:t>
                      </a:r>
                      <a:r>
                        <a:rPr lang="en-US" sz="1700" dirty="0" smtClean="0"/>
                        <a:t>MVP</a:t>
                      </a:r>
                      <a:endParaRPr lang="ru-RU" sz="1700" dirty="0"/>
                    </a:p>
                  </a:txBody>
                  <a:tcPr marL="87745" marR="87745" marT="43872" marB="43872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240</a:t>
                      </a:r>
                      <a:r>
                        <a:rPr lang="ru-RU" sz="1700" baseline="0" dirty="0" smtClean="0"/>
                        <a:t> 000 р</a:t>
                      </a:r>
                      <a:endParaRPr lang="ru-RU" sz="1700" dirty="0"/>
                    </a:p>
                  </a:txBody>
                  <a:tcPr marL="87745" marR="87745" marT="43872" marB="43872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891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0.wp.com/sensaciy.net/wp-content/uploads/2020/08/money-2696228_1920.jpg?w=1920&amp;ss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7" b="7734"/>
          <a:stretch/>
        </p:blipFill>
        <p:spPr bwMode="auto">
          <a:xfrm>
            <a:off x="0" y="210312"/>
            <a:ext cx="7425229" cy="6327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144" y="118049"/>
            <a:ext cx="10515600" cy="1325563"/>
          </a:xfrm>
        </p:spPr>
        <p:txBody>
          <a:bodyPr/>
          <a:lstStyle/>
          <a:p>
            <a:r>
              <a:rPr lang="ru-RU" sz="6000" dirty="0" smtClean="0">
                <a:latin typeface="Haettenschweiler" panose="020B0706040902060204" pitchFamily="34" charset="0"/>
              </a:rPr>
              <a:t>Монетизация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03520" y="1027906"/>
            <a:ext cx="6707364" cy="52629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spc="300" dirty="0" smtClean="0">
                <a:solidFill>
                  <a:schemeClr val="tx1"/>
                </a:solidFill>
              </a:rPr>
              <a:t>КТО НАШИ КЛИЕНТЫ</a:t>
            </a:r>
            <a:r>
              <a:rPr lang="en-US" sz="2800" b="1" spc="300" dirty="0" smtClean="0">
                <a:solidFill>
                  <a:schemeClr val="tx1"/>
                </a:solidFill>
              </a:rPr>
              <a:t> ?  </a:t>
            </a:r>
            <a:r>
              <a:rPr lang="ru-RU" sz="2800" dirty="0" smtClean="0">
                <a:solidFill>
                  <a:schemeClr val="bg1"/>
                </a:solidFill>
              </a:rPr>
              <a:t>Наши </a:t>
            </a:r>
            <a:r>
              <a:rPr lang="ru-RU" sz="2800" dirty="0">
                <a:solidFill>
                  <a:schemeClr val="bg1"/>
                </a:solidFill>
              </a:rPr>
              <a:t>клиенты - это </a:t>
            </a:r>
            <a:r>
              <a:rPr lang="ru-RU" sz="2800" dirty="0" smtClean="0">
                <a:solidFill>
                  <a:schemeClr val="bg1"/>
                </a:solidFill>
              </a:rPr>
              <a:t>фермеры СКФО, </a:t>
            </a:r>
            <a:r>
              <a:rPr lang="ru-RU" sz="2800" dirty="0">
                <a:solidFill>
                  <a:schemeClr val="bg1"/>
                </a:solidFill>
              </a:rPr>
              <a:t>а потом и всей </a:t>
            </a:r>
            <a:r>
              <a:rPr lang="ru-RU" sz="2800" dirty="0" smtClean="0">
                <a:solidFill>
                  <a:schemeClr val="bg1"/>
                </a:solidFill>
              </a:rPr>
              <a:t>России</a:t>
            </a:r>
          </a:p>
          <a:p>
            <a:r>
              <a:rPr lang="ru-RU" sz="2800" b="1" spc="300" dirty="0" smtClean="0">
                <a:solidFill>
                  <a:schemeClr val="tx1"/>
                </a:solidFill>
              </a:rPr>
              <a:t>НА ЧЕМ ИМЕННО МЫ БУДЕМ ЗАРАБАТЫВАТЬ</a:t>
            </a:r>
            <a:r>
              <a:rPr lang="en-US" sz="2800" b="1" spc="300" dirty="0" smtClean="0">
                <a:solidFill>
                  <a:schemeClr val="tx1"/>
                </a:solidFill>
              </a:rPr>
              <a:t>? </a:t>
            </a:r>
            <a:r>
              <a:rPr lang="ru-RU" sz="2800" dirty="0" smtClean="0">
                <a:solidFill>
                  <a:schemeClr val="bg1"/>
                </a:solidFill>
              </a:rPr>
              <a:t>Проект </a:t>
            </a:r>
            <a:r>
              <a:rPr lang="ru-RU" sz="2800" dirty="0">
                <a:solidFill>
                  <a:schemeClr val="bg1"/>
                </a:solidFill>
              </a:rPr>
              <a:t>будет заработать на продаже посадочного </a:t>
            </a:r>
            <a:r>
              <a:rPr lang="ru-RU" sz="2800" dirty="0" smtClean="0">
                <a:solidFill>
                  <a:schemeClr val="bg1"/>
                </a:solidFill>
              </a:rPr>
              <a:t>материала</a:t>
            </a:r>
          </a:p>
          <a:p>
            <a:r>
              <a:rPr lang="ru-RU" sz="2800" b="1" spc="300" dirty="0" smtClean="0">
                <a:solidFill>
                  <a:schemeClr val="tx1"/>
                </a:solidFill>
              </a:rPr>
              <a:t>КАК МЫ БУДЕМ ПРОДАВАТЬ</a:t>
            </a:r>
            <a:r>
              <a:rPr lang="en-US" sz="2800" b="1" spc="300" dirty="0" smtClean="0">
                <a:solidFill>
                  <a:schemeClr val="tx1"/>
                </a:solidFill>
              </a:rPr>
              <a:t> ?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Каналами </a:t>
            </a:r>
            <a:r>
              <a:rPr lang="ru-RU" sz="2800" dirty="0">
                <a:solidFill>
                  <a:schemeClr val="bg1"/>
                </a:solidFill>
              </a:rPr>
              <a:t>распространение будут фермы, которые уже ищут новых поставщиков, так как иностранные импортёры посадочного материала уходят с рынка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03520" y="1027905"/>
            <a:ext cx="6707364" cy="52629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spc="300" dirty="0" smtClean="0">
                <a:solidFill>
                  <a:schemeClr val="tx1"/>
                </a:solidFill>
              </a:rPr>
              <a:t>КТО НАШИ КЛИЕНТЫ</a:t>
            </a:r>
            <a:r>
              <a:rPr lang="en-US" sz="2800" b="1" spc="300" dirty="0" smtClean="0">
                <a:solidFill>
                  <a:schemeClr val="tx1"/>
                </a:solidFill>
              </a:rPr>
              <a:t> ? </a:t>
            </a:r>
            <a:r>
              <a:rPr lang="en-US" sz="280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Наши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клиенты - это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фермеры СКФО,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а потом и всей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России</a:t>
            </a:r>
          </a:p>
          <a:p>
            <a:r>
              <a:rPr lang="ru-RU" sz="2800" b="1" spc="300" dirty="0" smtClean="0">
                <a:solidFill>
                  <a:schemeClr val="tx1"/>
                </a:solidFill>
              </a:rPr>
              <a:t>НА ЧЕМ ИМЕННО МЫ БУДЕМ ЗАРАБАТЫВАТЬ</a:t>
            </a:r>
            <a:r>
              <a:rPr lang="en-US" sz="2800" b="1" spc="300" dirty="0" smtClean="0">
                <a:solidFill>
                  <a:schemeClr val="tx1"/>
                </a:solidFill>
              </a:rPr>
              <a:t>?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Проект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будет заработать на продаже посадочного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материала</a:t>
            </a:r>
          </a:p>
          <a:p>
            <a:r>
              <a:rPr lang="ru-RU" sz="2800" b="1" spc="300" dirty="0" smtClean="0">
                <a:solidFill>
                  <a:schemeClr val="tx1"/>
                </a:solidFill>
              </a:rPr>
              <a:t>КАК МЫ БУДЕМ ПРОДАВАТЬ</a:t>
            </a:r>
            <a:r>
              <a:rPr lang="en-US" sz="2800" b="1" spc="300" dirty="0" smtClean="0">
                <a:solidFill>
                  <a:schemeClr val="tx1"/>
                </a:solidFill>
              </a:rPr>
              <a:t> ?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Каналами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распространение будут фермы, которые уже ищут новых поставщиков, так как иностранные импортёры посадочного материала уходят с рынка</a:t>
            </a:r>
          </a:p>
        </p:txBody>
      </p:sp>
    </p:spTree>
    <p:extLst>
      <p:ext uri="{BB962C8B-B14F-4D97-AF65-F5344CB8AC3E}">
        <p14:creationId xmlns:p14="http://schemas.microsoft.com/office/powerpoint/2010/main" val="242235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xmlns="" id="{5C384FCA-FEBA-515C-898B-07C04DAD55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83" b="3953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010103" y="731534"/>
            <a:ext cx="6226788" cy="55903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/>
              <a:t>Перспективы</a:t>
            </a:r>
            <a:r>
              <a:rPr lang="en-US" sz="2800" b="1" dirty="0"/>
              <a:t> </a:t>
            </a:r>
            <a:r>
              <a:rPr lang="en-US" sz="2800" b="1" dirty="0" err="1"/>
              <a:t>нашей</a:t>
            </a:r>
            <a:r>
              <a:rPr lang="en-US" sz="2800" b="1" dirty="0"/>
              <a:t> </a:t>
            </a:r>
            <a:r>
              <a:rPr lang="en-US" sz="2800" b="1" dirty="0" err="1"/>
              <a:t>технологии</a:t>
            </a:r>
            <a:r>
              <a:rPr lang="en-US" sz="2800" b="1" dirty="0"/>
              <a:t>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/>
              <a:t>Выращивание</a:t>
            </a:r>
            <a:r>
              <a:rPr lang="en-US" sz="2800" dirty="0"/>
              <a:t> </a:t>
            </a:r>
            <a:r>
              <a:rPr lang="ru-RU" sz="2800" dirty="0" smtClean="0"/>
              <a:t>уникальных сортов картофеля (</a:t>
            </a:r>
            <a:r>
              <a:rPr lang="ru-RU" sz="2800" dirty="0" err="1" smtClean="0"/>
              <a:t>антиокскиданты</a:t>
            </a:r>
            <a:r>
              <a:rPr lang="ru-RU" sz="2800" dirty="0" smtClean="0"/>
              <a:t>);</a:t>
            </a:r>
            <a:endParaRPr lang="en-US" sz="28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dirty="0" smtClean="0"/>
              <a:t>Промышленное </a:t>
            </a:r>
            <a:r>
              <a:rPr lang="ru-RU" sz="2800" dirty="0"/>
              <a:t>в</a:t>
            </a:r>
            <a:r>
              <a:rPr lang="en-US" sz="2800" dirty="0" err="1" smtClean="0"/>
              <a:t>ыращивани</a:t>
            </a:r>
            <a:r>
              <a:rPr lang="ru-RU" sz="2800" dirty="0" smtClean="0"/>
              <a:t>е</a:t>
            </a:r>
            <a:r>
              <a:rPr lang="en-US" sz="2800" dirty="0" smtClean="0"/>
              <a:t> </a:t>
            </a:r>
            <a:r>
              <a:rPr lang="en-US" sz="2800" dirty="0" err="1"/>
              <a:t>лекарственных</a:t>
            </a:r>
            <a:r>
              <a:rPr lang="en-US" sz="2800" dirty="0"/>
              <a:t> </a:t>
            </a:r>
            <a:r>
              <a:rPr lang="en-US" sz="2800" dirty="0" err="1" smtClean="0"/>
              <a:t>растений</a:t>
            </a:r>
            <a:r>
              <a:rPr lang="ru-RU" sz="2800" dirty="0" smtClean="0"/>
              <a:t>;</a:t>
            </a:r>
            <a:endParaRPr lang="en-US" sz="28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dirty="0" smtClean="0"/>
              <a:t>Создание </a:t>
            </a:r>
            <a:r>
              <a:rPr lang="ru-RU" sz="2800" dirty="0" err="1"/>
              <a:t>кастомизированных</a:t>
            </a:r>
            <a:r>
              <a:rPr lang="ru-RU" sz="2800" dirty="0"/>
              <a:t> </a:t>
            </a:r>
            <a:r>
              <a:rPr lang="en-US" sz="2800" dirty="0"/>
              <a:t>DATA </a:t>
            </a:r>
            <a:r>
              <a:rPr lang="en-US" sz="2800" dirty="0" smtClean="0"/>
              <a:t>SETs </a:t>
            </a:r>
            <a:r>
              <a:rPr lang="ru-RU" sz="2800" dirty="0" smtClean="0"/>
              <a:t>путем </a:t>
            </a:r>
            <a:r>
              <a:rPr lang="ru-RU" sz="2800" dirty="0"/>
              <a:t>о</a:t>
            </a:r>
            <a:r>
              <a:rPr lang="en-US" sz="2800" dirty="0" err="1" smtClean="0"/>
              <a:t>бучени</a:t>
            </a:r>
            <a:r>
              <a:rPr lang="ru-RU" sz="2800" dirty="0" smtClean="0"/>
              <a:t>я</a:t>
            </a:r>
            <a:r>
              <a:rPr lang="en-US" sz="2800" dirty="0" smtClean="0"/>
              <a:t> </a:t>
            </a:r>
            <a:r>
              <a:rPr lang="ru-RU" sz="2800" dirty="0" smtClean="0"/>
              <a:t>машинного интеллекта для р</a:t>
            </a:r>
            <a:r>
              <a:rPr lang="en-US" sz="2800" dirty="0" err="1" smtClean="0"/>
              <a:t>азвити</a:t>
            </a:r>
            <a:r>
              <a:rPr lang="ru-RU" sz="2800" dirty="0" smtClean="0"/>
              <a:t>я</a:t>
            </a:r>
            <a:r>
              <a:rPr lang="en-US" sz="2800" dirty="0" smtClean="0"/>
              <a:t> </a:t>
            </a:r>
            <a:r>
              <a:rPr lang="en-US" sz="2800" dirty="0" err="1"/>
              <a:t>системы</a:t>
            </a:r>
            <a:r>
              <a:rPr lang="en-US" sz="2800" dirty="0"/>
              <a:t>  </a:t>
            </a:r>
            <a:r>
              <a:rPr lang="en-US" sz="2800" dirty="0" err="1"/>
              <a:t>отслеживания</a:t>
            </a:r>
            <a:r>
              <a:rPr lang="en-US" sz="2800" dirty="0"/>
              <a:t> </a:t>
            </a:r>
            <a:r>
              <a:rPr lang="en-US" sz="2800" dirty="0" err="1"/>
              <a:t>состояний</a:t>
            </a:r>
            <a:r>
              <a:rPr lang="en-US" sz="2800" dirty="0"/>
              <a:t> </a:t>
            </a:r>
            <a:r>
              <a:rPr lang="en-US" sz="2800" dirty="0" err="1" smtClean="0"/>
              <a:t>растений</a:t>
            </a:r>
            <a:r>
              <a:rPr lang="ru-RU" sz="2800" dirty="0" smtClean="0"/>
              <a:t>;</a:t>
            </a:r>
            <a:r>
              <a:rPr lang="en-US" sz="2800" dirty="0" smtClean="0"/>
              <a:t> </a:t>
            </a:r>
            <a:endParaRPr lang="en-US" sz="28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/>
              <a:t>Сбор</a:t>
            </a:r>
            <a:r>
              <a:rPr lang="en-US" sz="2800" dirty="0"/>
              <a:t> </a:t>
            </a:r>
            <a:r>
              <a:rPr lang="en-US" sz="2800" dirty="0" err="1"/>
              <a:t>унифицированных</a:t>
            </a:r>
            <a:r>
              <a:rPr lang="en-US" sz="2800" dirty="0"/>
              <a:t> </a:t>
            </a:r>
            <a:r>
              <a:rPr lang="en-US" sz="2800" dirty="0" err="1"/>
              <a:t>данных</a:t>
            </a:r>
            <a:r>
              <a:rPr lang="en-US" sz="2800" dirty="0"/>
              <a:t> о </a:t>
            </a:r>
            <a:r>
              <a:rPr lang="en-US" sz="2800" dirty="0" err="1"/>
              <a:t>растениях</a:t>
            </a:r>
            <a:r>
              <a:rPr lang="en-US" sz="2800" dirty="0"/>
              <a:t> </a:t>
            </a:r>
            <a:r>
              <a:rPr lang="en-US" sz="2800" dirty="0" err="1"/>
              <a:t>через</a:t>
            </a:r>
            <a:r>
              <a:rPr lang="en-US" sz="2800" dirty="0"/>
              <a:t> </a:t>
            </a:r>
            <a:r>
              <a:rPr lang="en-US" sz="2800" dirty="0" err="1"/>
              <a:t>распределительный</a:t>
            </a:r>
            <a:r>
              <a:rPr lang="en-US" sz="2800" dirty="0"/>
              <a:t> </a:t>
            </a:r>
            <a:r>
              <a:rPr lang="en-US" sz="2800" dirty="0" err="1" smtClean="0"/>
              <a:t>реестр</a:t>
            </a:r>
            <a:r>
              <a:rPr lang="ru-RU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098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57149"/>
            <a:ext cx="11469624" cy="132556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Haettenschweiler" panose="020B0706040902060204" pitchFamily="34" charset="0"/>
              </a:rPr>
              <a:t>Какой </a:t>
            </a:r>
            <a:r>
              <a:rPr lang="ru-RU" dirty="0">
                <a:latin typeface="Haettenschweiler" panose="020B0706040902060204" pitchFamily="34" charset="0"/>
              </a:rPr>
              <a:t>цели, чего </a:t>
            </a:r>
            <a:r>
              <a:rPr lang="ru-RU" dirty="0" smtClean="0">
                <a:latin typeface="Haettenschweiler" panose="020B0706040902060204" pitchFamily="34" charset="0"/>
              </a:rPr>
              <a:t>мы собираемся </a:t>
            </a:r>
            <a:r>
              <a:rPr lang="ru-RU" dirty="0">
                <a:latin typeface="Haettenschweiler" panose="020B0706040902060204" pitchFamily="34" charset="0"/>
              </a:rPr>
              <a:t>достичь к концу </a:t>
            </a:r>
            <a:r>
              <a:rPr lang="ru-RU" dirty="0" err="1">
                <a:latin typeface="Haettenschweiler" panose="020B0706040902060204" pitchFamily="34" charset="0"/>
              </a:rPr>
              <a:t>интенсива</a:t>
            </a:r>
            <a:r>
              <a:rPr lang="ru-RU" dirty="0">
                <a:latin typeface="Haettenschweiler" panose="020B0706040902060204" pitchFamily="34" charset="0"/>
              </a:rPr>
              <a:t>?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85" y="1790923"/>
            <a:ext cx="6454894" cy="55855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76370">
            <a:off x="7113172" y="5331349"/>
            <a:ext cx="1101310" cy="7378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25584">
            <a:off x="10787091" y="4934018"/>
            <a:ext cx="1020870" cy="153254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9080" y="1882712"/>
            <a:ext cx="72938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spc="50" dirty="0">
                <a:ln w="0"/>
                <a:solidFill>
                  <a:schemeClr val="bg2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Цель: усовершенствовать </a:t>
            </a:r>
            <a:r>
              <a:rPr lang="ru-RU" sz="3200" b="1" i="1" spc="50" dirty="0" err="1">
                <a:ln w="0"/>
                <a:solidFill>
                  <a:schemeClr val="bg2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аэропонную</a:t>
            </a:r>
            <a:r>
              <a:rPr lang="ru-RU" sz="3200" b="1" i="1" spc="50" dirty="0">
                <a:ln w="0"/>
                <a:solidFill>
                  <a:schemeClr val="bg2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систему, настроить все вводные параметры требуемые для выращивания картофеля и начать выращивание первых клубней</a:t>
            </a:r>
          </a:p>
        </p:txBody>
      </p:sp>
    </p:spTree>
    <p:extLst>
      <p:ext uri="{BB962C8B-B14F-4D97-AF65-F5344CB8AC3E}">
        <p14:creationId xmlns:p14="http://schemas.microsoft.com/office/powerpoint/2010/main" val="146354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232</TotalTime>
  <Words>514</Words>
  <Application>Microsoft Office PowerPoint</Application>
  <PresentationFormat>Произвольный</PresentationFormat>
  <Paragraphs>68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Автономная аэропоника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О проекте </vt:lpstr>
      <vt:lpstr>Что есть сейчас ?</vt:lpstr>
      <vt:lpstr>Презентация PowerPoint</vt:lpstr>
      <vt:lpstr>Монетизация </vt:lpstr>
      <vt:lpstr>Презентация PowerPoint</vt:lpstr>
      <vt:lpstr>Какой цели, чего мы собираемся достичь к концу интенсива?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Erick Klinchaev</dc:creator>
  <cp:lastModifiedBy>Пользователь Windows</cp:lastModifiedBy>
  <cp:revision>54</cp:revision>
  <dcterms:created xsi:type="dcterms:W3CDTF">2022-04-14T13:05:24Z</dcterms:created>
  <dcterms:modified xsi:type="dcterms:W3CDTF">2022-11-14T11:54:09Z</dcterms:modified>
</cp:coreProperties>
</file>