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notesMasterIdLst>
    <p:notesMasterId r:id="rId16"/>
  </p:notesMasterIdLst>
  <p:sldIdLst>
    <p:sldId id="256" r:id="rId4"/>
    <p:sldId id="297" r:id="rId5"/>
    <p:sldId id="285" r:id="rId6"/>
    <p:sldId id="263" r:id="rId7"/>
    <p:sldId id="287" r:id="rId8"/>
    <p:sldId id="299" r:id="rId9"/>
    <p:sldId id="301" r:id="rId10"/>
    <p:sldId id="308" r:id="rId11"/>
    <p:sldId id="300" r:id="rId12"/>
    <p:sldId id="302" r:id="rId13"/>
    <p:sldId id="306" r:id="rId14"/>
    <p:sldId id="264" r:id="rId15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269" autoAdjust="0"/>
  </p:normalViewPr>
  <p:slideViewPr>
    <p:cSldViewPr>
      <p:cViewPr>
        <p:scale>
          <a:sx n="42" d="100"/>
          <a:sy n="42" d="100"/>
        </p:scale>
        <p:origin x="1856" y="808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  <dgm:t>
        <a:bodyPr/>
        <a:lstStyle/>
        <a:p>
          <a:endParaRPr lang="ru-RU"/>
        </a:p>
      </dgm:t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РАМ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ТАМ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SAM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SOM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6C68C8-F1BC-47DC-A209-B3A0BFD7ABCF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0E496C-43C9-4E24-97D9-F45AF02072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5714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19937" cy="40052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eaLnBrk="1" latinLnBrk="1">
              <a:lnSpc>
                <a:spcPct val="95000"/>
              </a:lnSpc>
              <a:tabLst>
                <a:tab pos="0" algn="l"/>
                <a:tab pos="447675" algn="l"/>
                <a:tab pos="896937" algn="l"/>
                <a:tab pos="1346200" algn="l"/>
                <a:tab pos="1795462" algn="l"/>
                <a:tab pos="2244725" algn="l"/>
                <a:tab pos="2693987" algn="l"/>
                <a:tab pos="3143250" algn="l"/>
                <a:tab pos="3592512" algn="l"/>
                <a:tab pos="4041775" algn="l"/>
                <a:tab pos="4491037" algn="l"/>
                <a:tab pos="4940300" algn="l"/>
                <a:tab pos="5389562" algn="l"/>
                <a:tab pos="5838825" algn="l"/>
                <a:tab pos="6288087" algn="l"/>
                <a:tab pos="6737350" algn="l"/>
                <a:tab pos="7186612" algn="l"/>
                <a:tab pos="7635875" algn="l"/>
                <a:tab pos="8085137" algn="l"/>
                <a:tab pos="8534400" algn="l"/>
                <a:tab pos="8983662" algn="l"/>
              </a:tabLst>
            </a:pPr>
            <a:fld id="{566ABCEB-ACFC-4714-9973-3DA970169C29}" type="slidenum">
              <a:rPr lang="ru-RU" altLang="ru-RU" sz="1400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</a:rPr>
              <a:pPr lvl="0" algn="r" eaLnBrk="1" latinLnBrk="1">
                <a:lnSpc>
                  <a:spcPct val="95000"/>
                </a:lnSpc>
                <a:tabLst>
                  <a:tab pos="0" algn="l"/>
                  <a:tab pos="447675" algn="l"/>
                  <a:tab pos="896937" algn="l"/>
                  <a:tab pos="1346200" algn="l"/>
                  <a:tab pos="1795462" algn="l"/>
                  <a:tab pos="2244725" algn="l"/>
                  <a:tab pos="2693987" algn="l"/>
                  <a:tab pos="3143250" algn="l"/>
                  <a:tab pos="3592512" algn="l"/>
                  <a:tab pos="4041775" algn="l"/>
                  <a:tab pos="4491037" algn="l"/>
                  <a:tab pos="4940300" algn="l"/>
                  <a:tab pos="5389562" algn="l"/>
                  <a:tab pos="5838825" algn="l"/>
                  <a:tab pos="6288087" algn="l"/>
                  <a:tab pos="6737350" algn="l"/>
                  <a:tab pos="7186612" algn="l"/>
                  <a:tab pos="7635875" algn="l"/>
                  <a:tab pos="8085137" algn="l"/>
                  <a:tab pos="8534400" algn="l"/>
                  <a:tab pos="8983662" algn="l"/>
                </a:tabLst>
              </a:pPr>
              <a:t>8</a:t>
            </a:fld>
            <a:endParaRPr lang="ru-RU" altLang="ru-RU" sz="1400">
              <a:solidFill>
                <a:srgbClr val="000000"/>
              </a:solidFill>
              <a:latin typeface="Times New Roman" pitchFamily="18" charset="0"/>
              <a:ea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5136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0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TextBox 6"/>
          <p:cNvSpPr txBox="1"/>
          <p:nvPr/>
        </p:nvSpPr>
        <p:spPr>
          <a:xfrm>
            <a:off x="5906616" y="5467092"/>
            <a:ext cx="4174008" cy="203625"/>
          </a:xfrm>
          <a:prstGeom prst="rect">
            <a:avLst/>
          </a:prstGeom>
          <a:noFill/>
          <a:ln>
            <a:noFill/>
          </a:ln>
        </p:spPr>
        <p:txBody>
          <a:bodyPr vert="horz" lIns="75607" tIns="37804" rIns="75607" bIns="37804" anchor="t">
            <a:spAutoFit/>
          </a:bodyPr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Arial" pitchFamily="34" charset="0"/>
                <a:sym typeface="Calibri" pitchFamily="34" charset="0"/>
              </a:defRPr>
            </a:lvl1pPr>
            <a:lvl2pPr marL="4572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Arial" pitchFamily="34" charset="0"/>
                <a:sym typeface="Calibri" pitchFamily="34" charset="0"/>
              </a:defRPr>
            </a:lvl2pPr>
            <a:lvl3pPr marL="9144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Arial" pitchFamily="34" charset="0"/>
                <a:sym typeface="Calibri" pitchFamily="34" charset="0"/>
              </a:defRPr>
            </a:lvl3pPr>
            <a:lvl4pPr marL="13716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Arial" pitchFamily="34" charset="0"/>
                <a:sym typeface="Calibri" pitchFamily="34" charset="0"/>
              </a:defRPr>
            </a:lvl4pPr>
            <a:lvl5pPr marL="18288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Arial" pitchFamily="34" charset="0"/>
                <a:sym typeface="Calibri" pitchFamily="34" charset="0"/>
              </a:defRPr>
            </a:lvl5pPr>
          </a:lstStyle>
          <a:p>
            <a:pPr lvl="0" eaLnBrk="1" latinLnBrk="1" hangingPunct="1"/>
            <a:r>
              <a:rPr lang="ru-RU" altLang="ru-RU" sz="827" b="1">
                <a:solidFill>
                  <a:schemeClr val="lt1"/>
                </a:solidFill>
                <a:latin typeface="PT Sans Caption" pitchFamily="34" charset="-52"/>
              </a:rPr>
              <a:t>Овчинникова А.В., д.э.н., зав. кафедрой ЭТиП, 02.02.2019</a:t>
            </a:r>
          </a:p>
        </p:txBody>
      </p:sp>
      <p:sp>
        <p:nvSpPr>
          <p:cNvPr id="1048583" name="TextBox 7"/>
          <p:cNvSpPr txBox="1"/>
          <p:nvPr/>
        </p:nvSpPr>
        <p:spPr>
          <a:xfrm>
            <a:off x="5906616" y="5467092"/>
            <a:ext cx="4174008" cy="203625"/>
          </a:xfrm>
          <a:prstGeom prst="rect">
            <a:avLst/>
          </a:prstGeom>
          <a:noFill/>
          <a:ln>
            <a:noFill/>
          </a:ln>
        </p:spPr>
        <p:txBody>
          <a:bodyPr vert="horz" lIns="75607" tIns="37804" rIns="75607" bIns="37804" anchor="t">
            <a:spAutoFit/>
          </a:bodyPr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Arial" pitchFamily="34" charset="0"/>
                <a:sym typeface="Calibri" pitchFamily="34" charset="0"/>
              </a:defRPr>
            </a:lvl1pPr>
            <a:lvl2pPr marL="4572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Arial" pitchFamily="34" charset="0"/>
                <a:sym typeface="Calibri" pitchFamily="34" charset="0"/>
              </a:defRPr>
            </a:lvl2pPr>
            <a:lvl3pPr marL="9144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Arial" pitchFamily="34" charset="0"/>
                <a:sym typeface="Calibri" pitchFamily="34" charset="0"/>
              </a:defRPr>
            </a:lvl3pPr>
            <a:lvl4pPr marL="13716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Arial" pitchFamily="34" charset="0"/>
                <a:sym typeface="Calibri" pitchFamily="34" charset="0"/>
              </a:defRPr>
            </a:lvl4pPr>
            <a:lvl5pPr marL="18288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Arial" pitchFamily="34" charset="0"/>
                <a:sym typeface="Calibri" pitchFamily="34" charset="0"/>
              </a:defRPr>
            </a:lvl5pPr>
          </a:lstStyle>
          <a:p>
            <a:pPr lvl="0" eaLnBrk="1" latinLnBrk="1" hangingPunct="1"/>
            <a:r>
              <a:rPr lang="ru-RU" altLang="ru-RU" sz="827" b="1">
                <a:solidFill>
                  <a:schemeClr val="lt1"/>
                </a:solidFill>
                <a:latin typeface="PT Sans Caption" pitchFamily="34" charset="-52"/>
              </a:rPr>
              <a:t>Овчинникова А.В., д.э.н., зав. кафедрой ЭТиП, 02.02.2019</a:t>
            </a:r>
          </a:p>
        </p:txBody>
      </p:sp>
      <p:sp>
        <p:nvSpPr>
          <p:cNvPr id="1048584" name="Дата 3"/>
          <p:cNvSpPr txBox="1">
            <a:spLocks noGrp="1"/>
          </p:cNvSpPr>
          <p:nvPr>
            <p:ph type="dt" sz="half" idx="2"/>
          </p:nvPr>
        </p:nvSpPr>
        <p:spPr>
          <a:xfrm>
            <a:off x="502281" y="5165188"/>
            <a:ext cx="2345145" cy="388538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t"/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488" b="0" i="0" u="none" baseline="0">
                <a:solidFill>
                  <a:schemeClr val="dk1"/>
                </a:solidFill>
                <a:latin typeface="Arial" pitchFamily="34" charset="0"/>
                <a:sym typeface="Calibri" pitchFamily="34" charset="0"/>
              </a:defRPr>
            </a:lvl1pPr>
            <a:lvl2pPr marL="378059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488" b="0" i="0" u="none" baseline="0">
                <a:solidFill>
                  <a:schemeClr val="dk1"/>
                </a:solidFill>
                <a:latin typeface="Arial" pitchFamily="34" charset="0"/>
                <a:sym typeface="Calibri" pitchFamily="34" charset="0"/>
              </a:defRPr>
            </a:lvl2pPr>
            <a:lvl3pPr marL="756117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488" b="0" i="0" u="none" baseline="0">
                <a:solidFill>
                  <a:schemeClr val="dk1"/>
                </a:solidFill>
                <a:latin typeface="Arial" pitchFamily="34" charset="0"/>
                <a:sym typeface="Calibri" pitchFamily="34" charset="0"/>
              </a:defRPr>
            </a:lvl3pPr>
            <a:lvl4pPr marL="1134176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488" b="0" i="0" u="none" baseline="0">
                <a:solidFill>
                  <a:schemeClr val="dk1"/>
                </a:solidFill>
                <a:latin typeface="Arial" pitchFamily="34" charset="0"/>
                <a:sym typeface="Calibri" pitchFamily="34" charset="0"/>
              </a:defRPr>
            </a:lvl4pPr>
            <a:lvl5pPr marL="1512235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488" b="0" i="0" u="none" baseline="0">
                <a:solidFill>
                  <a:schemeClr val="dk1"/>
                </a:solidFill>
                <a:latin typeface="Arial" pitchFamily="34" charset="0"/>
                <a:sym typeface="Calibri" pitchFamily="34" charset="0"/>
              </a:defRPr>
            </a:lvl5pPr>
          </a:lstStyle>
          <a:p>
            <a:pPr lvl="0" eaLnBrk="1" latinLnBrk="1">
              <a:lnSpc>
                <a:spcPct val="95000"/>
              </a:lnSpc>
            </a:pPr>
            <a:endParaRPr lang="en-US" altLang="en-US" sz="910">
              <a:solidFill>
                <a:srgbClr val="000000"/>
              </a:solidFill>
              <a:latin typeface="Times New Roman" pitchFamily="18" charset="0"/>
              <a:ea typeface="Arial Unicode MS" pitchFamily="34" charset="-128"/>
            </a:endParaRPr>
          </a:p>
        </p:txBody>
      </p:sp>
      <p:sp>
        <p:nvSpPr>
          <p:cNvPr id="1048585" name="Нижний колонтитул 4"/>
          <p:cNvSpPr txBox="1">
            <a:spLocks noGrp="1"/>
          </p:cNvSpPr>
          <p:nvPr>
            <p:ph type="ftr" sz="quarter" idx="3"/>
          </p:nvPr>
        </p:nvSpPr>
        <p:spPr>
          <a:xfrm>
            <a:off x="3447714" y="5165188"/>
            <a:ext cx="3192198" cy="388538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t" anchorCtr="1"/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488" b="0" i="0" u="none" baseline="0">
                <a:solidFill>
                  <a:schemeClr val="dk1"/>
                </a:solidFill>
                <a:latin typeface="Arial" pitchFamily="34" charset="0"/>
                <a:sym typeface="Calibri" pitchFamily="34" charset="0"/>
              </a:defRPr>
            </a:lvl1pPr>
            <a:lvl2pPr marL="378059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488" b="0" i="0" u="none" baseline="0">
                <a:solidFill>
                  <a:schemeClr val="dk1"/>
                </a:solidFill>
                <a:latin typeface="Arial" pitchFamily="34" charset="0"/>
                <a:sym typeface="Calibri" pitchFamily="34" charset="0"/>
              </a:defRPr>
            </a:lvl2pPr>
            <a:lvl3pPr marL="756117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488" b="0" i="0" u="none" baseline="0">
                <a:solidFill>
                  <a:schemeClr val="dk1"/>
                </a:solidFill>
                <a:latin typeface="Arial" pitchFamily="34" charset="0"/>
                <a:sym typeface="Calibri" pitchFamily="34" charset="0"/>
              </a:defRPr>
            </a:lvl3pPr>
            <a:lvl4pPr marL="1134176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488" b="0" i="0" u="none" baseline="0">
                <a:solidFill>
                  <a:schemeClr val="dk1"/>
                </a:solidFill>
                <a:latin typeface="Arial" pitchFamily="34" charset="0"/>
                <a:sym typeface="Calibri" pitchFamily="34" charset="0"/>
              </a:defRPr>
            </a:lvl4pPr>
            <a:lvl5pPr marL="1512235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488" b="0" i="0" u="none" baseline="0">
                <a:solidFill>
                  <a:schemeClr val="dk1"/>
                </a:solidFill>
                <a:latin typeface="Arial" pitchFamily="34" charset="0"/>
                <a:sym typeface="Calibri" pitchFamily="34" charset="0"/>
              </a:defRPr>
            </a:lvl5pPr>
          </a:lstStyle>
          <a:p>
            <a:pPr lvl="0" algn="ctr" eaLnBrk="1" latinLnBrk="1">
              <a:lnSpc>
                <a:spcPct val="95000"/>
              </a:lnSpc>
            </a:pPr>
            <a:endParaRPr lang="en-US" altLang="en-US" sz="910">
              <a:solidFill>
                <a:srgbClr val="000000"/>
              </a:solidFill>
              <a:latin typeface="Times New Roman" pitchFamily="18" charset="0"/>
              <a:ea typeface="Arial Unicode MS" pitchFamily="34" charset="-128"/>
            </a:endParaRPr>
          </a:p>
        </p:txBody>
      </p:sp>
      <p:sp>
        <p:nvSpPr>
          <p:cNvPr id="1048586" name="Номер слайда 5"/>
          <p:cNvSpPr txBox="1">
            <a:spLocks noGrp="1"/>
          </p:cNvSpPr>
          <p:nvPr>
            <p:ph type="sldNum" sz="quarter" idx="4"/>
          </p:nvPr>
        </p:nvSpPr>
        <p:spPr>
          <a:xfrm>
            <a:off x="7227948" y="5165188"/>
            <a:ext cx="2345145" cy="388538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t"/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488" b="0" i="0" u="none" baseline="0">
                <a:solidFill>
                  <a:schemeClr val="dk1"/>
                </a:solidFill>
                <a:latin typeface="Arial" pitchFamily="34" charset="0"/>
                <a:sym typeface="Calibri" pitchFamily="34" charset="0"/>
              </a:defRPr>
            </a:lvl1pPr>
            <a:lvl2pPr marL="378059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488" b="0" i="0" u="none" baseline="0">
                <a:solidFill>
                  <a:schemeClr val="dk1"/>
                </a:solidFill>
                <a:latin typeface="Arial" pitchFamily="34" charset="0"/>
                <a:sym typeface="Calibri" pitchFamily="34" charset="0"/>
              </a:defRPr>
            </a:lvl2pPr>
            <a:lvl3pPr marL="756117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488" b="0" i="0" u="none" baseline="0">
                <a:solidFill>
                  <a:schemeClr val="dk1"/>
                </a:solidFill>
                <a:latin typeface="Arial" pitchFamily="34" charset="0"/>
                <a:sym typeface="Calibri" pitchFamily="34" charset="0"/>
              </a:defRPr>
            </a:lvl3pPr>
            <a:lvl4pPr marL="1134176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488" b="0" i="0" u="none" baseline="0">
                <a:solidFill>
                  <a:schemeClr val="dk1"/>
                </a:solidFill>
                <a:latin typeface="Arial" pitchFamily="34" charset="0"/>
                <a:sym typeface="Calibri" pitchFamily="34" charset="0"/>
              </a:defRPr>
            </a:lvl4pPr>
            <a:lvl5pPr marL="1512235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488" b="0" i="0" u="none" baseline="0">
                <a:solidFill>
                  <a:schemeClr val="dk1"/>
                </a:solidFill>
                <a:latin typeface="Arial" pitchFamily="34" charset="0"/>
                <a:sym typeface="Calibri" pitchFamily="34" charset="0"/>
              </a:defRPr>
            </a:lvl5pPr>
          </a:lstStyle>
          <a:p>
            <a:pPr lvl="0" algn="r" eaLnBrk="1" latinLnBrk="1">
              <a:lnSpc>
                <a:spcPct val="95000"/>
              </a:lnSpc>
            </a:pPr>
            <a:fld id="{566ABCEB-ACFC-4714-9973-3DA970169C29}" type="slidenum">
              <a:rPr lang="ru-RU" altLang="ru-RU" sz="91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</a:rPr>
              <a:pPr lvl="0" algn="r" eaLnBrk="1" latinLnBrk="1">
                <a:lnSpc>
                  <a:spcPct val="95000"/>
                </a:lnSpc>
              </a:pPr>
              <a:t>‹#›</a:t>
            </a:fld>
            <a:endParaRPr lang="ru-RU" altLang="ru-RU" sz="910">
              <a:solidFill>
                <a:srgbClr val="000000"/>
              </a:solidFill>
              <a:latin typeface="Times New Roman" pitchFamily="18" charset="0"/>
              <a:ea typeface="Arial Unicode MS" pitchFamily="34" charset="-128"/>
            </a:endParaRPr>
          </a:p>
        </p:txBody>
      </p:sp>
      <p:sp>
        <p:nvSpPr>
          <p:cNvPr id="1048587" name="Объект 2"/>
          <p:cNvSpPr txBox="1">
            <a:spLocks noGrp="1"/>
          </p:cNvSpPr>
          <p:nvPr>
            <p:ph idx="1"/>
          </p:nvPr>
        </p:nvSpPr>
        <p:spPr>
          <a:xfrm>
            <a:off x="472497" y="886010"/>
            <a:ext cx="9098847" cy="418335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048588" name="Заголовок 1"/>
          <p:cNvSpPr txBox="1">
            <a:spLocks noGrp="1"/>
          </p:cNvSpPr>
          <p:nvPr>
            <p:ph type="title"/>
          </p:nvPr>
        </p:nvSpPr>
        <p:spPr>
          <a:xfrm>
            <a:off x="1496318" y="118118"/>
            <a:ext cx="8348076" cy="601169"/>
          </a:xfrm>
        </p:spPr>
        <p:txBody>
          <a:bodyPr/>
          <a:lstStyle>
            <a:lvl1pPr>
              <a:buNone/>
              <a:defRPr sz="1654">
                <a:solidFill>
                  <a:schemeClr val="bg1"/>
                </a:solidFill>
              </a:defRPr>
            </a:lvl1pPr>
          </a:lstStyle>
          <a:p>
            <a:pPr lvl="0"/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32263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26" r:id="rId13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800" b="0" strike="noStrike" spc="-1" dirty="0">
                <a:latin typeface="Arial"/>
              </a:rPr>
              <a:t>SMM – </a:t>
            </a:r>
            <a:r>
              <a:rPr lang="ru-RU" sz="2800" b="0" strike="noStrike" spc="-1" dirty="0">
                <a:latin typeface="Arial"/>
              </a:rPr>
              <a:t>агентство</a:t>
            </a:r>
          </a:p>
          <a:p>
            <a:pPr algn="ctr">
              <a:lnSpc>
                <a:spcPct val="100000"/>
              </a:lnSpc>
            </a:pPr>
            <a:r>
              <a:rPr lang="ru-RU" sz="2800" b="0" strike="noStrike" spc="-1" dirty="0">
                <a:latin typeface="Arial"/>
              </a:rPr>
              <a:t>«</a:t>
            </a:r>
            <a:r>
              <a:rPr lang="en-US" sz="2800" b="0" strike="noStrike" spc="-1" dirty="0">
                <a:latin typeface="Arial"/>
              </a:rPr>
              <a:t>Social Wave</a:t>
            </a:r>
            <a:r>
              <a:rPr lang="ru-RU" sz="2800" b="0" strike="noStrike" spc="-1" dirty="0">
                <a:latin typeface="Arial"/>
              </a:rPr>
              <a:t>»</a:t>
            </a:r>
          </a:p>
          <a:p>
            <a:pPr algn="ctr">
              <a:lnSpc>
                <a:spcPct val="100000"/>
              </a:lnSpc>
            </a:pPr>
            <a:endParaRPr lang="ru-RU" sz="2800" b="0" strike="noStrike" spc="-1" dirty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-435796" y="4366603"/>
            <a:ext cx="2270979" cy="2527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237AA09-A6ED-8E76-8502-2B1D6E3CAF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928" y="2990659"/>
            <a:ext cx="3293691" cy="2369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151880" y="1079999"/>
            <a:ext cx="8027760" cy="348346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789068" y="3309923"/>
            <a:ext cx="2883092" cy="168559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4104208" y="3279796"/>
            <a:ext cx="2883092" cy="677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2" name="Содержимое 2">
            <a:extLst>
              <a:ext uri="{FF2B5EF4-FFF2-40B4-BE49-F238E27FC236}">
                <a16:creationId xmlns:a16="http://schemas.microsoft.com/office/drawing/2014/main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6998444" y="3254793"/>
            <a:ext cx="2883092" cy="677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F1DB62-F3DA-D0D5-2976-423000844845}"/>
              </a:ext>
            </a:extLst>
          </p:cNvPr>
          <p:cNvSpPr txBox="1"/>
          <p:nvPr/>
        </p:nvSpPr>
        <p:spPr>
          <a:xfrm>
            <a:off x="544737" y="2195333"/>
            <a:ext cx="268713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Суяргулов Адель – маркетинговый специалист, занимающаяся разработкой стратегии продвижения и привлечением клиентов.</a:t>
            </a: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484E7D8-ACC8-23AB-CD87-E659E6E5A6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919" y="1672538"/>
            <a:ext cx="2687134" cy="321451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096C6D5-35BE-3968-A46F-18F70D6A0ABE}"/>
              </a:ext>
            </a:extLst>
          </p:cNvPr>
          <p:cNvSpPr txBox="1"/>
          <p:nvPr/>
        </p:nvSpPr>
        <p:spPr>
          <a:xfrm>
            <a:off x="6721230" y="2294598"/>
            <a:ext cx="208823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prstClr val="black"/>
                </a:solidFill>
                <a:latin typeface="Calibri" panose="020F0502020204030204"/>
              </a:rPr>
              <a:t>Холманских Егор – лидер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проекта,          ответственный за общее управление и координацию проекта.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87385" y="1249475"/>
            <a:ext cx="9730897" cy="982800"/>
          </a:xfrm>
        </p:spPr>
        <p:txBody>
          <a:bodyPr/>
          <a:lstStyle/>
          <a:p>
            <a:r>
              <a:rPr lang="ru-RU" sz="1400" dirty="0">
                <a:ea typeface="MS Gothic" pitchFamily="49" charset="-128"/>
              </a:rPr>
              <a:t>В современном мире социальные сети играют ключевую роль в маркетинговых стратегиях компаний. Однако не все бизнесы имеют достаточные знания и ресурсы для эффективного управления своим онлайн-присутствием. Social Wave решает проблему, предоставляя услуги SMM агентства, которые помогают бизнесам создавать и поддерживать успешное присутствие в социальных сетях.</a:t>
            </a:r>
            <a:br>
              <a:rPr lang="ru-RU" sz="1400" dirty="0">
                <a:ea typeface="MS Gothic" pitchFamily="49" charset="-128"/>
              </a:rPr>
            </a:br>
            <a:endParaRPr lang="ru-RU" sz="1400" dirty="0">
              <a:ea typeface="MS Gothic" pitchFamily="49" charset="-128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-479206" y="2055139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1512168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41F825-5818-A4BD-98EE-D78D1BB8C1F7}"/>
              </a:ext>
            </a:extLst>
          </p:cNvPr>
          <p:cNvSpPr txBox="1"/>
          <p:nvPr/>
        </p:nvSpPr>
        <p:spPr>
          <a:xfrm>
            <a:off x="104365" y="2864599"/>
            <a:ext cx="938173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Отсутствие экспертизы: Многие бизнесы не обладают достаточными знаниями и опытом для эффективного использования социальных медиа. Мы предоставляем команду опытных специалистов, которые разработают и реализуют стратегию SMM, адаптированную к конкретным потребностям и целям бизнеса.</a:t>
            </a:r>
          </a:p>
          <a:p>
            <a:endParaRPr lang="ru-RU" sz="1400" dirty="0"/>
          </a:p>
          <a:p>
            <a:r>
              <a:rPr lang="ru-RU" sz="1400" dirty="0"/>
              <a:t>Ограниченные ресурсы:. Мы берем на себя задачи по созданию и управлению контентом, взаимодействию с аудиторией, анализу результатов и оптимизации кампаний, позволяя бизнесу сосредоточиться на своей основной деятельности.</a:t>
            </a:r>
          </a:p>
          <a:p>
            <a:endParaRPr lang="ru-RU" sz="1400" dirty="0"/>
          </a:p>
          <a:p>
            <a:r>
              <a:rPr lang="ru-RU" sz="1400" dirty="0"/>
              <a:t>Сложность алгоритмов социальных сетей: Алгоритмы платформ социальных сетей постоянно меняются, что может затруднять бизнесам достижение органической видимости и эффективного взаимодействия с аудиторией. Мы постоянно отслеживаем изменения и применяем передовые методы, чтобы обеспечить максимальную эффективность кампаний на социальных платформах.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99744" y="1647929"/>
            <a:ext cx="10080624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Целевая аудитория проекта "Social Wave" включает в себя следующие сегменты:</a:t>
            </a:r>
          </a:p>
          <a:p>
            <a:endParaRPr lang="ru-RU" sz="1400" dirty="0"/>
          </a:p>
          <a:p>
            <a:r>
              <a:rPr lang="ru-RU" sz="1400" dirty="0"/>
              <a:t>Малые и средние бизнесы: Это включает предприятия различных отраслей, такие как рестораны, магазины, стартапы, консалтинговые фирмы и другие, которым необходимо эффективно продвигать свои продукты и услуги в социальных сетях. Для таких предприятий социальные медиа являются важным каналом привлечения клиентов и повышения узнаваемости бренда.</a:t>
            </a:r>
          </a:p>
          <a:p>
            <a:endParaRPr lang="ru-RU" sz="1400" dirty="0"/>
          </a:p>
          <a:p>
            <a:r>
              <a:rPr lang="ru-RU" sz="1400" dirty="0"/>
              <a:t>Стартапы: Молодым компаниям, только начинающим свою деятельность, может быть трудно привлечь внимание и создать видимость на рынке. Social Wave предоставляет им возможность эффективно использовать социальные сети для привлечения инвестиций, привлечения пользователей и формирования имиджа успешного стартапа.</a:t>
            </a:r>
          </a:p>
          <a:p>
            <a:endParaRPr lang="ru-RU" sz="1400" dirty="0"/>
          </a:p>
          <a:p>
            <a:r>
              <a:rPr lang="ru-RU" sz="1400" dirty="0"/>
              <a:t>Предприниматели и личные бренды: Личные бренды, такие как блогеры, влиятельные лица, консультанты и предприниматели, могут использовать услуги Social Wave для создания и поддержания своего присутствия в социальных сетях. Это позволяет им увеличить свою видимость, расширить аудиторию и укрепить свою экспертность в определенной области.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6937093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458416" y="1065302"/>
            <a:ext cx="5610685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200" i="1" dirty="0"/>
              <a:t>Потенциальный объем рынка для проекта "Social Wave" в сфере SMM услуг может быть значительным, учитывая широкое распространение социальных сетей и их важность в маркетинговых стратегиях компаний. Ниже приведены некоторые факторы, указывающие на потенциал рынка:</a:t>
            </a:r>
          </a:p>
          <a:p>
            <a:endParaRPr lang="ru-RU" sz="1200" i="1" dirty="0"/>
          </a:p>
          <a:p>
            <a:r>
              <a:rPr lang="ru-RU" sz="1200" i="1" dirty="0"/>
              <a:t>Быстрый рост использования социальных сетей: Количество пользователей социальных сетей постоянно увеличивается. По данным статистики, на 2021 год количество пользователей Facebook достигло более 2,8 миллиардов, а Instagram - более 1 миллиарда. Это означает, что существует огромная база потенциальных клиентов, которым требуются услуги SMM.</a:t>
            </a:r>
          </a:p>
          <a:p>
            <a:endParaRPr lang="ru-RU" sz="1200" i="1" dirty="0"/>
          </a:p>
          <a:p>
            <a:r>
              <a:rPr lang="ru-RU" sz="1200" i="1" dirty="0"/>
              <a:t>Значительный спрос со стороны бизнесов: Многие компании осознают важность наличия сильного онлайн-присутствия и эффективного использования социальных сетей для достижения своих целей. Они стремятся к созданию и управлению привлекательными профилями в социальных медиа, а также к проведению успешных рекламных кампаний.</a:t>
            </a:r>
          </a:p>
          <a:p>
            <a:endParaRPr lang="ru-RU" sz="1200" i="1" dirty="0"/>
          </a:p>
          <a:p>
            <a:r>
              <a:rPr lang="ru-RU" sz="1200" i="1" dirty="0"/>
              <a:t>Необходимость профессиональных услуг: Большинство бизнесов не имеют достаточных знаний, ресурсов или времени для эффективного управления своим онлайн-присутствием. Они предпочитают обратиться к специалистам, которые могут помочь им создать и управлять успешными кампаниями в социальных сетях.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69B138-C5E9-0F4F-156E-06227EB1C3BF}"/>
              </a:ext>
            </a:extLst>
          </p:cNvPr>
          <p:cNvSpPr txBox="1"/>
          <p:nvPr/>
        </p:nvSpPr>
        <p:spPr>
          <a:xfrm>
            <a:off x="31213" y="1170910"/>
            <a:ext cx="5201138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Конкурент 1: SMM-агентство "Digital </a:t>
            </a:r>
            <a:r>
              <a:rPr lang="ru-RU" sz="1200" dirty="0" err="1"/>
              <a:t>Boost</a:t>
            </a:r>
            <a:r>
              <a:rPr lang="ru-RU" sz="1200" dirty="0"/>
              <a:t>"</a:t>
            </a:r>
          </a:p>
          <a:p>
            <a:endParaRPr lang="ru-RU" sz="1200" dirty="0"/>
          </a:p>
          <a:p>
            <a:r>
              <a:rPr lang="ru-RU" sz="1200" dirty="0"/>
              <a:t>Описание: Digital </a:t>
            </a:r>
            <a:r>
              <a:rPr lang="ru-RU" sz="1200" dirty="0" err="1"/>
              <a:t>Boost</a:t>
            </a:r>
            <a:r>
              <a:rPr lang="ru-RU" sz="1200" dirty="0"/>
              <a:t> предоставляет широкий спектр услуг в сфере SMM, включая управление социальными медиа, создание контента и аналитику.</a:t>
            </a:r>
          </a:p>
          <a:p>
            <a:r>
              <a:rPr lang="ru-RU" sz="1200" dirty="0"/>
              <a:t>Преимущества: У них большой опыт работы с различными отраслями и клиентами. Они имеют хорошо развитые процессы и команду экспертов.</a:t>
            </a:r>
          </a:p>
          <a:p>
            <a:r>
              <a:rPr lang="ru-RU" sz="1200" dirty="0"/>
              <a:t>Ограничения: Высокая стоимость и нацеленность на крупные компании, что может ограничить доступность для малых и средних бизнесов.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24C578-9452-7A27-AB48-EBE6D3C3F780}"/>
              </a:ext>
            </a:extLst>
          </p:cNvPr>
          <p:cNvSpPr txBox="1"/>
          <p:nvPr/>
        </p:nvSpPr>
        <p:spPr>
          <a:xfrm>
            <a:off x="2153" y="3385478"/>
            <a:ext cx="5201138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Конкурент 2: SMM-агентство "Social Media Masters"</a:t>
            </a:r>
          </a:p>
          <a:p>
            <a:endParaRPr lang="ru-RU" sz="1200" dirty="0"/>
          </a:p>
          <a:p>
            <a:r>
              <a:rPr lang="ru-RU" sz="1200" dirty="0"/>
              <a:t>Описание: Social Media Masters специализируется на управлении социальными сетями, разработке стратегий и создании привлекательного контента.</a:t>
            </a:r>
          </a:p>
          <a:p>
            <a:r>
              <a:rPr lang="ru-RU" sz="1200" dirty="0"/>
              <a:t>Преимущества: Они имеют креативный подход к созданию контента и активно следят за новыми трендами. Их услуги ориентированы на широкий круг клиентов.</a:t>
            </a:r>
          </a:p>
          <a:p>
            <a:r>
              <a:rPr lang="ru-RU" sz="1200" dirty="0"/>
              <a:t>Ограничения: Ограниченный опыт работы с определенными отраслями и возможные задержки в ответе на запросы клиентов.</a:t>
            </a:r>
          </a:p>
          <a:p>
            <a:r>
              <a:rPr lang="ru-RU" sz="1200" dirty="0"/>
              <a:t>Конкурент 3: SMM-агентство "Social </a:t>
            </a:r>
            <a:r>
              <a:rPr lang="ru-RU" sz="1200" dirty="0" err="1"/>
              <a:t>Engage</a:t>
            </a:r>
            <a:r>
              <a:rPr lang="ru-RU" sz="1200" dirty="0"/>
              <a:t>"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7A21ED-B959-33B3-5F81-CE8530A33A99}"/>
              </a:ext>
            </a:extLst>
          </p:cNvPr>
          <p:cNvSpPr txBox="1"/>
          <p:nvPr/>
        </p:nvSpPr>
        <p:spPr>
          <a:xfrm>
            <a:off x="6552480" y="1827163"/>
            <a:ext cx="287301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Конкурент 3: SMM-агентство "Social </a:t>
            </a:r>
            <a:r>
              <a:rPr lang="ru-RU" sz="1200" dirty="0" err="1"/>
              <a:t>Engage</a:t>
            </a:r>
            <a:r>
              <a:rPr lang="ru-RU" sz="1200" dirty="0"/>
              <a:t>"</a:t>
            </a:r>
          </a:p>
          <a:p>
            <a:endParaRPr lang="ru-RU" sz="1200" dirty="0"/>
          </a:p>
          <a:p>
            <a:r>
              <a:rPr lang="ru-RU" sz="1200" dirty="0"/>
              <a:t>Описание: Social </a:t>
            </a:r>
            <a:r>
              <a:rPr lang="ru-RU" sz="1200" dirty="0" err="1"/>
              <a:t>Engage</a:t>
            </a:r>
            <a:r>
              <a:rPr lang="ru-RU" sz="1200" dirty="0"/>
              <a:t> предлагает комплексные решения в сфере SMM, включая управление сообществами, проведение рекламных кампаний и аналитику.</a:t>
            </a:r>
          </a:p>
          <a:p>
            <a:r>
              <a:rPr lang="ru-RU" sz="1200" dirty="0"/>
              <a:t>Преимущества: Они имеют хорошо развитые аналитические навыки и фокусируются на достижении конкретных результатов для клиентов.</a:t>
            </a:r>
          </a:p>
          <a:p>
            <a:r>
              <a:rPr lang="ru-RU" sz="1200" dirty="0"/>
              <a:t>Ограничения: Относительно небольшая команда, что может ограничивать масштаб проектов и время реакции на потребности клиентов.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79872" y="1087049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оказания услуги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CE79DC-28BC-4077-3939-C1F98A02F555}"/>
              </a:ext>
            </a:extLst>
          </p:cNvPr>
          <p:cNvSpPr txBox="1"/>
          <p:nvPr/>
        </p:nvSpPr>
        <p:spPr>
          <a:xfrm>
            <a:off x="38295" y="1163861"/>
            <a:ext cx="9483523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Инициирование проекта: На этом этапе клиент связывается с командой проекта "Social Wave" и выражает свои потребности и цели в сфере социальных медиа. Проводится предварительная встреча или консультация, чтобы лучше понять требования клиента.</a:t>
            </a:r>
          </a:p>
          <a:p>
            <a:endParaRPr lang="ru-RU" sz="1400" dirty="0"/>
          </a:p>
          <a:p>
            <a:r>
              <a:rPr lang="ru-RU" sz="1400" dirty="0"/>
              <a:t>Анализ и стратегия: Команда проекта проводит анализ целевой аудитории клиента, конкурентного окружения и рынка. Они разрабатывают стратегию SMM, определяют цели, тактику и контентные направления для достижения желаемых результатов.</a:t>
            </a:r>
          </a:p>
          <a:p>
            <a:endParaRPr lang="ru-RU" sz="1400" dirty="0"/>
          </a:p>
          <a:p>
            <a:r>
              <a:rPr lang="ru-RU" sz="1400" dirty="0"/>
              <a:t>Создание контента: Команда проекта разрабатывает контентные материалы в соответствии с утвержденной стратегией. Это может включать создание текстовых сообщений, графического контента, видео и других элементов, необходимых для привлечения и взаимодействия с аудиторией.</a:t>
            </a:r>
          </a:p>
          <a:p>
            <a:endParaRPr lang="ru-RU" sz="1400" dirty="0"/>
          </a:p>
          <a:p>
            <a:r>
              <a:rPr lang="ru-RU" sz="1400" dirty="0"/>
              <a:t>Управление социальными сетями: Команда проекта отвечает за публикацию контента, взаимодействие с аудиторией, отслеживание комментариев и отзывов, а также управление рекламными кампаниями в социальных сетях. Они следят за результатами и вносят корректировки в стратегию при необходимости.</a:t>
            </a:r>
          </a:p>
          <a:p>
            <a:endParaRPr lang="ru-RU" sz="1400" dirty="0"/>
          </a:p>
          <a:p>
            <a:r>
              <a:rPr lang="ru-RU" sz="1400" dirty="0"/>
              <a:t>Аналитика и отчетность: По мере развития проекта, команда производит анализ эффективности проводимых мероприятий, измеряет показатели успеха, такие как уровень вовлеченности аудитории, увеличение числа подписчиков и конверсии. Регулярно составляются отчеты, которые предоставляются клиенту для обратной связи и оценки результатов.</a:t>
            </a:r>
          </a:p>
        </p:txBody>
      </p: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Заголовок 1"/>
          <p:cNvSpPr txBox="1">
            <a:spLocks noGrp="1"/>
          </p:cNvSpPr>
          <p:nvPr>
            <p:ph type="title"/>
          </p:nvPr>
        </p:nvSpPr>
        <p:spPr>
          <a:xfrm>
            <a:off x="1408375" y="0"/>
            <a:ext cx="6804660" cy="788889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ctr" anchorCtr="1">
            <a:noAutofit/>
          </a:bodyPr>
          <a:lstStyle>
            <a:lvl1pPr marL="0" indent="0" algn="ctr" rtl="0" fontAlgn="base" latinLnBrk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 sz="3600" b="0" i="0" u="none" baseline="0">
                <a:solidFill>
                  <a:srgbClr val="000000"/>
                </a:solidFill>
                <a:latin typeface="PT Sans Caption" pitchFamily="34" charset="-52"/>
                <a:ea typeface="MS Gothic" pitchFamily="49" charset="-128"/>
                <a:sym typeface="Calibri" pitchFamily="34" charset="0"/>
              </a:defRPr>
            </a:lvl1pPr>
          </a:lstStyle>
          <a:p>
            <a:pPr lvl="0">
              <a:buNone/>
            </a:pPr>
            <a:r>
              <a:rPr lang="ru-RU" altLang="ru-RU" dirty="0">
                <a:solidFill>
                  <a:schemeClr val="lt1"/>
                </a:solidFill>
              </a:rPr>
              <a:t>Финансовый план</a:t>
            </a:r>
          </a:p>
        </p:txBody>
      </p:sp>
      <p:sp>
        <p:nvSpPr>
          <p:cNvPr id="1048635" name="Содержимое 2"/>
          <p:cNvSpPr txBox="1">
            <a:spLocks noGrp="1"/>
          </p:cNvSpPr>
          <p:nvPr>
            <p:ph idx="1"/>
          </p:nvPr>
        </p:nvSpPr>
        <p:spPr>
          <a:xfrm>
            <a:off x="396196" y="929997"/>
            <a:ext cx="6824349" cy="4183343"/>
          </a:xfrm>
          <a:prstGeom prst="rect">
            <a:avLst/>
          </a:prstGeom>
          <a:noFill/>
          <a:ln>
            <a:noFill/>
          </a:ln>
        </p:spPr>
        <p:txBody>
          <a:bodyPr vert="horz" lIns="0" tIns="18803" rIns="0" bIns="0" anchor="t">
            <a:normAutofit fontScale="93500"/>
          </a:bodyPr>
          <a:lstStyle>
            <a:lvl1pPr marL="276225" indent="-276225" algn="l" rtl="0" fontAlgn="base" latinLnBrk="1">
              <a:lnSpc>
                <a:spcPct val="93000"/>
              </a:lnSpc>
              <a:spcBef>
                <a:spcPct val="0"/>
              </a:spcBef>
              <a:spcAft>
                <a:spcPts val="115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 sz="2600" b="0" i="0" u="none" baseline="0">
                <a:solidFill>
                  <a:srgbClr val="000000"/>
                </a:solidFill>
                <a:latin typeface="PT Sans Caption" pitchFamily="34" charset="-52"/>
                <a:ea typeface="MS Gothic" pitchFamily="49" charset="-128"/>
                <a:sym typeface="Calibri" pitchFamily="34" charset="0"/>
              </a:defRPr>
            </a:lvl1pPr>
            <a:lvl2pPr marL="600075" indent="-230188" algn="l" rtl="0" fontAlgn="base" latinLnBrk="1">
              <a:lnSpc>
                <a:spcPct val="93000"/>
              </a:lnSpc>
              <a:spcBef>
                <a:spcPct val="0"/>
              </a:spcBef>
              <a:spcAft>
                <a:spcPts val="925"/>
              </a:spcAft>
              <a:buClr>
                <a:srgbClr val="000000"/>
              </a:buClr>
              <a:buSzPct val="100000"/>
              <a:buFont typeface="Times New Roman" pitchFamily="18" charset="0"/>
              <a:buChar char="–"/>
              <a:defRPr sz="2300" b="0" i="0" u="none" baseline="0">
                <a:solidFill>
                  <a:srgbClr val="000000"/>
                </a:solidFill>
                <a:latin typeface="PT Sans Caption" pitchFamily="34" charset="-52"/>
                <a:ea typeface="MS Gothic" pitchFamily="49" charset="-128"/>
                <a:sym typeface="Calibri" pitchFamily="34" charset="0"/>
              </a:defRPr>
            </a:lvl2pPr>
            <a:lvl3pPr marL="925512" indent="-184150" algn="l" rtl="0" fontAlgn="base" latinLnBrk="1">
              <a:lnSpc>
                <a:spcPct val="93000"/>
              </a:lnSpc>
              <a:spcBef>
                <a:spcPct val="0"/>
              </a:spcBef>
              <a:spcAft>
                <a:spcPts val="687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 sz="1900" b="0" i="0" u="none" baseline="0">
                <a:solidFill>
                  <a:srgbClr val="000000"/>
                </a:solidFill>
                <a:latin typeface="PT Sans Caption" pitchFamily="34" charset="-52"/>
                <a:ea typeface="MS Gothic" pitchFamily="49" charset="-128"/>
                <a:sym typeface="Calibri" pitchFamily="34" charset="0"/>
              </a:defRPr>
            </a:lvl3pPr>
            <a:lvl4pPr marL="1295400" indent="-184150" algn="l" rtl="0" fontAlgn="base" latinLnBrk="1">
              <a:lnSpc>
                <a:spcPct val="93000"/>
              </a:lnSpc>
              <a:spcBef>
                <a:spcPct val="0"/>
              </a:spcBef>
              <a:spcAft>
                <a:spcPts val="462"/>
              </a:spcAft>
              <a:buClr>
                <a:srgbClr val="000000"/>
              </a:buClr>
              <a:buSzPct val="100000"/>
              <a:buFont typeface="Times New Roman" pitchFamily="18" charset="0"/>
              <a:buChar char="–"/>
              <a:defRPr sz="1600" b="0" i="0" u="none" baseline="0">
                <a:solidFill>
                  <a:srgbClr val="000000"/>
                </a:solidFill>
                <a:latin typeface="PT Sans Caption" pitchFamily="34" charset="-52"/>
                <a:ea typeface="MS Gothic" pitchFamily="49" charset="-128"/>
                <a:sym typeface="Calibri" pitchFamily="34" charset="0"/>
              </a:defRPr>
            </a:lvl4pPr>
            <a:lvl5pPr marL="1665287" indent="-184150" algn="l" rtl="0" fontAlgn="base" latinLnBrk="1">
              <a:lnSpc>
                <a:spcPct val="93000"/>
              </a:lnSpc>
              <a:spcBef>
                <a:spcPct val="0"/>
              </a:spcBef>
              <a:spcAft>
                <a:spcPts val="225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1600" b="0" i="0" u="none" baseline="0">
                <a:solidFill>
                  <a:srgbClr val="000000"/>
                </a:solidFill>
                <a:latin typeface="PT Sans Caption" pitchFamily="34" charset="-52"/>
                <a:ea typeface="MS Gothic" pitchFamily="49" charset="-128"/>
                <a:sym typeface="Calibri" pitchFamily="34" charset="0"/>
              </a:defRPr>
            </a:lvl5pPr>
          </a:lstStyle>
          <a:p>
            <a:pPr lvl="0"/>
            <a:endParaRPr lang="ru-RU" altLang="ru-RU" dirty="0"/>
          </a:p>
        </p:txBody>
      </p:sp>
      <p:graphicFrame>
        <p:nvGraphicFramePr>
          <p:cNvPr id="4194306" name="Таблица 419430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1190893"/>
              </p:ext>
            </p:extLst>
          </p:nvPr>
        </p:nvGraphicFramePr>
        <p:xfrm>
          <a:off x="1" y="788891"/>
          <a:ext cx="10080623" cy="6443385"/>
        </p:xfrm>
        <a:graphic>
          <a:graphicData uri="http://schemas.openxmlformats.org/drawingml/2006/table">
            <a:tbl>
              <a:tblPr/>
              <a:tblGrid>
                <a:gridCol w="5266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58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11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20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9084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463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247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1057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1775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5884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03716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965754">
                <a:tc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ru-RU" altLang="en-US" sz="1200" b="1" dirty="0">
                          <a:solidFill>
                            <a:srgbClr val="FFFFFF"/>
                          </a:solidFill>
                        </a:rPr>
                        <a:t>№</a:t>
                      </a: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381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ru-RU" altLang="en-US" sz="2000" b="1" dirty="0">
                          <a:solidFill>
                            <a:srgbClr val="FFFFFF"/>
                          </a:solidFill>
                        </a:rPr>
                        <a:t>БЮДЖЕТ</a:t>
                      </a: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381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ru-RU" altLang="en-US" sz="2000" b="1" dirty="0">
                          <a:solidFill>
                            <a:srgbClr val="FFFFFF"/>
                          </a:solidFill>
                        </a:rPr>
                        <a:t>Ед. </a:t>
                      </a:r>
                      <a:r>
                        <a:rPr lang="ru-RU" altLang="en-US" sz="2000" b="1" dirty="0" err="1">
                          <a:solidFill>
                            <a:srgbClr val="FFFFFF"/>
                          </a:solidFill>
                        </a:rPr>
                        <a:t>изм</a:t>
                      </a:r>
                      <a:endParaRPr lang="ru-RU" altLang="en-US" sz="2000" b="1" dirty="0">
                        <a:solidFill>
                          <a:srgbClr val="FFFFFF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381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ctr" eaLnBrk="1" latinLnBrk="1" hangingPunct="1"/>
                      <a:r>
                        <a:rPr lang="ru-RU" altLang="en-US" sz="2000" b="1" dirty="0" smtClean="0">
                          <a:solidFill>
                            <a:srgbClr val="FFFFFF"/>
                          </a:solidFill>
                        </a:rPr>
                        <a:t>ноя</a:t>
                      </a:r>
                      <a:endParaRPr lang="ru-RU" altLang="en-US" sz="2000" b="1" dirty="0">
                        <a:solidFill>
                          <a:srgbClr val="FFFFFF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381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ctr" eaLnBrk="1" latinLnBrk="1" hangingPunct="1"/>
                      <a:r>
                        <a:rPr lang="ru-RU" altLang="en-US" sz="2000" b="1" dirty="0" smtClean="0">
                          <a:solidFill>
                            <a:srgbClr val="FFFFFF"/>
                          </a:solidFill>
                        </a:rPr>
                        <a:t>дек</a:t>
                      </a:r>
                      <a:endParaRPr lang="ru-RU" altLang="en-US" sz="2000" b="1" dirty="0">
                        <a:solidFill>
                          <a:srgbClr val="FFFFFF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381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ctr" eaLnBrk="1" latinLnBrk="1" hangingPunct="1"/>
                      <a:r>
                        <a:rPr lang="ru-RU" altLang="en-US" sz="2000" b="1">
                          <a:solidFill>
                            <a:srgbClr val="FFFFFF"/>
                          </a:solidFill>
                        </a:rPr>
                        <a:t>…</a:t>
                      </a: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381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ctr" eaLnBrk="1" latinLnBrk="1" hangingPunct="1"/>
                      <a:r>
                        <a:rPr lang="ru-RU" altLang="en-US" sz="2000" b="1" dirty="0" smtClean="0">
                          <a:solidFill>
                            <a:srgbClr val="FFFFFF"/>
                          </a:solidFill>
                        </a:rPr>
                        <a:t>ИТОГО 2023</a:t>
                      </a:r>
                      <a:endParaRPr lang="ru-RU" altLang="en-US" sz="2000" b="1" dirty="0">
                        <a:solidFill>
                          <a:srgbClr val="FFFFFF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381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066">
                <a:tc gridSpan="12">
                  <a:txBody>
                    <a:bodyPr/>
                    <a:lstStyle/>
                    <a:p>
                      <a:pPr lvl="0" algn="ctr" eaLnBrk="1" latinLnBrk="1" hangingPunct="1"/>
                      <a:r>
                        <a:rPr lang="ru-RU" altLang="en-US" sz="1300" b="0" dirty="0">
                          <a:solidFill>
                            <a:srgbClr val="000000"/>
                          </a:solidFill>
                        </a:rPr>
                        <a:t>БЮДЖЕТ ОПЕРАЦИОННОЙ ДЕЯТЕЛЬНОСТИ</a:t>
                      </a: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381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4737">
                <a:tc>
                  <a:txBody>
                    <a:bodyPr/>
                    <a:lstStyle/>
                    <a:p>
                      <a:pPr lvl="0" algn="l" eaLnBrk="1" latinLnBrk="1" hangingPunct="1"/>
                      <a:endParaRPr lang="ru-RU" altLang="en-US" sz="150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ru-RU" altLang="en-US" sz="1500" b="0" dirty="0">
                          <a:solidFill>
                            <a:srgbClr val="000000"/>
                          </a:solidFill>
                        </a:rPr>
                        <a:t>ДОХОДЫ ОТ ОПЕРАЦИОННОЙ ДЕЯТЕЛЬНОСТИ</a:t>
                      </a: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ru-RU" altLang="en-US" sz="1500" b="0" dirty="0">
                          <a:solidFill>
                            <a:srgbClr val="000000"/>
                          </a:solidFill>
                        </a:rPr>
                        <a:t>РУБ.</a:t>
                      </a: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ru-RU" altLang="en-US" sz="1500" dirty="0" smtClean="0">
                          <a:solidFill>
                            <a:srgbClr val="000000"/>
                          </a:solidFill>
                        </a:rPr>
                        <a:t>50000</a:t>
                      </a:r>
                      <a:endParaRPr lang="ru-RU" altLang="en-US" sz="1500" dirty="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ru-RU" altLang="en-US" sz="1500" dirty="0" smtClean="0">
                          <a:solidFill>
                            <a:srgbClr val="000000"/>
                          </a:solidFill>
                        </a:rPr>
                        <a:t>50000</a:t>
                      </a:r>
                      <a:endParaRPr lang="ru-RU" altLang="en-US" sz="1500" dirty="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endParaRPr lang="ru-RU" altLang="en-US" sz="150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ru-RU" altLang="en-US" sz="1500" dirty="0" smtClean="0">
                          <a:solidFill>
                            <a:srgbClr val="000000"/>
                          </a:solidFill>
                        </a:rPr>
                        <a:t>100000</a:t>
                      </a:r>
                      <a:endParaRPr lang="ru-RU" altLang="en-US" sz="1500" dirty="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4737">
                <a:tc>
                  <a:txBody>
                    <a:bodyPr/>
                    <a:lstStyle/>
                    <a:p>
                      <a:pPr lvl="0" algn="l" eaLnBrk="1" latinLnBrk="1" hangingPunct="1"/>
                      <a:endParaRPr lang="ru-RU" altLang="en-US" sz="150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ru-RU" altLang="en-US" sz="1500" b="0" dirty="0">
                          <a:solidFill>
                            <a:srgbClr val="000000"/>
                          </a:solidFill>
                        </a:rPr>
                        <a:t>РАСХОДЫ НА ОПЕРАЦИОННУЮ ДЕЯТЕЛЬНОСТЬ</a:t>
                      </a: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ru-RU" altLang="en-US" sz="1500" b="0">
                          <a:solidFill>
                            <a:srgbClr val="000000"/>
                          </a:solidFill>
                        </a:rPr>
                        <a:t>РУБ.</a:t>
                      </a: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ru-RU" altLang="en-US" sz="1500" dirty="0" smtClean="0">
                          <a:solidFill>
                            <a:srgbClr val="000000"/>
                          </a:solidFill>
                        </a:rPr>
                        <a:t>10000</a:t>
                      </a:r>
                      <a:endParaRPr lang="ru-RU" altLang="en-US" sz="1500" dirty="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ru-RU" altLang="en-US" sz="1500" dirty="0" smtClean="0">
                          <a:solidFill>
                            <a:srgbClr val="000000"/>
                          </a:solidFill>
                        </a:rPr>
                        <a:t>10000</a:t>
                      </a:r>
                      <a:endParaRPr lang="ru-RU" altLang="en-US" sz="1500" dirty="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endParaRPr lang="ru-RU" altLang="en-US" sz="150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ru-RU" altLang="en-US" sz="1500" dirty="0" smtClean="0">
                          <a:solidFill>
                            <a:srgbClr val="000000"/>
                          </a:solidFill>
                        </a:rPr>
                        <a:t>20000</a:t>
                      </a:r>
                      <a:endParaRPr lang="ru-RU" altLang="en-US" sz="1500" dirty="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8925">
                <a:tc>
                  <a:txBody>
                    <a:bodyPr/>
                    <a:lstStyle/>
                    <a:p>
                      <a:pPr lvl="0" algn="l" eaLnBrk="1" latinLnBrk="1" hangingPunct="1"/>
                      <a:endParaRPr lang="ru-RU" altLang="en-US" sz="150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ru-RU" altLang="en-US" sz="2000" b="1" dirty="0">
                          <a:solidFill>
                            <a:srgbClr val="000000"/>
                          </a:solidFill>
                        </a:rPr>
                        <a:t>Постоянные расходы</a:t>
                      </a: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endParaRPr lang="ru-RU" altLang="en-US" sz="1500" dirty="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endParaRPr lang="ru-RU" altLang="en-US" sz="150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endParaRPr lang="ru-RU" altLang="en-US" sz="150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endParaRPr lang="ru-RU" altLang="en-US" sz="150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endParaRPr lang="ru-RU" altLang="en-US" sz="150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8925">
                <a:tc>
                  <a:txBody>
                    <a:bodyPr/>
                    <a:lstStyle/>
                    <a:p>
                      <a:pPr lvl="0" algn="l" eaLnBrk="1" latinLnBrk="1" hangingPunct="1"/>
                      <a:endParaRPr lang="ru-RU" altLang="en-US" sz="150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ru-RU" altLang="en-US" sz="2000" b="0" dirty="0" smtClean="0">
                          <a:solidFill>
                            <a:srgbClr val="000000"/>
                          </a:solidFill>
                        </a:rPr>
                        <a:t>Реклама</a:t>
                      </a:r>
                      <a:endParaRPr lang="ru-RU" altLang="en-US" sz="2000" b="0" dirty="0" smtClean="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ru-RU" altLang="en-US" sz="1500" b="0" dirty="0">
                          <a:solidFill>
                            <a:srgbClr val="000000"/>
                          </a:solidFill>
                        </a:rPr>
                        <a:t>Руб.</a:t>
                      </a: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ru-RU" altLang="en-US" sz="1500" dirty="0" smtClean="0">
                          <a:solidFill>
                            <a:srgbClr val="000000"/>
                          </a:solidFill>
                        </a:rPr>
                        <a:t>10000</a:t>
                      </a:r>
                      <a:endParaRPr lang="ru-RU" altLang="en-US" sz="1500" dirty="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ru-RU" altLang="en-US" sz="1500" dirty="0" smtClean="0">
                          <a:solidFill>
                            <a:srgbClr val="000000"/>
                          </a:solidFill>
                        </a:rPr>
                        <a:t>10000</a:t>
                      </a:r>
                      <a:endParaRPr lang="ru-RU" altLang="en-US" sz="1500" dirty="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endParaRPr lang="ru-RU" altLang="en-US" sz="150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ru-RU" altLang="en-US" sz="1500" b="0" dirty="0" smtClean="0">
                          <a:solidFill>
                            <a:srgbClr val="000000"/>
                          </a:solidFill>
                        </a:rPr>
                        <a:t>20000</a:t>
                      </a:r>
                      <a:endParaRPr lang="ru-RU" altLang="en-US" sz="1500" b="0" dirty="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8925">
                <a:tc>
                  <a:txBody>
                    <a:bodyPr/>
                    <a:lstStyle/>
                    <a:p>
                      <a:pPr lvl="0" algn="l" eaLnBrk="1" latinLnBrk="1" hangingPunct="1"/>
                      <a:endParaRPr lang="ru-RU" altLang="en-US" sz="150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ru-RU" altLang="en-US" sz="2000" b="0" dirty="0" smtClean="0">
                          <a:solidFill>
                            <a:srgbClr val="000000"/>
                          </a:solidFill>
                        </a:rPr>
                        <a:t>зарплата</a:t>
                      </a:r>
                    </a:p>
                  </a:txBody>
                  <a:tcPr marL="75608" marR="75608" marT="37804" marB="37804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ru-RU" altLang="en-US" sz="1500" b="0" dirty="0" smtClean="0">
                          <a:solidFill>
                            <a:srgbClr val="000000"/>
                          </a:solidFill>
                        </a:rPr>
                        <a:t>Руб.</a:t>
                      </a:r>
                      <a:endParaRPr lang="ru-RU" altLang="en-US" sz="1500" b="0" dirty="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ru-RU" altLang="en-US" sz="1500" dirty="0" smtClean="0">
                          <a:solidFill>
                            <a:srgbClr val="000000"/>
                          </a:solidFill>
                        </a:rPr>
                        <a:t>40000</a:t>
                      </a:r>
                      <a:endParaRPr lang="ru-RU" altLang="en-US" sz="1500" dirty="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ru-RU" altLang="en-US" sz="1500" dirty="0" smtClean="0">
                          <a:solidFill>
                            <a:srgbClr val="000000"/>
                          </a:solidFill>
                        </a:rPr>
                        <a:t>40000</a:t>
                      </a:r>
                      <a:endParaRPr lang="ru-RU" altLang="en-US" sz="1500" dirty="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endParaRPr lang="ru-RU" altLang="en-US" sz="150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ru-RU" altLang="en-US" sz="1500" b="0" dirty="0" smtClean="0">
                          <a:solidFill>
                            <a:srgbClr val="000000"/>
                          </a:solidFill>
                        </a:rPr>
                        <a:t>100000</a:t>
                      </a:r>
                      <a:endParaRPr lang="ru-RU" altLang="en-US" sz="1500" b="0" dirty="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846659"/>
                  </a:ext>
                </a:extLst>
              </a:tr>
              <a:tr h="388925">
                <a:tc>
                  <a:txBody>
                    <a:bodyPr/>
                    <a:lstStyle/>
                    <a:p>
                      <a:pPr lvl="0" algn="l" eaLnBrk="1" latinLnBrk="1" hangingPunct="1"/>
                      <a:endParaRPr lang="ru-RU" altLang="en-US" sz="150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ru-RU" altLang="en-US" sz="2000" b="1" dirty="0">
                          <a:solidFill>
                            <a:srgbClr val="000000"/>
                          </a:solidFill>
                        </a:rPr>
                        <a:t>Переменные расходы</a:t>
                      </a: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endParaRPr lang="ru-RU" altLang="en-US" sz="1500" b="1" dirty="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endParaRPr lang="ru-RU" altLang="en-US" sz="150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endParaRPr lang="ru-RU" altLang="en-US" sz="150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endParaRPr lang="ru-RU" altLang="en-US" sz="150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endParaRPr lang="ru-RU" altLang="en-US" sz="150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0550">
                <a:tc>
                  <a:txBody>
                    <a:bodyPr/>
                    <a:lstStyle/>
                    <a:p>
                      <a:pPr lvl="0" algn="l" eaLnBrk="1" latinLnBrk="1" hangingPunct="1"/>
                      <a:endParaRPr lang="ru-RU" altLang="en-US" sz="1500" dirty="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ru-RU" altLang="en-US" sz="2000" b="0" dirty="0" smtClean="0">
                          <a:solidFill>
                            <a:schemeClr val="dk1"/>
                          </a:solidFill>
                        </a:rPr>
                        <a:t>Закупка нового оборудования(</a:t>
                      </a:r>
                      <a:r>
                        <a:rPr lang="ru-RU" altLang="en-US" sz="2000" b="0" dirty="0" err="1" smtClean="0">
                          <a:solidFill>
                            <a:schemeClr val="dk1"/>
                          </a:solidFill>
                        </a:rPr>
                        <a:t>пк</a:t>
                      </a:r>
                      <a:r>
                        <a:rPr lang="ru-RU" altLang="en-US" sz="2000" b="0" dirty="0" smtClean="0">
                          <a:solidFill>
                            <a:schemeClr val="dk1"/>
                          </a:solidFill>
                        </a:rPr>
                        <a:t>,</a:t>
                      </a:r>
                      <a:r>
                        <a:rPr lang="ru-RU" altLang="en-US" sz="2000" b="0" baseline="0" dirty="0" smtClean="0">
                          <a:solidFill>
                            <a:schemeClr val="dk1"/>
                          </a:solidFill>
                        </a:rPr>
                        <a:t> ноутбуки)</a:t>
                      </a:r>
                      <a:endParaRPr lang="ru-RU" altLang="en-US" sz="2000" b="0" dirty="0">
                        <a:solidFill>
                          <a:schemeClr val="dk1"/>
                        </a:solidFill>
                      </a:endParaRPr>
                    </a:p>
                  </a:txBody>
                  <a:tcPr marL="75608" marR="75608" marT="37804" marB="37804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ru-RU" altLang="en-US" sz="1500" b="1" dirty="0">
                          <a:solidFill>
                            <a:srgbClr val="000000"/>
                          </a:solidFill>
                        </a:rPr>
                        <a:t>Руб.</a:t>
                      </a:r>
                    </a:p>
                  </a:txBody>
                  <a:tcPr marL="75608" marR="75608" marT="37804" marB="37804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endParaRPr lang="ru-RU" altLang="en-US" sz="1500" dirty="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ru-RU" altLang="en-US" sz="1500" dirty="0" smtClean="0">
                          <a:solidFill>
                            <a:srgbClr val="000000"/>
                          </a:solidFill>
                        </a:rPr>
                        <a:t>60000</a:t>
                      </a:r>
                      <a:endParaRPr lang="ru-RU" altLang="en-US" sz="1500" dirty="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endParaRPr lang="ru-RU" altLang="en-US" sz="1500" dirty="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endParaRPr lang="ru-RU" altLang="en-US" sz="1500" b="0" dirty="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65754">
                <a:tc>
                  <a:txBody>
                    <a:bodyPr/>
                    <a:lstStyle/>
                    <a:p>
                      <a:pPr lvl="0" algn="l" eaLnBrk="1" latinLnBrk="1" hangingPunct="1"/>
                      <a:endParaRPr lang="ru-RU" altLang="en-US" sz="1500" b="1" dirty="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ru-RU" altLang="en-US" sz="1500" b="1">
                          <a:solidFill>
                            <a:srgbClr val="000000"/>
                          </a:solidFill>
                        </a:rPr>
                        <a:t>ПРИБЫЛЬ </a:t>
                      </a:r>
                    </a:p>
                  </a:txBody>
                  <a:tcPr marL="75608" marR="75608" marT="37804" marB="37804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endParaRPr lang="ru-RU" altLang="en-US" sz="1500" dirty="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ru-RU" altLang="en-US" sz="1500" dirty="0" smtClean="0">
                          <a:solidFill>
                            <a:srgbClr val="000000"/>
                          </a:solidFill>
                        </a:rPr>
                        <a:t>40000</a:t>
                      </a:r>
                      <a:r>
                        <a:rPr lang="ru-RU" altLang="en-US" sz="1500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ru-RU" altLang="en-US" sz="1500" baseline="0" dirty="0" smtClean="0">
                          <a:solidFill>
                            <a:srgbClr val="000000"/>
                          </a:solidFill>
                        </a:rPr>
                        <a:t>без </a:t>
                      </a:r>
                    </a:p>
                    <a:p>
                      <a:pPr lvl="0" algn="l" eaLnBrk="1" latinLnBrk="1" hangingPunct="1"/>
                      <a:r>
                        <a:rPr lang="ru-RU" altLang="en-US" sz="1500" baseline="0" dirty="0" smtClean="0">
                          <a:solidFill>
                            <a:srgbClr val="000000"/>
                          </a:solidFill>
                        </a:rPr>
                        <a:t>налога</a:t>
                      </a:r>
                      <a:endParaRPr lang="ru-RU" altLang="en-US" sz="1500" dirty="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ru-RU" altLang="en-US" sz="1500" dirty="0" smtClean="0">
                          <a:solidFill>
                            <a:srgbClr val="000000"/>
                          </a:solidFill>
                        </a:rPr>
                        <a:t>40000 </a:t>
                      </a:r>
                      <a:r>
                        <a:rPr lang="ru-RU" altLang="en-US" sz="1500" dirty="0" smtClean="0">
                          <a:solidFill>
                            <a:srgbClr val="000000"/>
                          </a:solidFill>
                        </a:rPr>
                        <a:t>без</a:t>
                      </a:r>
                    </a:p>
                    <a:p>
                      <a:pPr lvl="0" algn="l" eaLnBrk="1" latinLnBrk="1" hangingPunct="1"/>
                      <a:r>
                        <a:rPr lang="ru-RU" altLang="en-US" sz="1500" dirty="0" smtClean="0">
                          <a:solidFill>
                            <a:srgbClr val="000000"/>
                          </a:solidFill>
                        </a:rPr>
                        <a:t>налога</a:t>
                      </a:r>
                      <a:endParaRPr lang="ru-RU" altLang="en-US" sz="1500" dirty="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endParaRPr lang="ru-RU" altLang="en-US" sz="1500" dirty="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ru-RU" altLang="en-US" sz="1500" dirty="0" smtClean="0">
                          <a:solidFill>
                            <a:srgbClr val="000000"/>
                          </a:solidFill>
                        </a:rPr>
                        <a:t>20000</a:t>
                      </a:r>
                      <a:r>
                        <a:rPr lang="ru-RU" altLang="en-US" sz="1500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endParaRPr lang="ru-RU" altLang="en-US" sz="1500" baseline="0" dirty="0" smtClean="0">
                        <a:solidFill>
                          <a:srgbClr val="000000"/>
                        </a:solidFill>
                      </a:endParaRPr>
                    </a:p>
                    <a:p>
                      <a:pPr lvl="0" algn="l" eaLnBrk="1" latinLnBrk="1" hangingPunct="1"/>
                      <a:r>
                        <a:rPr lang="ru-RU" altLang="en-US" sz="1500" baseline="0" dirty="0" smtClean="0">
                          <a:solidFill>
                            <a:srgbClr val="000000"/>
                          </a:solidFill>
                        </a:rPr>
                        <a:t>без </a:t>
                      </a:r>
                    </a:p>
                    <a:p>
                      <a:pPr lvl="0" algn="l" eaLnBrk="1" latinLnBrk="1" hangingPunct="1"/>
                      <a:r>
                        <a:rPr lang="ru-RU" altLang="en-US" sz="1500" baseline="0" dirty="0" smtClean="0">
                          <a:solidFill>
                            <a:srgbClr val="000000"/>
                          </a:solidFill>
                        </a:rPr>
                        <a:t>налога</a:t>
                      </a:r>
                      <a:endParaRPr lang="ru-RU" altLang="en-US" sz="1500" dirty="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3066">
                <a:tc gridSpan="12">
                  <a:txBody>
                    <a:bodyPr/>
                    <a:lstStyle/>
                    <a:p>
                      <a:pPr lvl="0" algn="ctr" eaLnBrk="1" latinLnBrk="1" hangingPunct="1"/>
                      <a:r>
                        <a:rPr lang="ru-RU" altLang="en-US" sz="1300" b="0" dirty="0">
                          <a:solidFill>
                            <a:srgbClr val="000000"/>
                          </a:solidFill>
                        </a:rPr>
                        <a:t>БЮДЖЕТ ИНВЕСТИЦИОННОЙ ДЕЯТЕЛЬНОСТИ</a:t>
                      </a: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20021">
                <a:tc>
                  <a:txBody>
                    <a:bodyPr/>
                    <a:lstStyle/>
                    <a:p>
                      <a:pPr lvl="0" algn="l" eaLnBrk="1" latinLnBrk="1" hangingPunct="1"/>
                      <a:endParaRPr lang="ru-RU" altLang="en-US" sz="150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ru-RU" altLang="en-US" sz="2000" b="0" dirty="0">
                          <a:solidFill>
                            <a:srgbClr val="000000"/>
                          </a:solidFill>
                        </a:rPr>
                        <a:t>Стартовые инвестиции</a:t>
                      </a: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ru-RU" altLang="en-US" sz="1500" b="1" smtClean="0">
                          <a:solidFill>
                            <a:srgbClr val="000000"/>
                          </a:solidFill>
                        </a:rPr>
                        <a:t>Руб.</a:t>
                      </a:r>
                      <a:endParaRPr lang="ru-RU" altLang="en-US" sz="1500" b="1" dirty="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ru-RU" altLang="en-US" sz="1500" dirty="0" smtClean="0">
                          <a:solidFill>
                            <a:srgbClr val="000000"/>
                          </a:solidFill>
                        </a:rPr>
                        <a:t>10000</a:t>
                      </a:r>
                      <a:endParaRPr lang="ru-RU" altLang="en-US" sz="1500" dirty="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endParaRPr lang="ru-RU" altLang="en-US" sz="150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l" eaLnBrk="1" latinLnBrk="1" hangingPunct="1"/>
                      <a:endParaRPr lang="ru-RU" altLang="en-US" sz="150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 eaLnBrk="1" latinLnBrk="1" hangingPunct="1"/>
                      <a:endParaRPr lang="ru-RU" altLang="en-US" sz="1500" dirty="0">
                        <a:solidFill>
                          <a:srgbClr val="000000"/>
                        </a:solidFill>
                      </a:endParaRPr>
                    </a:p>
                  </a:txBody>
                  <a:tcPr marL="75608" marR="75608" marT="37804" marB="37804"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3931448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FF5657-9F95-139C-8CD0-B3EF0ECCF0FB}"/>
              </a:ext>
            </a:extLst>
          </p:cNvPr>
          <p:cNvSpPr txBox="1"/>
          <p:nvPr/>
        </p:nvSpPr>
        <p:spPr>
          <a:xfrm>
            <a:off x="0" y="982800"/>
            <a:ext cx="1033201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Цель проекта «Social Wave» сформулирована по методологии SMART (</a:t>
            </a:r>
            <a:r>
              <a:rPr lang="ru-RU" sz="1200" dirty="0" err="1"/>
              <a:t>Specifiс</a:t>
            </a:r>
            <a:r>
              <a:rPr lang="ru-RU" sz="1200" dirty="0"/>
              <a:t>, </a:t>
            </a:r>
            <a:r>
              <a:rPr lang="ru-RU" sz="1200" dirty="0" err="1"/>
              <a:t>Measurable</a:t>
            </a:r>
            <a:r>
              <a:rPr lang="ru-RU" sz="1200" dirty="0"/>
              <a:t>, </a:t>
            </a:r>
            <a:r>
              <a:rPr lang="ru-RU" sz="1200" dirty="0" err="1"/>
              <a:t>Achievable</a:t>
            </a:r>
            <a:r>
              <a:rPr lang="ru-RU" sz="1200" dirty="0"/>
              <a:t>, </a:t>
            </a:r>
            <a:r>
              <a:rPr lang="ru-RU" sz="1200" dirty="0" err="1"/>
              <a:t>Relevant</a:t>
            </a:r>
            <a:r>
              <a:rPr lang="ru-RU" sz="1200" dirty="0"/>
              <a:t>, Time-</a:t>
            </a:r>
            <a:r>
              <a:rPr lang="ru-RU" sz="1200" dirty="0" err="1"/>
              <a:t>bound</a:t>
            </a:r>
            <a:r>
              <a:rPr lang="ru-RU" sz="1200" dirty="0"/>
              <a:t>) следующим образом:</a:t>
            </a:r>
          </a:p>
          <a:p>
            <a:endParaRPr lang="ru-RU" sz="1200" dirty="0"/>
          </a:p>
          <a:p>
            <a:r>
              <a:rPr lang="ru-RU" sz="1200" dirty="0"/>
              <a:t>Специфичная (</a:t>
            </a:r>
            <a:r>
              <a:rPr lang="ru-RU" sz="1200" dirty="0" err="1"/>
              <a:t>Specific</a:t>
            </a:r>
            <a:r>
              <a:rPr lang="ru-RU" sz="1200" dirty="0"/>
              <a:t>): Создание и предоставление высококачественных услуг в области SMM для бизнесов и предпринимателей, помогающих им привлекать новых клиентов, повышать узнаваемость бренда и улучшать результаты в социальных сетях.</a:t>
            </a:r>
          </a:p>
          <a:p>
            <a:endParaRPr lang="ru-RU" sz="1200" dirty="0"/>
          </a:p>
          <a:p>
            <a:r>
              <a:rPr lang="ru-RU" sz="1200" dirty="0"/>
              <a:t>Измеримая (</a:t>
            </a:r>
            <a:r>
              <a:rPr lang="ru-RU" sz="1200" dirty="0" err="1"/>
              <a:t>Measurable</a:t>
            </a:r>
            <a:r>
              <a:rPr lang="ru-RU" sz="1200" dirty="0"/>
              <a:t>): Увеличение числа подписчиков/</a:t>
            </a:r>
            <a:r>
              <a:rPr lang="ru-RU" sz="1200" dirty="0" err="1"/>
              <a:t>фолловеров</a:t>
            </a:r>
            <a:r>
              <a:rPr lang="ru-RU" sz="1200" dirty="0"/>
              <a:t>, улучшение показателей вовлеченности (лайки, комментарии, репосты), повышение конверсии из социальных медиа, увеличение объема продаж, получение положительных отзывов и рекомендаций от клиентов.</a:t>
            </a:r>
          </a:p>
          <a:p>
            <a:endParaRPr lang="ru-RU" sz="1200" dirty="0"/>
          </a:p>
          <a:p>
            <a:r>
              <a:rPr lang="ru-RU" sz="1200" dirty="0"/>
              <a:t>Достижимая (</a:t>
            </a:r>
            <a:r>
              <a:rPr lang="ru-RU" sz="1200" dirty="0" err="1"/>
              <a:t>Achievable</a:t>
            </a:r>
            <a:r>
              <a:rPr lang="ru-RU" sz="1200" dirty="0"/>
              <a:t>): Разработка и применение эффективных стратегий SMM, наличие квалифицированной команды специалистов, использование современных инструментов и технологий, установление долгосрочных партнерских отношений с клиентами.</a:t>
            </a:r>
          </a:p>
          <a:p>
            <a:endParaRPr lang="ru-RU" sz="1200" dirty="0"/>
          </a:p>
          <a:p>
            <a:r>
              <a:rPr lang="ru-RU" sz="1200" dirty="0"/>
              <a:t>Релевантная (</a:t>
            </a:r>
            <a:r>
              <a:rPr lang="ru-RU" sz="1200" dirty="0" err="1"/>
              <a:t>Relevant</a:t>
            </a:r>
            <a:r>
              <a:rPr lang="ru-RU" sz="1200" dirty="0"/>
              <a:t>): Учитывая значимость социальных медиа для бизнесов в современном мире, предоставление профессиональных SMM услуг является актуальной и востребованной потребностью для компаний, стремящихся улучшить свою видимость и привлечь новых клиентов.</a:t>
            </a:r>
          </a:p>
          <a:p>
            <a:endParaRPr lang="ru-RU" sz="1200" dirty="0"/>
          </a:p>
          <a:p>
            <a:r>
              <a:rPr lang="ru-RU" sz="1200" dirty="0"/>
              <a:t>Ограниченная по времени (Time-</a:t>
            </a:r>
            <a:r>
              <a:rPr lang="ru-RU" sz="1200" dirty="0" err="1"/>
              <a:t>bound</a:t>
            </a:r>
            <a:r>
              <a:rPr lang="ru-RU" sz="1200" dirty="0"/>
              <a:t>): Достижение конкретных результатов в течение определенного временного интервала, например, увеличение числа подписчиков на 20% за 6 месяцев или улучшение вовлеченности на 15% за квартал.</a:t>
            </a:r>
          </a:p>
          <a:p>
            <a:endParaRPr lang="ru-RU" sz="1200" dirty="0"/>
          </a:p>
          <a:p>
            <a:r>
              <a:rPr lang="ru-RU" sz="1200" dirty="0"/>
              <a:t>Таким образом, цель проекта "Social Wave" по SMART может быть сформулирована следующим образом: Увеличить видимость и эффективность бизнесов в социальных медиа, привлекая новых клиентов и повышая показатели вовлеченности, на основе эффективных стратегий SMM, достигая увеличения числа подписчиков, улучшения конверсии и получения положительной </a:t>
            </a:r>
            <a:r>
              <a:rPr lang="ru-RU" sz="1200" dirty="0" err="1"/>
              <a:t>отзывности</a:t>
            </a:r>
            <a:r>
              <a:rPr lang="ru-RU" sz="1200" dirty="0"/>
              <a:t> от клиентов, в течение определенного временного периода.</a:t>
            </a:r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054F4E-E073-C4CD-800B-9F9C521A5C09}"/>
              </a:ext>
            </a:extLst>
          </p:cNvPr>
          <p:cNvSpPr txBox="1"/>
          <p:nvPr/>
        </p:nvSpPr>
        <p:spPr>
          <a:xfrm>
            <a:off x="215776" y="819051"/>
            <a:ext cx="11737304" cy="5447645"/>
          </a:xfrm>
          <a:prstGeom prst="rect">
            <a:avLst/>
          </a:prstGeom>
          <a:noFill/>
        </p:spPr>
        <p:txBody>
          <a:bodyPr wrap="square" numCol="4" spcCol="180000">
            <a:spAutoFit/>
          </a:bodyPr>
          <a:lstStyle/>
          <a:p>
            <a:r>
              <a:rPr lang="ru-RU" sz="1200" dirty="0"/>
              <a:t>Определение целей и задач проекта</a:t>
            </a:r>
          </a:p>
          <a:p>
            <a:r>
              <a:rPr lang="ru-RU" sz="1200" dirty="0"/>
              <a:t>Формирование команды проекта и назначение ролей</a:t>
            </a:r>
          </a:p>
          <a:p>
            <a:r>
              <a:rPr lang="ru-RU" sz="1200" dirty="0"/>
              <a:t>Планирование бюджета и ресурсов проекта</a:t>
            </a:r>
          </a:p>
          <a:p>
            <a:r>
              <a:rPr lang="ru-RU" sz="1200" dirty="0"/>
              <a:t>Проведение анализа рынка и конкурентов</a:t>
            </a:r>
          </a:p>
          <a:p>
            <a:endParaRPr lang="ru-RU" sz="1200" dirty="0"/>
          </a:p>
          <a:p>
            <a:r>
              <a:rPr lang="ru-RU" sz="1200" dirty="0"/>
              <a:t>Разработка стратегии SMM:</a:t>
            </a:r>
          </a:p>
          <a:p>
            <a:r>
              <a:rPr lang="ru-RU" sz="1200" dirty="0"/>
              <a:t>Исследование целевой аудитории и ее потребностей</a:t>
            </a:r>
          </a:p>
          <a:p>
            <a:r>
              <a:rPr lang="ru-RU" sz="1200" dirty="0"/>
              <a:t>Выбор социальных платформ для присутствия</a:t>
            </a:r>
          </a:p>
          <a:p>
            <a:r>
              <a:rPr lang="ru-RU" sz="1200" dirty="0"/>
              <a:t>Разработка контент-плана и календаря публикаций</a:t>
            </a:r>
          </a:p>
          <a:p>
            <a:r>
              <a:rPr lang="ru-RU" sz="1200" dirty="0"/>
              <a:t>Установление KPI и метрик для измерения успеха</a:t>
            </a:r>
          </a:p>
          <a:p>
            <a:r>
              <a:rPr lang="ru-RU" sz="1200" dirty="0"/>
              <a:t>Создание и оптимизация контента:</a:t>
            </a:r>
          </a:p>
          <a:p>
            <a:endParaRPr lang="ru-RU" sz="1200" dirty="0"/>
          </a:p>
          <a:p>
            <a:r>
              <a:rPr lang="ru-RU" sz="1200" dirty="0"/>
              <a:t>Разработка уникального контента, отражающего бренд</a:t>
            </a:r>
          </a:p>
          <a:p>
            <a:r>
              <a:rPr lang="ru-RU" sz="1200" dirty="0"/>
              <a:t>Создание текстов, изображений, видео и других материалов</a:t>
            </a:r>
          </a:p>
          <a:p>
            <a:r>
              <a:rPr lang="ru-RU" sz="1200" dirty="0"/>
              <a:t>Оптимизация контента для повышения его видимости и вовлеченности</a:t>
            </a:r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r>
              <a:rPr lang="ru-RU" sz="1200" dirty="0"/>
              <a:t>Публикация взаимодействие:</a:t>
            </a:r>
          </a:p>
          <a:p>
            <a:r>
              <a:rPr lang="ru-RU" sz="1200" dirty="0"/>
              <a:t>Регулярная публикация контента в социальных сетях</a:t>
            </a:r>
          </a:p>
          <a:p>
            <a:r>
              <a:rPr lang="ru-RU" sz="1200" dirty="0"/>
              <a:t>Мониторинг и управление комментариями и отзывами</a:t>
            </a:r>
          </a:p>
          <a:p>
            <a:r>
              <a:rPr lang="ru-RU" sz="1200" dirty="0"/>
              <a:t>Взаимодействие с аудиторией, ответы на вопросы и запросы</a:t>
            </a:r>
          </a:p>
          <a:p>
            <a:r>
              <a:rPr lang="ru-RU" sz="1200" dirty="0"/>
              <a:t>Анализ и оптимизация:</a:t>
            </a:r>
          </a:p>
          <a:p>
            <a:endParaRPr lang="ru-RU" sz="1200" dirty="0"/>
          </a:p>
          <a:p>
            <a:r>
              <a:rPr lang="ru-RU" sz="1200" dirty="0"/>
              <a:t>Сбор и анализ данных о показателях успеха и результативности</a:t>
            </a:r>
          </a:p>
          <a:p>
            <a:r>
              <a:rPr lang="ru-RU" sz="1200" dirty="0"/>
              <a:t>Внесение корректировок в стратегию и тактику SMM</a:t>
            </a:r>
          </a:p>
          <a:p>
            <a:r>
              <a:rPr lang="ru-RU" sz="1200" dirty="0"/>
              <a:t>Оптимизация контента и подходов на основе анализа</a:t>
            </a:r>
          </a:p>
          <a:p>
            <a:r>
              <a:rPr lang="ru-RU" sz="1200" dirty="0"/>
              <a:t>Масштабирование и развитие:</a:t>
            </a:r>
          </a:p>
          <a:p>
            <a:endParaRPr lang="ru-RU" sz="1200" dirty="0"/>
          </a:p>
          <a:p>
            <a:r>
              <a:rPr lang="ru-RU" sz="1200" dirty="0"/>
              <a:t>Расширение присутствия в социальных сетях</a:t>
            </a:r>
          </a:p>
          <a:p>
            <a:r>
              <a:rPr lang="ru-RU" sz="1200" dirty="0"/>
              <a:t>Внедрение новых инструментов и технологий SMM</a:t>
            </a:r>
          </a:p>
          <a:p>
            <a:r>
              <a:rPr lang="ru-RU" sz="1200" dirty="0"/>
              <a:t>Развитие партнерских отношений и привлечение новых клиентов</a:t>
            </a:r>
          </a:p>
        </p:txBody>
      </p:sp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789069" y="3309923"/>
            <a:ext cx="2059340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endParaRPr lang="ru-RU" sz="1400" b="1" dirty="0"/>
          </a:p>
        </p:txBody>
      </p:sp>
      <p:pic>
        <p:nvPicPr>
          <p:cNvPr id="6" name="Picture 4" descr="с праздником | Смешные смайлики, Эмодзи, Смешные открытки">
            <a:extLst>
              <a:ext uri="{FF2B5EF4-FFF2-40B4-BE49-F238E27FC236}">
                <a16:creationId xmlns:a16="http://schemas.microsoft.com/office/drawing/2014/main" id="{AFF29497-B484-4485-941C-910814E55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5030" y="1523437"/>
            <a:ext cx="1773128" cy="1731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Emoticon с сотовым телефоном Иллюстрация вектора - иллюстрации  насчитывающей передвижно, человек: 26774468">
            <a:extLst>
              <a:ext uri="{FF2B5EF4-FFF2-40B4-BE49-F238E27FC236}">
                <a16:creationId xmlns:a16="http://schemas.microsoft.com/office/drawing/2014/main" id="{F69CC33B-EDBC-445F-B3A4-5DEEEB1C1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8821" y="1464369"/>
            <a:ext cx="1788485" cy="1488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854A602-FB32-19CC-233E-45E33E0CA408}"/>
              </a:ext>
            </a:extLst>
          </p:cNvPr>
          <p:cNvSpPr txBox="1"/>
          <p:nvPr/>
        </p:nvSpPr>
        <p:spPr>
          <a:xfrm>
            <a:off x="599459" y="3734695"/>
            <a:ext cx="34455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Адель</a:t>
            </a:r>
          </a:p>
          <a:p>
            <a:r>
              <a:rPr lang="ru-RU" dirty="0"/>
              <a:t>Почта:</a:t>
            </a:r>
            <a:r>
              <a:rPr lang="en-US" dirty="0"/>
              <a:t> adel121204@gmail.com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50827A-59EE-C2E3-E688-9C6EBD95BD6F}"/>
              </a:ext>
            </a:extLst>
          </p:cNvPr>
          <p:cNvSpPr txBox="1"/>
          <p:nvPr/>
        </p:nvSpPr>
        <p:spPr>
          <a:xfrm>
            <a:off x="6480472" y="3734694"/>
            <a:ext cx="34455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Егор</a:t>
            </a:r>
          </a:p>
          <a:p>
            <a:r>
              <a:rPr lang="ru-RU" dirty="0"/>
              <a:t>Почта:</a:t>
            </a:r>
            <a:r>
              <a:rPr lang="en-US" dirty="0"/>
              <a:t> sergey2303@gmail.com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7980</TotalTime>
  <Words>1462</Words>
  <Application>Microsoft Office PowerPoint</Application>
  <PresentationFormat>Произвольный</PresentationFormat>
  <Paragraphs>165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12</vt:i4>
      </vt:variant>
    </vt:vector>
  </HeadingPairs>
  <TitlesOfParts>
    <vt:vector size="26" baseType="lpstr">
      <vt:lpstr>MS Gothic</vt:lpstr>
      <vt:lpstr>Arial</vt:lpstr>
      <vt:lpstr>Arial Unicode MS</vt:lpstr>
      <vt:lpstr>Calibri</vt:lpstr>
      <vt:lpstr>DejaVu Sans</vt:lpstr>
      <vt:lpstr>Futura PT</vt:lpstr>
      <vt:lpstr>PT Sans Caption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В современном мире социальные сети играют ключевую роль в маркетинговых стратегиях компаний. Однако не все бизнесы имеют достаточные знания и ресурсы для эффективного управления своим онлайн-присутствием. Social Wave решает проблему, предоставляя услуги SMM агентства, которые помогают бизнесам создавать и поддерживать успешное присутствие в социальных сетях. </vt:lpstr>
      <vt:lpstr>Целевая аудитория проекта</vt:lpstr>
      <vt:lpstr>Потенциальный объем рынка</vt:lpstr>
      <vt:lpstr>Анализ конкурентов</vt:lpstr>
      <vt:lpstr>Процесс оказания услуги</vt:lpstr>
      <vt:lpstr>Финансовый план</vt:lpstr>
      <vt:lpstr>Цель проекта по SMART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Александр Каримов</cp:lastModifiedBy>
  <cp:revision>38</cp:revision>
  <dcterms:created xsi:type="dcterms:W3CDTF">2022-10-14T10:42:52Z</dcterms:created>
  <dcterms:modified xsi:type="dcterms:W3CDTF">2023-10-05T17:05:34Z</dcterms:modified>
  <dc:language>ru-RU</dc:language>
</cp:coreProperties>
</file>