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8" r:id="rId6"/>
    <p:sldId id="260" r:id="rId7"/>
    <p:sldId id="272" r:id="rId8"/>
    <p:sldId id="271" r:id="rId9"/>
    <p:sldId id="273" r:id="rId10"/>
    <p:sldId id="274" r:id="rId11"/>
    <p:sldId id="283" r:id="rId12"/>
    <p:sldId id="282" r:id="rId13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8673" autoAdjust="0"/>
  </p:normalViewPr>
  <p:slideViewPr>
    <p:cSldViewPr snapToGrid="0" snapToObjects="1" showGuides="1">
      <p:cViewPr varScale="1">
        <p:scale>
          <a:sx n="78" d="100"/>
          <a:sy n="78" d="100"/>
        </p:scale>
        <p:origin x="456" y="108"/>
      </p:cViewPr>
      <p:guideLst>
        <p:guide orient="horz" pos="4143"/>
        <p:guide orient="horz" pos="176"/>
        <p:guide pos="7482"/>
        <p:guide pos="196"/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Разработка программного инструмента для оценки производства продукции  в чистовой группе комбинированного стана 2800/1700 по критерию </a:t>
            </a:r>
            <a:r>
              <a:rPr lang="ru-RU" dirty="0" err="1"/>
              <a:t>энерго</a:t>
            </a:r>
            <a:r>
              <a:rPr lang="ru-RU" dirty="0"/>
              <a:t> эффективности.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4473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Arial" pitchFamily="34" charset="0"/>
              <a:buAutoNum type="arabicParenR"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Описание проблемной ситуации.</a:t>
            </a:r>
          </a:p>
          <a:p>
            <a:pPr marL="459949" lvl="1" indent="0"/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листопрокатном цехе №1 для оценки энергоэффективности технологии производства проката на комбинированном стане 2800/1700 используется программное обеспечение, основанное на устаревшей методике расчёта энергосиловых параметров.</a:t>
            </a:r>
          </a:p>
          <a:p>
            <a:pPr marL="457200" indent="-457200">
              <a:buFont typeface="Arial" pitchFamily="34" charset="0"/>
              <a:buAutoNum type="arabicParenR"/>
            </a:pP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Font typeface="Arial" pitchFamily="34" charset="0"/>
              <a:buAutoNum type="arabicParenR"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Формулировка проблемы.</a:t>
            </a:r>
          </a:p>
          <a:p>
            <a:pPr marL="459949" lvl="1" indent="0"/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устаревшей методике при расчете очага деформации длина упругого участка восстановления части толщины полосы, рассчитывается без учета влияния температуры горячекатаных полос и материалов рабочих валков на их упругое свойства. Что приводит к увеличению затрачиваемой на горячую прокатку мощности двигателей главного привода комбинированного стана 2800/1700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16148" y="983009"/>
            <a:ext cx="10971372" cy="2277745"/>
          </a:xfrm>
        </p:spPr>
        <p:txBody>
          <a:bodyPr>
            <a:normAutofit/>
          </a:bodyPr>
          <a:lstStyle/>
          <a:p>
            <a:r>
              <a:rPr lang="ru-RU" dirty="0"/>
              <a:t>Цель проекта:</a:t>
            </a:r>
          </a:p>
          <a:p>
            <a:r>
              <a:rPr lang="ru-RU" sz="1800" dirty="0"/>
              <a:t>Усовершенствование методики, входящей в основу программного обеспечения для оценки энергосиловых и технологических параметров прокатки на стане 2800/1700. Создание программного инструмента автоматического расчета параметров прокатки полос различного сортамента.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58928" y="3028382"/>
            <a:ext cx="10971372" cy="2462212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Показатели эффективности проекта:</a:t>
            </a:r>
          </a:p>
          <a:p>
            <a:r>
              <a:rPr lang="ru-RU" sz="1800" dirty="0"/>
              <a:t>Внедрение проекта позволит снизить суммарную мощность электродвигателей главного привода стана на 2 – 5 и более%;</a:t>
            </a:r>
          </a:p>
          <a:p>
            <a:r>
              <a:rPr lang="ru-RU" sz="1800" dirty="0"/>
              <a:t>Затраты на электроэнергию составляли 5645798,4 </a:t>
            </a:r>
            <a:r>
              <a:rPr lang="ru-RU" sz="1800" dirty="0" err="1"/>
              <a:t>руб</a:t>
            </a:r>
            <a:r>
              <a:rPr lang="ru-RU" sz="1800" dirty="0"/>
              <a:t>/год;</a:t>
            </a:r>
          </a:p>
          <a:p>
            <a:r>
              <a:rPr lang="ru-RU" sz="1800" dirty="0"/>
              <a:t>Благодаря снижению мощности затраты на электроэнергию будут снижены 5216717,72 </a:t>
            </a:r>
            <a:r>
              <a:rPr lang="ru-RU" sz="1800" dirty="0" err="1"/>
              <a:t>руб</a:t>
            </a:r>
            <a:r>
              <a:rPr lang="ru-RU" sz="1800" dirty="0"/>
              <a:t>/год;</a:t>
            </a:r>
          </a:p>
          <a:p>
            <a:r>
              <a:rPr lang="ru-RU" sz="1800" dirty="0"/>
              <a:t>Экономическая выручка составит 429080,68руб/год;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существующих решений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09520" y="983009"/>
            <a:ext cx="9205599" cy="5144573"/>
          </a:xfrm>
        </p:spPr>
        <p:txBody>
          <a:bodyPr>
            <a:normAutofit/>
          </a:bodyPr>
          <a:lstStyle/>
          <a:p>
            <a:r>
              <a:rPr lang="ru-RU" sz="1800" dirty="0"/>
              <a:t>В диссертации </a:t>
            </a:r>
            <a:r>
              <a:rPr lang="en-US" sz="1800" dirty="0"/>
              <a:t>[</a:t>
            </a:r>
            <a:r>
              <a:rPr lang="ru-RU" sz="1800" dirty="0"/>
              <a:t>1</a:t>
            </a:r>
            <a:r>
              <a:rPr lang="en-US" sz="1800" dirty="0"/>
              <a:t>]</a:t>
            </a:r>
            <a:r>
              <a:rPr lang="ru-RU" sz="1800" dirty="0"/>
              <a:t> проведён анализ существующих методик расчета энергосиловых параметров горячей прокатки, за основу взята методика представленная в работе </a:t>
            </a:r>
            <a:r>
              <a:rPr lang="en-US" sz="1800" dirty="0"/>
              <a:t>[</a:t>
            </a:r>
            <a:r>
              <a:rPr lang="ru-RU" sz="1800" dirty="0"/>
              <a:t>2</a:t>
            </a:r>
            <a:r>
              <a:rPr lang="en-US" sz="1800" dirty="0"/>
              <a:t>]</a:t>
            </a:r>
            <a:r>
              <a:rPr lang="ru-RU" sz="1800" dirty="0"/>
              <a:t>. </a:t>
            </a:r>
          </a:p>
          <a:p>
            <a:endParaRPr lang="ru-RU" sz="1800" dirty="0"/>
          </a:p>
          <a:p>
            <a:r>
              <a:rPr lang="ru-RU" sz="1800" dirty="0"/>
              <a:t>Также в работе </a:t>
            </a:r>
            <a:r>
              <a:rPr lang="en-US" sz="1800" dirty="0"/>
              <a:t>[</a:t>
            </a:r>
            <a:r>
              <a:rPr lang="ru-RU" sz="1800" dirty="0"/>
              <a:t>1</a:t>
            </a:r>
            <a:r>
              <a:rPr lang="en-US" sz="1800" dirty="0"/>
              <a:t>]</a:t>
            </a:r>
            <a:r>
              <a:rPr lang="ru-RU" sz="1800" dirty="0"/>
              <a:t> проведено улучшение методики </a:t>
            </a:r>
            <a:r>
              <a:rPr lang="en-US" sz="1800" dirty="0"/>
              <a:t>[</a:t>
            </a:r>
            <a:r>
              <a:rPr lang="ru-RU" sz="1800" dirty="0"/>
              <a:t>2</a:t>
            </a:r>
            <a:r>
              <a:rPr lang="en-US" sz="1800" dirty="0"/>
              <a:t>]</a:t>
            </a:r>
            <a:r>
              <a:rPr lang="ru-RU" sz="1800" dirty="0"/>
              <a:t>. Проведены экспериментальные исследования на </a:t>
            </a:r>
            <a:r>
              <a:rPr lang="ru-RU" sz="1800" dirty="0" err="1"/>
              <a:t>ЧерМК</a:t>
            </a:r>
            <a:r>
              <a:rPr lang="ru-RU" sz="1800" dirty="0"/>
              <a:t> ОАО «Северсталь».</a:t>
            </a:r>
          </a:p>
          <a:p>
            <a:endParaRPr lang="ru-RU" sz="1800" dirty="0"/>
          </a:p>
          <a:p>
            <a:r>
              <a:rPr lang="ru-RU" sz="1800" dirty="0"/>
              <a:t>Погрешность энергосилового расчёта широкополосного стана горячей прокатки  снижается более чем в 3 раза, если учитывать влияние температуры и фактического химического состава материала полосы и рабочих валков на их пластические и упругие характеристики.</a:t>
            </a:r>
          </a:p>
          <a:p>
            <a:endParaRPr lang="ru-RU" sz="1800" dirty="0"/>
          </a:p>
          <a:p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6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График реализации проекта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30" name="Объект 29">
            <a:extLst>
              <a:ext uri="{FF2B5EF4-FFF2-40B4-BE49-F238E27FC236}">
                <a16:creationId xmlns:a16="http://schemas.microsoft.com/office/drawing/2014/main" id="{FB4C334D-2300-4218-93B6-231BF908F1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98187"/>
              </p:ext>
            </p:extLst>
          </p:nvPr>
        </p:nvGraphicFramePr>
        <p:xfrm>
          <a:off x="609600" y="982663"/>
          <a:ext cx="10820700" cy="52021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05175">
                  <a:extLst>
                    <a:ext uri="{9D8B030D-6E8A-4147-A177-3AD203B41FA5}">
                      <a16:colId xmlns:a16="http://schemas.microsoft.com/office/drawing/2014/main" val="288444822"/>
                    </a:ext>
                  </a:extLst>
                </a:gridCol>
                <a:gridCol w="2705175">
                  <a:extLst>
                    <a:ext uri="{9D8B030D-6E8A-4147-A177-3AD203B41FA5}">
                      <a16:colId xmlns:a16="http://schemas.microsoft.com/office/drawing/2014/main" val="301469558"/>
                    </a:ext>
                  </a:extLst>
                </a:gridCol>
                <a:gridCol w="2705175">
                  <a:extLst>
                    <a:ext uri="{9D8B030D-6E8A-4147-A177-3AD203B41FA5}">
                      <a16:colId xmlns:a16="http://schemas.microsoft.com/office/drawing/2014/main" val="943092383"/>
                    </a:ext>
                  </a:extLst>
                </a:gridCol>
                <a:gridCol w="2705175">
                  <a:extLst>
                    <a:ext uri="{9D8B030D-6E8A-4147-A177-3AD203B41FA5}">
                      <a16:colId xmlns:a16="http://schemas.microsoft.com/office/drawing/2014/main" val="2147360584"/>
                    </a:ext>
                  </a:extLst>
                </a:gridCol>
              </a:tblGrid>
              <a:tr h="76886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Сентябрь 2022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Октябрь 2022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Ноябрь 2022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Декабрь 2022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5923257"/>
                  </a:ext>
                </a:extLst>
              </a:tr>
              <a:tr h="768860">
                <a:tc gridSpan="4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51690"/>
                  </a:ext>
                </a:extLst>
              </a:tr>
              <a:tr h="76886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130425"/>
                  </a:ext>
                </a:extLst>
              </a:tr>
              <a:tr h="26501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Формулировка проблемы и цели проекта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Бенчмаркинг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Улучшение базовой методики, черновой вариант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Апробация усовершенствованной методики и дальнейшая доработка в </a:t>
                      </a:r>
                      <a:r>
                        <a:rPr lang="en-US" dirty="0"/>
                        <a:t>Excel</a:t>
                      </a:r>
                      <a:endParaRPr lang="ru-RU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Конечный вариант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продукта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Защита проекта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255445"/>
                  </a:ext>
                </a:extLst>
              </a:tr>
            </a:tbl>
          </a:graphicData>
        </a:graphic>
      </p:graphicFrame>
      <p:sp>
        <p:nvSpPr>
          <p:cNvPr id="32" name="Стрелка вправо 6">
            <a:extLst>
              <a:ext uri="{FF2B5EF4-FFF2-40B4-BE49-F238E27FC236}">
                <a16:creationId xmlns:a16="http://schemas.microsoft.com/office/drawing/2014/main" id="{92883CC1-46E2-4CA2-83D3-F9E8F7A2F2B4}"/>
              </a:ext>
            </a:extLst>
          </p:cNvPr>
          <p:cNvSpPr/>
          <p:nvPr/>
        </p:nvSpPr>
        <p:spPr>
          <a:xfrm>
            <a:off x="964734" y="1769341"/>
            <a:ext cx="10155042" cy="70822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280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Риски проекта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897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Arial" pitchFamily="34" charset="0"/>
              <a:buAutoNum type="arabicParenR"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F3A1C7B-D5CD-4AD2-83FD-77AF77F8B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67442"/>
              </p:ext>
            </p:extLst>
          </p:nvPr>
        </p:nvGraphicFramePr>
        <p:xfrm>
          <a:off x="2055303" y="1188251"/>
          <a:ext cx="8103375" cy="3535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117">
                  <a:extLst>
                    <a:ext uri="{9D8B030D-6E8A-4147-A177-3AD203B41FA5}">
                      <a16:colId xmlns:a16="http://schemas.microsoft.com/office/drawing/2014/main" val="2764840133"/>
                    </a:ext>
                  </a:extLst>
                </a:gridCol>
                <a:gridCol w="2516697">
                  <a:extLst>
                    <a:ext uri="{9D8B030D-6E8A-4147-A177-3AD203B41FA5}">
                      <a16:colId xmlns:a16="http://schemas.microsoft.com/office/drawing/2014/main" val="1967714983"/>
                    </a:ext>
                  </a:extLst>
                </a:gridCol>
                <a:gridCol w="5066561">
                  <a:extLst>
                    <a:ext uri="{9D8B030D-6E8A-4147-A177-3AD203B41FA5}">
                      <a16:colId xmlns:a16="http://schemas.microsoft.com/office/drawing/2014/main" val="558004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№ </a:t>
                      </a:r>
                      <a:r>
                        <a:rPr lang="ru-RU" sz="1400" dirty="0" err="1"/>
                        <a:t>п.п</a:t>
                      </a:r>
                      <a:r>
                        <a:rPr lang="ru-RU" sz="1400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Название рисков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Мероприятия по снижению рисков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4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Непопадание в </a:t>
                      </a:r>
                      <a:r>
                        <a:rPr lang="en-US" sz="1400" dirty="0"/>
                        <a:t>Deadline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Распределение работы между участниками команды, планирование задач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087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Ошибки в готовом продукте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Тщательная проверка формул расчета. Проверка экспертом конечного результата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42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Нехватка компетенций у проектной команды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Консультации с экспертом по интересующим команду вопросам, мероприятия по улучшению компетенций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81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Отсутствие у участников команды </a:t>
                      </a:r>
                      <a:r>
                        <a:rPr lang="en-US" sz="1400" dirty="0"/>
                        <a:t>Excel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Аренда оборудования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33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Утрата данных, неисправность носителя информации (</a:t>
                      </a:r>
                      <a:r>
                        <a:rPr lang="en-US" sz="1400" dirty="0"/>
                        <a:t>USB-</a:t>
                      </a:r>
                      <a:r>
                        <a:rPr lang="ru-RU" sz="1400" dirty="0"/>
                        <a:t>флэшки, жёсткого диска и др.)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Резервные копии файла-расчёта </a:t>
                      </a:r>
                      <a:r>
                        <a:rPr lang="en-US" sz="1400" dirty="0"/>
                        <a:t>Excel</a:t>
                      </a:r>
                      <a:r>
                        <a:rPr lang="ru-RU" sz="1400" dirty="0"/>
                        <a:t> на различных устройствах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103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749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Бюджет проекта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5E64648-F24E-4F3B-86B2-7C5A5AE04A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6192862"/>
              </p:ext>
            </p:extLst>
          </p:nvPr>
        </p:nvGraphicFramePr>
        <p:xfrm>
          <a:off x="609599" y="1544725"/>
          <a:ext cx="10971213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4976">
                  <a:extLst>
                    <a:ext uri="{9D8B030D-6E8A-4147-A177-3AD203B41FA5}">
                      <a16:colId xmlns:a16="http://schemas.microsoft.com/office/drawing/2014/main" val="3440320039"/>
                    </a:ext>
                  </a:extLst>
                </a:gridCol>
                <a:gridCol w="5595458">
                  <a:extLst>
                    <a:ext uri="{9D8B030D-6E8A-4147-A177-3AD203B41FA5}">
                      <a16:colId xmlns:a16="http://schemas.microsoft.com/office/drawing/2014/main" val="3093061802"/>
                    </a:ext>
                  </a:extLst>
                </a:gridCol>
                <a:gridCol w="4290779">
                  <a:extLst>
                    <a:ext uri="{9D8B030D-6E8A-4147-A177-3AD203B41FA5}">
                      <a16:colId xmlns:a16="http://schemas.microsoft.com/office/drawing/2014/main" val="1232177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№</a:t>
                      </a:r>
                      <a:r>
                        <a:rPr lang="en-US" sz="1800" dirty="0"/>
                        <a:t> </a:t>
                      </a:r>
                      <a:r>
                        <a:rPr lang="ru-RU" sz="1800" dirty="0" err="1"/>
                        <a:t>п.п</a:t>
                      </a:r>
                      <a:r>
                        <a:rPr lang="ru-RU" sz="1800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effectLst/>
                        </a:rPr>
                        <a:t>Наименование затрат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Стоимость, тыс. рулей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59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Зарплата эксперту с учетом налогов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16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Пакет программ </a:t>
                      </a:r>
                      <a:r>
                        <a:rPr lang="en-US" sz="1800" dirty="0"/>
                        <a:t>Microsoft Office Excel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31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Интернет тариф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00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Аренда персональных компьютеров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825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Покупка </a:t>
                      </a:r>
                      <a:r>
                        <a:rPr lang="en-US" sz="1800" dirty="0"/>
                        <a:t>USB</a:t>
                      </a:r>
                      <a:r>
                        <a:rPr lang="ru-RU" sz="1800" dirty="0"/>
                        <a:t> флэшек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661473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ru-RU" sz="1800" dirty="0"/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2724343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864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Название команды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5431" y="1478267"/>
            <a:ext cx="2641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Л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идер команды </a:t>
            </a:r>
            <a:r>
              <a:rPr lang="ru-RU" sz="1600" dirty="0"/>
              <a:t>Юдин Александр Сергеевич.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7241" y="1427417"/>
            <a:ext cx="290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Поспелов Иван Дмитриевич. доцент, кандидат наук</a:t>
            </a:r>
          </a:p>
          <a:p>
            <a:r>
              <a:rPr lang="ru-RU" sz="1600" dirty="0" err="1"/>
              <a:t>ММиТО</a:t>
            </a:r>
            <a:endParaRPr lang="ru-RU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3974974" y="3056133"/>
            <a:ext cx="2177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Жилинский Савелий Павлович.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4259" y="2927603"/>
            <a:ext cx="1873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Лодыгин Михаил Игоревич.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57525" y="4213630"/>
            <a:ext cx="1800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Голубев Никита Сергеевич.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41875C-AB8E-4477-957C-0A9E7DCD51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602" y="2367708"/>
            <a:ext cx="2401934" cy="13889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46DC94-C8D3-41E0-AF52-3A1F3CFD88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731" y="1028355"/>
            <a:ext cx="2453641" cy="13773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6B0A38-EE6D-474C-BA34-A90F6AD98A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87" y="3731822"/>
            <a:ext cx="2484000" cy="1476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72F75BA-7365-468B-8931-D67BB67C4D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52" y="2814211"/>
            <a:ext cx="2484000" cy="14877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923E288-AC68-4AB2-A18F-45081F408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46" y="1121083"/>
            <a:ext cx="1669006" cy="1444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7612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литературы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A639A1-838B-4EB3-97EB-900A6B2F855D}"/>
              </a:ext>
            </a:extLst>
          </p:cNvPr>
          <p:cNvSpPr txBox="1"/>
          <p:nvPr/>
        </p:nvSpPr>
        <p:spPr>
          <a:xfrm>
            <a:off x="1258349" y="1166070"/>
            <a:ext cx="809537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Поспелов И.Д. </a:t>
            </a:r>
            <a:r>
              <a:rPr lang="ru-RU" dirty="0" err="1"/>
              <a:t>дис.СОВЕРШЕНСТВОВАНИЕ</a:t>
            </a:r>
            <a:r>
              <a:rPr lang="ru-RU" dirty="0"/>
              <a:t> ТЕХНОЛОГИИ  ПРОИЗВОДСТВА ГОРЯЧЕКАТАНЫХ ШИРОКИХ ПОЛОС С ЦЕЛЬЮ УМЕНЬШЕНИЯ ИХ ПРОДОЛЬНОЙ РАЗНОТОЛЩИННОСТИ. Специальность: 05.16.05 – Череповецкий государственный </a:t>
            </a:r>
            <a:r>
              <a:rPr lang="ru-RU" dirty="0" err="1"/>
              <a:t>уиверситет</a:t>
            </a:r>
            <a:r>
              <a:rPr lang="ru-RU" dirty="0"/>
              <a:t> </a:t>
            </a:r>
          </a:p>
          <a:p>
            <a:pPr marL="457200" indent="-457200">
              <a:buAutoNum type="arabicPeriod"/>
            </a:pPr>
            <a:endParaRPr lang="en-US" dirty="0"/>
          </a:p>
          <a:p>
            <a:r>
              <a:rPr lang="ru-RU" dirty="0"/>
              <a:t>2. Кожевникова И.А., Гарбер </a:t>
            </a:r>
            <a:r>
              <a:rPr lang="ru-RU" dirty="0" err="1"/>
              <a:t>Э.А.Производство</a:t>
            </a:r>
            <a:r>
              <a:rPr lang="ru-RU" dirty="0"/>
              <a:t> проката. Т.1. Кн.1.Развитие теории тонколистовой прокатки для повышения эффективности работы широкополосных станов.–М.: Теплотехник, 2010. –252с.</a:t>
            </a:r>
          </a:p>
        </p:txBody>
      </p:sp>
    </p:spTree>
    <p:extLst>
      <p:ext uri="{BB962C8B-B14F-4D97-AF65-F5344CB8AC3E}">
        <p14:creationId xmlns:p14="http://schemas.microsoft.com/office/powerpoint/2010/main" val="1921555212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ABECD6F7F9E73499A68D90455EF9A98" ma:contentTypeVersion="2" ma:contentTypeDescription="Создание документа." ma:contentTypeScope="" ma:versionID="54b091cdecc6054c7d4e71979b3dbd8b">
  <xsd:schema xmlns:xsd="http://www.w3.org/2001/XMLSchema" xmlns:xs="http://www.w3.org/2001/XMLSchema" xmlns:p="http://schemas.microsoft.com/office/2006/metadata/properties" xmlns:ns2="e392a2be-344b-470d-938e-0033fe392e11" targetNamespace="http://schemas.microsoft.com/office/2006/metadata/properties" ma:root="true" ma:fieldsID="e8452baa9a2bca05e5cf0408de77fcd7" ns2:_="">
    <xsd:import namespace="e392a2be-344b-470d-938e-0033fe392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2a2be-344b-470d-938e-0033fe392e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198B1C-C4CD-4F94-8085-D050A91BF1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92a2be-344b-470d-938e-0033fe392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26D063-78D0-4BFA-9102-EAE50B279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003879-B085-4E4C-94CE-A9DE644DF56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7158</TotalTime>
  <Words>556</Words>
  <Application>Microsoft Office PowerPoint</Application>
  <PresentationFormat>Произвольный</PresentationFormat>
  <Paragraphs>97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Roboto</vt:lpstr>
      <vt:lpstr>Презентация</vt:lpstr>
      <vt:lpstr>Разработка программного инструмента для оценки производства продукции  в чистовой группе комбинированного стана 2800/1700 по критерию энерго эффективности.</vt:lpstr>
      <vt:lpstr>Проблема</vt:lpstr>
      <vt:lpstr>Цель</vt:lpstr>
      <vt:lpstr>Обзор существующих решений</vt:lpstr>
      <vt:lpstr>График реализации проекта</vt:lpstr>
      <vt:lpstr>Риски проекта</vt:lpstr>
      <vt:lpstr>Бюджет проекта</vt:lpstr>
      <vt:lpstr>Название команды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Людмила</cp:lastModifiedBy>
  <cp:revision>326</cp:revision>
  <dcterms:created xsi:type="dcterms:W3CDTF">2022-04-04T12:37:27Z</dcterms:created>
  <dcterms:modified xsi:type="dcterms:W3CDTF">2023-11-21T10:20:10Z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0x0101000ABECD6F7F9E73499A68D90455EF9A98</vt:lpwstr>
  </property>
</Properties>
</file>