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4630400" cy="8229600"/>
  <p:notesSz cx="8229600" cy="14630400"/>
  <p:embeddedFontLst>
    <p:embeddedFont>
      <p:font typeface="Barlow" panose="00000500000000000000" pitchFamily="2" charset="0"/>
      <p:regular r:id="rId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8" d="100"/>
          <a:sy n="98" d="100"/>
        </p:scale>
        <p:origin x="2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317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3046333"/>
            <a:ext cx="7415927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ParkNet: AI-платформа для умных парковок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6350437" y="4788218"/>
            <a:ext cx="74159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P2P2G-платформа на базе нейросети YOLOv8</a:t>
            </a:r>
            <a:endParaRPr lang="en-US" sz="1900" dirty="0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AC72B216-38CE-830C-C036-3B6827E0093E}"/>
              </a:ext>
            </a:extLst>
          </p:cNvPr>
          <p:cNvSpPr/>
          <p:nvPr/>
        </p:nvSpPr>
        <p:spPr>
          <a:xfrm>
            <a:off x="6045637" y="6360223"/>
            <a:ext cx="7415927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algn="l">
              <a:buNone/>
            </a:pPr>
            <a:r>
              <a:rPr lang="ru-RU" sz="2000" dirty="0">
                <a:solidFill>
                  <a:schemeClr val="bg1"/>
                </a:solidFill>
              </a:rPr>
              <a:t>Команда: Бабенко Дмитрий Алексеевич, Зайцев Ярослав Витальевич, Бобрышева Анна Викторовна, Батырь Елизавета Романовна,</a:t>
            </a:r>
          </a:p>
          <a:p>
            <a:pPr indent="0" algn="l">
              <a:buNone/>
            </a:pPr>
            <a:r>
              <a:rPr lang="ru-RU" sz="2000" dirty="0">
                <a:solidFill>
                  <a:schemeClr val="bg1"/>
                </a:solidFill>
              </a:rPr>
              <a:t>Дудник Виктория Ивановна,</a:t>
            </a:r>
          </a:p>
          <a:p>
            <a:pPr indent="0" algn="l">
              <a:buNone/>
            </a:pPr>
            <a:r>
              <a:rPr lang="ru-RU" sz="2000" dirty="0">
                <a:solidFill>
                  <a:schemeClr val="bg1"/>
                </a:solidFill>
              </a:rPr>
              <a:t>Климчук Полина Александровна,</a:t>
            </a:r>
          </a:p>
          <a:p>
            <a:pPr indent="0" algn="l">
              <a:buNone/>
            </a:pPr>
            <a:r>
              <a:rPr lang="ru-RU" sz="2000" dirty="0">
                <a:solidFill>
                  <a:schemeClr val="bg1"/>
                </a:solidFill>
              </a:rPr>
              <a:t>Казаков Тимофей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3555" y="864870"/>
            <a:ext cx="7479149" cy="653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Технология распознавания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823555" y="1854875"/>
            <a:ext cx="3636288" cy="3010376"/>
          </a:xfrm>
          <a:prstGeom prst="roundRect">
            <a:avLst>
              <a:gd name="adj" fmla="val 11725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1081683" y="2113002"/>
            <a:ext cx="705922" cy="705922"/>
          </a:xfrm>
          <a:prstGeom prst="roundRect">
            <a:avLst>
              <a:gd name="adj" fmla="val 12951977"/>
            </a:avLst>
          </a:prstGeom>
          <a:solidFill>
            <a:srgbClr val="16FFBB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5755" y="2307074"/>
            <a:ext cx="317659" cy="31765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81683" y="3043118"/>
            <a:ext cx="2614613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Видеопоток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1081683" y="3504486"/>
            <a:ext cx="3120033" cy="7350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Анализ существующих городских камер</a:t>
            </a:r>
            <a:endParaRPr lang="en-US" sz="1850" dirty="0"/>
          </a:p>
        </p:txBody>
      </p:sp>
      <p:sp>
        <p:nvSpPr>
          <p:cNvPr id="9" name="Shape 5"/>
          <p:cNvSpPr/>
          <p:nvPr/>
        </p:nvSpPr>
        <p:spPr>
          <a:xfrm>
            <a:off x="4684038" y="1854875"/>
            <a:ext cx="3636407" cy="3010376"/>
          </a:xfrm>
          <a:prstGeom prst="roundRect">
            <a:avLst>
              <a:gd name="adj" fmla="val 11725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4942165" y="2113002"/>
            <a:ext cx="705922" cy="705922"/>
          </a:xfrm>
          <a:prstGeom prst="roundRect">
            <a:avLst>
              <a:gd name="adj" fmla="val 12951977"/>
            </a:avLst>
          </a:prstGeom>
          <a:solidFill>
            <a:srgbClr val="29DDDA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36237" y="2307074"/>
            <a:ext cx="317659" cy="317659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942165" y="3043118"/>
            <a:ext cx="2614613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Детекция</a:t>
            </a:r>
            <a:endParaRPr lang="en-US" sz="2050" dirty="0"/>
          </a:p>
        </p:txBody>
      </p:sp>
      <p:sp>
        <p:nvSpPr>
          <p:cNvPr id="13" name="Text 8"/>
          <p:cNvSpPr/>
          <p:nvPr/>
        </p:nvSpPr>
        <p:spPr>
          <a:xfrm>
            <a:off x="4942165" y="3504486"/>
            <a:ext cx="3120152" cy="1102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Свободные и занятые места через виртуальные слоты</a:t>
            </a:r>
            <a:endParaRPr lang="en-US" sz="1850" dirty="0"/>
          </a:p>
        </p:txBody>
      </p:sp>
      <p:sp>
        <p:nvSpPr>
          <p:cNvPr id="14" name="Shape 9"/>
          <p:cNvSpPr/>
          <p:nvPr/>
        </p:nvSpPr>
        <p:spPr>
          <a:xfrm>
            <a:off x="823555" y="5089446"/>
            <a:ext cx="7496889" cy="2275284"/>
          </a:xfrm>
          <a:prstGeom prst="roundRect">
            <a:avLst>
              <a:gd name="adj" fmla="val 15513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1081683" y="5347573"/>
            <a:ext cx="705922" cy="705922"/>
          </a:xfrm>
          <a:prstGeom prst="roundRect">
            <a:avLst>
              <a:gd name="adj" fmla="val 12951977"/>
            </a:avLst>
          </a:prstGeom>
          <a:solidFill>
            <a:srgbClr val="37A7E7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75755" y="5541645"/>
            <a:ext cx="317659" cy="317659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081683" y="6277689"/>
            <a:ext cx="2614613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Распознавание</a:t>
            </a:r>
            <a:endParaRPr lang="en-US" sz="2050" dirty="0"/>
          </a:p>
        </p:txBody>
      </p:sp>
      <p:sp>
        <p:nvSpPr>
          <p:cNvPr id="18" name="Text 12"/>
          <p:cNvSpPr/>
          <p:nvPr/>
        </p:nvSpPr>
        <p:spPr>
          <a:xfrm>
            <a:off x="1081683" y="6739057"/>
            <a:ext cx="6980634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Номерные знаки и классификация маскировки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6047" y="671274"/>
            <a:ext cx="8821817" cy="600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Для водителей: экономия времени</a:t>
            </a:r>
            <a:endParaRPr lang="en-US" sz="3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47" y="1649373"/>
            <a:ext cx="1080135" cy="129611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025134" y="1865352"/>
            <a:ext cx="3381256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Карта в реальном времени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2025134" y="2278737"/>
            <a:ext cx="11849219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Свободные места на экране</a:t>
            </a:r>
            <a:endParaRPr lang="en-US" sz="1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47" y="2945487"/>
            <a:ext cx="1080135" cy="129611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025134" y="3161467"/>
            <a:ext cx="2400300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Бронирование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2025134" y="3574852"/>
            <a:ext cx="11849219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Забронировать место заранее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047" y="4241602"/>
            <a:ext cx="1080135" cy="129611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025134" y="4457581"/>
            <a:ext cx="2400300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Навигация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2025134" y="4870966"/>
            <a:ext cx="11849219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Ведёт прямо к месту</a:t>
            </a:r>
            <a:endParaRPr lang="en-US" sz="1700" dirty="0"/>
          </a:p>
        </p:txBody>
      </p:sp>
      <p:sp>
        <p:nvSpPr>
          <p:cNvPr id="12" name="Text 7"/>
          <p:cNvSpPr/>
          <p:nvPr/>
        </p:nvSpPr>
        <p:spPr>
          <a:xfrm>
            <a:off x="756047" y="5858351"/>
            <a:ext cx="6441043" cy="712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15-40</a:t>
            </a:r>
            <a:endParaRPr lang="en-US" sz="5600" dirty="0"/>
          </a:p>
        </p:txBody>
      </p:sp>
      <p:sp>
        <p:nvSpPr>
          <p:cNvPr id="13" name="Text 8"/>
          <p:cNvSpPr/>
          <p:nvPr/>
        </p:nvSpPr>
        <p:spPr>
          <a:xfrm>
            <a:off x="2776418" y="6820853"/>
            <a:ext cx="2400300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Минут</a:t>
            </a:r>
            <a:endParaRPr lang="en-US" sz="1850" dirty="0"/>
          </a:p>
        </p:txBody>
      </p:sp>
      <p:sp>
        <p:nvSpPr>
          <p:cNvPr id="14" name="Text 9"/>
          <p:cNvSpPr/>
          <p:nvPr/>
        </p:nvSpPr>
        <p:spPr>
          <a:xfrm>
            <a:off x="756047" y="7234238"/>
            <a:ext cx="6441043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Поиска сейчас</a:t>
            </a:r>
            <a:endParaRPr lang="en-US" sz="1700" dirty="0"/>
          </a:p>
        </p:txBody>
      </p:sp>
      <p:sp>
        <p:nvSpPr>
          <p:cNvPr id="15" name="Text 10"/>
          <p:cNvSpPr/>
          <p:nvPr/>
        </p:nvSpPr>
        <p:spPr>
          <a:xfrm>
            <a:off x="7433310" y="5858351"/>
            <a:ext cx="6441043" cy="712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1-2</a:t>
            </a:r>
            <a:endParaRPr lang="en-US" sz="5600" dirty="0"/>
          </a:p>
        </p:txBody>
      </p:sp>
      <p:sp>
        <p:nvSpPr>
          <p:cNvPr id="16" name="Text 11"/>
          <p:cNvSpPr/>
          <p:nvPr/>
        </p:nvSpPr>
        <p:spPr>
          <a:xfrm>
            <a:off x="9453682" y="6820853"/>
            <a:ext cx="2400300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Минуты</a:t>
            </a:r>
            <a:endParaRPr lang="en-US" sz="1850" dirty="0"/>
          </a:p>
        </p:txBody>
      </p:sp>
      <p:sp>
        <p:nvSpPr>
          <p:cNvPr id="17" name="Text 12"/>
          <p:cNvSpPr/>
          <p:nvPr/>
        </p:nvSpPr>
        <p:spPr>
          <a:xfrm>
            <a:off x="7433310" y="7234238"/>
            <a:ext cx="6441043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С ParkNet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3555" y="701278"/>
            <a:ext cx="7496889" cy="1960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Для операторов: автоматическое выявление нарушителей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823555" y="2998589"/>
            <a:ext cx="7496889" cy="1360408"/>
          </a:xfrm>
          <a:prstGeom prst="roundRect">
            <a:avLst>
              <a:gd name="adj" fmla="val 10754"/>
            </a:avLst>
          </a:prstGeom>
          <a:solidFill>
            <a:srgbClr val="0A081B">
              <a:alpha val="75000"/>
            </a:srgbClr>
          </a:solidFill>
          <a:ln w="30480">
            <a:solidFill>
              <a:srgbClr val="16FFBB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93075" y="2998589"/>
            <a:ext cx="121920" cy="1360408"/>
          </a:xfrm>
          <a:prstGeom prst="roundRect">
            <a:avLst>
              <a:gd name="adj" fmla="val 289512"/>
            </a:avLst>
          </a:prstGeom>
          <a:solidFill>
            <a:srgbClr val="16FFBB"/>
          </a:solidFill>
          <a:ln/>
        </p:spPr>
      </p:sp>
      <p:sp>
        <p:nvSpPr>
          <p:cNvPr id="6" name="Text 3"/>
          <p:cNvSpPr/>
          <p:nvPr/>
        </p:nvSpPr>
        <p:spPr>
          <a:xfrm>
            <a:off x="1180743" y="3264337"/>
            <a:ext cx="2945844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Маскировка номеров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1180743" y="3725704"/>
            <a:ext cx="6873954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Бумага, картон, грязь, скотч, отсутствие номера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823555" y="4583192"/>
            <a:ext cx="7496889" cy="1360408"/>
          </a:xfrm>
          <a:prstGeom prst="roundRect">
            <a:avLst>
              <a:gd name="adj" fmla="val 10754"/>
            </a:avLst>
          </a:prstGeom>
          <a:solidFill>
            <a:srgbClr val="0A081B">
              <a:alpha val="75000"/>
            </a:srgbClr>
          </a:solidFill>
          <a:ln w="30480">
            <a:solidFill>
              <a:srgbClr val="29DDD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93075" y="4583192"/>
            <a:ext cx="121920" cy="1360408"/>
          </a:xfrm>
          <a:prstGeom prst="roundRect">
            <a:avLst>
              <a:gd name="adj" fmla="val 289512"/>
            </a:avLst>
          </a:prstGeom>
          <a:solidFill>
            <a:srgbClr val="29DDDA"/>
          </a:solidFill>
          <a:ln/>
        </p:spPr>
      </p:sp>
      <p:sp>
        <p:nvSpPr>
          <p:cNvPr id="10" name="Text 7"/>
          <p:cNvSpPr/>
          <p:nvPr/>
        </p:nvSpPr>
        <p:spPr>
          <a:xfrm>
            <a:off x="1180743" y="4848939"/>
            <a:ext cx="3036570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Фиксация нарушений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1180743" y="5310307"/>
            <a:ext cx="6873954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Фото, координаты, время, доказательная база</a:t>
            </a:r>
            <a:endParaRPr lang="en-US" sz="1850" dirty="0"/>
          </a:p>
        </p:txBody>
      </p:sp>
      <p:sp>
        <p:nvSpPr>
          <p:cNvPr id="12" name="Shape 9"/>
          <p:cNvSpPr/>
          <p:nvPr/>
        </p:nvSpPr>
        <p:spPr>
          <a:xfrm>
            <a:off x="823555" y="6167795"/>
            <a:ext cx="7496889" cy="1360408"/>
          </a:xfrm>
          <a:prstGeom prst="roundRect">
            <a:avLst>
              <a:gd name="adj" fmla="val 10754"/>
            </a:avLst>
          </a:prstGeom>
          <a:solidFill>
            <a:srgbClr val="0A081B">
              <a:alpha val="75000"/>
            </a:srgbClr>
          </a:solidFill>
          <a:ln w="30480">
            <a:solidFill>
              <a:srgbClr val="37A7E7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793075" y="6167795"/>
            <a:ext cx="121920" cy="1360408"/>
          </a:xfrm>
          <a:prstGeom prst="roundRect">
            <a:avLst>
              <a:gd name="adj" fmla="val 289512"/>
            </a:avLst>
          </a:prstGeom>
          <a:solidFill>
            <a:srgbClr val="37A7E7"/>
          </a:solidFill>
          <a:ln/>
        </p:spPr>
      </p:sp>
      <p:sp>
        <p:nvSpPr>
          <p:cNvPr id="14" name="Text 11"/>
          <p:cNvSpPr/>
          <p:nvPr/>
        </p:nvSpPr>
        <p:spPr>
          <a:xfrm>
            <a:off x="1180743" y="6433542"/>
            <a:ext cx="3329464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Доначисление штрафов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1180743" y="6894909"/>
            <a:ext cx="6873954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Миллионы рублей невыписанных штрафов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232535"/>
            <a:ext cx="6319123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Уникальность ParkNet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864037" y="2288619"/>
            <a:ext cx="3584496" cy="2625804"/>
          </a:xfrm>
          <a:prstGeom prst="roundRect">
            <a:avLst>
              <a:gd name="adj" fmla="val 14104"/>
            </a:avLst>
          </a:prstGeom>
          <a:solidFill>
            <a:srgbClr val="0A081B"/>
          </a:solidFill>
          <a:ln w="30480">
            <a:solidFill>
              <a:srgbClr val="16FFBB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41333" y="2565916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Первое в РФ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141333" y="3056930"/>
            <a:ext cx="3029903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Автоматическое решение для детекции маскировки номеров на платных парковках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4695349" y="2288619"/>
            <a:ext cx="3584615" cy="2625804"/>
          </a:xfrm>
          <a:prstGeom prst="roundRect">
            <a:avLst>
              <a:gd name="adj" fmla="val 14104"/>
            </a:avLst>
          </a:prstGeom>
          <a:solidFill>
            <a:srgbClr val="0A081B"/>
          </a:solidFill>
          <a:ln w="30480">
            <a:solidFill>
              <a:srgbClr val="29DDD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72645" y="2565916"/>
            <a:ext cx="3030022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Без новой инфраструктуры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4972645" y="3399830"/>
            <a:ext cx="303002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Работает на уже существующих городских камерах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864037" y="5161240"/>
            <a:ext cx="7415927" cy="1835706"/>
          </a:xfrm>
          <a:prstGeom prst="roundRect">
            <a:avLst>
              <a:gd name="adj" fmla="val 20174"/>
            </a:avLst>
          </a:prstGeom>
          <a:solidFill>
            <a:srgbClr val="0A081B"/>
          </a:solidFill>
          <a:ln w="30480">
            <a:solidFill>
              <a:srgbClr val="37A7E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141333" y="5438537"/>
            <a:ext cx="3037284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Не пропускает кадры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1141333" y="5929551"/>
            <a:ext cx="686133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Существующие системы пропускают нечитаемые номера</a:t>
            </a:r>
            <a:endParaRPr lang="en-US" sz="1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160</Words>
  <Application>Microsoft Office PowerPoint</Application>
  <PresentationFormat>Произвольный</PresentationFormat>
  <Paragraphs>45</Paragraphs>
  <Slides>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Spline Sans Bold</vt:lpstr>
      <vt:lpstr>Arial</vt:lpstr>
      <vt:lpstr>Barlow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Дима Бабенко</dc:creator>
  <cp:lastModifiedBy>Дима Бабенко</cp:lastModifiedBy>
  <cp:revision>3</cp:revision>
  <dcterms:created xsi:type="dcterms:W3CDTF">2026-04-22T20:04:48Z</dcterms:created>
  <dcterms:modified xsi:type="dcterms:W3CDTF">2026-04-22T20:39:20Z</dcterms:modified>
</cp:coreProperties>
</file>