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14630400" cy="8229600"/>
  <p:notesSz cx="8229600" cy="14630400"/>
  <p:embeddedFontLst>
    <p:embeddedFont>
      <p:font typeface="Fraunces"/>
      <p:regular r:id="rId49"/>
    </p:embeddedFont>
    <p:embeddedFont>
      <p:font typeface="Fraunces"/>
      <p:regular r:id="rId50"/>
    </p:embeddedFont>
    <p:embeddedFont>
      <p:font typeface="Nobile"/>
      <p:regular r:id="rId51"/>
    </p:embeddedFont>
    <p:embeddedFont>
      <p:font typeface="Nobile"/>
      <p:regular r:id="rId5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49" Type="http://schemas.openxmlformats.org/officeDocument/2006/relationships/font" Target="fonts/font1.fntdata"/><Relationship Id="rId50" Type="http://schemas.openxmlformats.org/officeDocument/2006/relationships/font" Target="fonts/font2.fntdata"/><Relationship Id="rId51" Type="http://schemas.openxmlformats.org/officeDocument/2006/relationships/font" Target="fonts/font3.fntdata"/><Relationship Id="rId52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3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3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2-1.png"/><Relationship Id="rId3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3-1.png"/><Relationship Id="rId3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4-1.png"/><Relationship Id="rId3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5-1.png"/><Relationship Id="rId3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6-1.png"/><Relationship Id="rId3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7-1.png"/><Relationship Id="rId3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8-1.png"/><Relationship Id="rId3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9-1.png"/><Relationship Id="rId3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20-1.png"/><Relationship Id="rId3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21-1.png"/><Relationship Id="rId3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22-1.png"/><Relationship Id="rId3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23-1.png"/><Relationship Id="rId3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24-1.png"/><Relationship Id="rId3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25-1.png"/><Relationship Id="rId3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26-1.png"/><Relationship Id="rId3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27-1.png"/><Relationship Id="rId3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28-1.png"/><Relationship Id="rId3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29-1.png"/><Relationship Id="rId3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30-1.png"/><Relationship Id="rId3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31-1.png"/><Relationship Id="rId3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32-1.png"/><Relationship Id="rId3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33-1.png"/><Relationship Id="rId3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34-1.png"/><Relationship Id="rId3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35-1.png"/><Relationship Id="rId3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36-1.png"/><Relationship Id="rId3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37-1.png"/><Relationship Id="rId3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38-1.png"/><Relationship Id="rId3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39-1.png"/><Relationship Id="rId3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40-1.png"/><Relationship Id="rId3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41-1.png"/><Relationship Id="rId3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42-1.png"/><Relationship Id="rId3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43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7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8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9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0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1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2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7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8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9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3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5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6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7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8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9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20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2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slideLayout" Target="../slideLayouts/slideLayout25.xml"/><Relationship Id="rId5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slideLayout" Target="../slideLayouts/slideLayout26.xml"/><Relationship Id="rId6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slideLayout" Target="../slideLayouts/slideLayout27.xml"/><Relationship Id="rId5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slideLayout" Target="../slideLayouts/slideLayout28.xml"/><Relationship Id="rId7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png"/><Relationship Id="rId4" Type="http://schemas.openxmlformats.org/officeDocument/2006/relationships/image" Target="../media/image-35-4.png"/><Relationship Id="rId5" Type="http://schemas.openxmlformats.org/officeDocument/2006/relationships/image" Target="../media/image-35-5.png"/><Relationship Id="rId6" Type="http://schemas.openxmlformats.org/officeDocument/2006/relationships/slideLayout" Target="../slideLayouts/slideLayout36.xml"/><Relationship Id="rId7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png"/><Relationship Id="rId3" Type="http://schemas.openxmlformats.org/officeDocument/2006/relationships/slideLayout" Target="../slideLayouts/slideLayout38.xml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image" Target="../media/image-40-4.png"/><Relationship Id="rId5" Type="http://schemas.openxmlformats.org/officeDocument/2006/relationships/image" Target="../media/image-40-5.png"/><Relationship Id="rId6" Type="http://schemas.openxmlformats.org/officeDocument/2006/relationships/slideLayout" Target="../slideLayouts/slideLayout41.xml"/><Relationship Id="rId7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slideLayout" Target="../slideLayouts/slideLayout43.xml"/><Relationship Id="rId4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932980"/>
            <a:ext cx="7556421" cy="2934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7700"/>
              </a:lnSpc>
              <a:buNone/>
            </a:pPr>
            <a:r>
              <a:rPr lang="en-US" sz="61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Добро пожаловать в K&amp;R&amp;J Beauty</a:t>
            </a:r>
            <a:endParaRPr lang="en-US" sz="6150" dirty="0"/>
          </a:p>
        </p:txBody>
      </p:sp>
      <p:sp>
        <p:nvSpPr>
          <p:cNvPr id="4" name="Text 1"/>
          <p:cNvSpPr/>
          <p:nvPr/>
        </p:nvSpPr>
        <p:spPr>
          <a:xfrm>
            <a:off x="793790" y="5207794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Добро пожаловать в мир красоты и роскоши!  Наша миссия - помочь вам раскрыть вашу природную красоту и почувствовать себя уверенно.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736890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О нашей команде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785830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Мы — команда амбициозных студентов, готовых реализовать смелый проект и открыть собственный салон красоты, где красота и доступность идут рука об руку.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512968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64199"/>
            <a:ext cx="13042821" cy="283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Кононова Екатерина-студентка 2-го курса, обладает выдающимися организаторскими способностями. Имеет большой опыт с сфере красоты.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5339477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Екатерина ответственная, целеустремленная и креативный мыслитель, готова вложить все свои силы в реализацию проекта и добиться успехов.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53076"/>
            <a:ext cx="13042821" cy="3543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Алексеева Юлия-студентка 2-го курса, увлекается сферой маркетинга и социальных сетей. Имеет опыт с рекламой и знает все нюансы продвижения товаров и услуг.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5750600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Юлия-коммуникабельная и энергичная личность , готовая привлечь внимание максимального количества потенциальных клиентов и сделать "K&amp;R&amp;J Beauty" самым популярным салоном в городе.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07525"/>
            <a:ext cx="13042821" cy="283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Роксана Клыкова-студентка 2-го курса, имеет отличный художественный вкус и хорошо владеет программами для графического контента.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5396270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Роксана-творческий, внимательный к деталям и ответственный человек, готовый создать стильный дизайн проекта. И сделать салон уютным и комфортным для каждого клиента.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954" y="459581"/>
            <a:ext cx="3177064" cy="19634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84954" y="2631877"/>
            <a:ext cx="2089428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Уровень сервиса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584954" y="2993231"/>
            <a:ext cx="3177064" cy="10696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Скорость обслуживания, вежливость и внимательность персонала, уровень мастеров, атмосфера салона.</a:t>
            </a:r>
            <a:endParaRPr lang="en-US" sz="13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2644" y="459581"/>
            <a:ext cx="3177183" cy="196357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012644" y="2631996"/>
            <a:ext cx="2089428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Качество услуг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4012644" y="2993350"/>
            <a:ext cx="3177183" cy="534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Гарантии, уровень расходников, ощутимый результат.</a:t>
            </a:r>
            <a:endParaRPr lang="en-US" sz="13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454" y="459581"/>
            <a:ext cx="3177183" cy="196357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440454" y="2631996"/>
            <a:ext cx="2089428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Стоимость услуг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7440454" y="2993350"/>
            <a:ext cx="3177183" cy="534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Средний чек, скидки постоянным клиентам, регулярные акции.</a:t>
            </a:r>
            <a:endParaRPr lang="en-US" sz="13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8263" y="459581"/>
            <a:ext cx="3177183" cy="1963579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0868263" y="2631996"/>
            <a:ext cx="2417088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Расположение салона</a:t>
            </a:r>
            <a:endParaRPr lang="en-US" sz="1600" dirty="0"/>
          </a:p>
        </p:txBody>
      </p:sp>
      <p:sp>
        <p:nvSpPr>
          <p:cNvPr id="13" name="Text 7"/>
          <p:cNvSpPr/>
          <p:nvPr/>
        </p:nvSpPr>
        <p:spPr>
          <a:xfrm>
            <a:off x="10868263" y="2993350"/>
            <a:ext cx="3177183" cy="534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Близость к транспортной развязке, наличие парковки.</a:t>
            </a:r>
            <a:endParaRPr lang="en-US" sz="130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954" y="4564261"/>
            <a:ext cx="3177064" cy="1963460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584954" y="6736556"/>
            <a:ext cx="2089428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Уровень сервиса</a:t>
            </a:r>
            <a:endParaRPr lang="en-US" sz="1600" dirty="0"/>
          </a:p>
        </p:txBody>
      </p:sp>
      <p:sp>
        <p:nvSpPr>
          <p:cNvPr id="16" name="Text 9"/>
          <p:cNvSpPr/>
          <p:nvPr/>
        </p:nvSpPr>
        <p:spPr>
          <a:xfrm>
            <a:off x="584954" y="7097911"/>
            <a:ext cx="3177064" cy="10696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Скорость обслуживания, вежливость и внимательность персонала, уровень мастеров, атмосфера салона.</a:t>
            </a:r>
            <a:endParaRPr lang="en-US" sz="1300" dirty="0"/>
          </a:p>
        </p:txBody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2644" y="4564261"/>
            <a:ext cx="3177183" cy="1963579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4012644" y="6736675"/>
            <a:ext cx="2089428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Режим работы</a:t>
            </a:r>
            <a:endParaRPr lang="en-US" sz="1600" dirty="0"/>
          </a:p>
        </p:txBody>
      </p:sp>
      <p:sp>
        <p:nvSpPr>
          <p:cNvPr id="19" name="Text 11"/>
          <p:cNvSpPr/>
          <p:nvPr/>
        </p:nvSpPr>
        <p:spPr>
          <a:xfrm>
            <a:off x="4012644" y="7098030"/>
            <a:ext cx="3177183" cy="802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Скидки в определённое время дня, работа в часы, когда никто другой не работает.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7201" y="367070"/>
            <a:ext cx="7880271" cy="417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250"/>
              </a:lnSpc>
              <a:buNone/>
            </a:pPr>
            <a:r>
              <a:rPr lang="en-US" sz="26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Кто является потребителем салона красоты?</a:t>
            </a:r>
            <a:endParaRPr lang="en-US" sz="26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201" y="1051084"/>
            <a:ext cx="3273862" cy="20233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7201" y="3241238"/>
            <a:ext cx="1735574" cy="208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Женщины 18-35 лет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467201" y="3529846"/>
            <a:ext cx="3273862" cy="1067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Занимают активную жизненную позицию и следят за своим внешним видом. Они заинтересованы в качественных косметических процедурах и уходе за кожей, волосами и ногтями.</a:t>
            </a:r>
            <a:endParaRPr lang="en-US" sz="10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1207" y="1051084"/>
            <a:ext cx="3273862" cy="202334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941207" y="3241238"/>
            <a:ext cx="1763197" cy="208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Женщины 35-50 лет</a:t>
            </a:r>
            <a:endParaRPr lang="en-US" sz="1300" dirty="0"/>
          </a:p>
        </p:txBody>
      </p:sp>
      <p:sp>
        <p:nvSpPr>
          <p:cNvPr id="8" name="Text 4"/>
          <p:cNvSpPr/>
          <p:nvPr/>
        </p:nvSpPr>
        <p:spPr>
          <a:xfrm>
            <a:off x="3941207" y="3529846"/>
            <a:ext cx="3273862" cy="853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Хотят сохранять молодость и привлекательность, уменьшить признаки старения и улучшить состояние кожи, волос и ногтей.</a:t>
            </a:r>
            <a:endParaRPr lang="en-US" sz="10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5213" y="1051084"/>
            <a:ext cx="3273862" cy="202334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15213" y="3241238"/>
            <a:ext cx="2038112" cy="208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Женщины более 50 лет</a:t>
            </a:r>
            <a:endParaRPr lang="en-US" sz="1300" dirty="0"/>
          </a:p>
        </p:txBody>
      </p:sp>
      <p:sp>
        <p:nvSpPr>
          <p:cNvPr id="11" name="Text 6"/>
          <p:cNvSpPr/>
          <p:nvPr/>
        </p:nvSpPr>
        <p:spPr>
          <a:xfrm>
            <a:off x="7415213" y="3529846"/>
            <a:ext cx="3273862" cy="640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Заинтересованы в процедурах, способных замедлить процесс старения, улучшить кожу, снять стресс и усталость.</a:t>
            </a:r>
            <a:endParaRPr lang="en-US" sz="10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9218" y="1051084"/>
            <a:ext cx="3273981" cy="202346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889218" y="3241358"/>
            <a:ext cx="2226112" cy="208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Мужчины всех возрастов</a:t>
            </a:r>
            <a:endParaRPr lang="en-US" sz="1300" dirty="0"/>
          </a:p>
        </p:txBody>
      </p:sp>
      <p:sp>
        <p:nvSpPr>
          <p:cNvPr id="14" name="Text 8"/>
          <p:cNvSpPr/>
          <p:nvPr/>
        </p:nvSpPr>
        <p:spPr>
          <a:xfrm>
            <a:off x="10889218" y="3529965"/>
            <a:ext cx="3273981" cy="853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Следят за своим внешним видом и интересуются услугами салона красоты, такими как стрижка, бритье, массаж и процедуры для ухода за кожей.</a:t>
            </a:r>
            <a:endParaRPr lang="en-US" sz="10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201" y="4997648"/>
            <a:ext cx="3273862" cy="2023348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467201" y="7187803"/>
            <a:ext cx="1934528" cy="208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Невесты и их близкие</a:t>
            </a:r>
            <a:endParaRPr lang="en-US" sz="1300" dirty="0"/>
          </a:p>
        </p:txBody>
      </p:sp>
      <p:sp>
        <p:nvSpPr>
          <p:cNvPr id="17" name="Text 10"/>
          <p:cNvSpPr/>
          <p:nvPr/>
        </p:nvSpPr>
        <p:spPr>
          <a:xfrm>
            <a:off x="467201" y="7476411"/>
            <a:ext cx="3273862" cy="640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Ищут услуги по подготовке к свадебному торжеству: макияж, прически, маникюр, педикюр и другие услуги.</a:t>
            </a:r>
            <a:endParaRPr lang="en-US" sz="105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1207" y="4997648"/>
            <a:ext cx="3273862" cy="2023348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3941207" y="7187803"/>
            <a:ext cx="3273862" cy="417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Люди, желающие сделать подарок близкому человеку</a:t>
            </a:r>
            <a:endParaRPr lang="en-US" sz="1300" dirty="0"/>
          </a:p>
        </p:txBody>
      </p:sp>
      <p:sp>
        <p:nvSpPr>
          <p:cNvPr id="20" name="Text 12"/>
          <p:cNvSpPr/>
          <p:nvPr/>
        </p:nvSpPr>
        <p:spPr>
          <a:xfrm>
            <a:off x="3941207" y="7685008"/>
            <a:ext cx="3273862" cy="4269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Сертификат на процедуры и услуги салона красоты.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8512" y="498872"/>
            <a:ext cx="13673376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Какой объем рынка салона красоты?</a:t>
            </a:r>
            <a:endParaRPr lang="en-US" sz="10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512" y="871180"/>
            <a:ext cx="3264575" cy="201763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8512" y="3059668"/>
            <a:ext cx="1709023" cy="2134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Стагнация Роста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478512" y="3355062"/>
            <a:ext cx="3264575" cy="437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По данным Росстата, рынок бьюти-услуг в 2017 году даже незначительно сократился.</a:t>
            </a:r>
            <a:endParaRPr lang="en-US" sz="10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8112" y="871180"/>
            <a:ext cx="3264575" cy="201763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948112" y="3059668"/>
            <a:ext cx="1709023" cy="2134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Онлайн-Тренд</a:t>
            </a:r>
            <a:endParaRPr lang="en-US" sz="1300" dirty="0"/>
          </a:p>
        </p:txBody>
      </p:sp>
      <p:sp>
        <p:nvSpPr>
          <p:cNvPr id="8" name="Text 4"/>
          <p:cNvSpPr/>
          <p:nvPr/>
        </p:nvSpPr>
        <p:spPr>
          <a:xfrm>
            <a:off x="3948112" y="3355062"/>
            <a:ext cx="3264575" cy="437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Переход в онлайн приводит к росту сегмента частных мастеров.</a:t>
            </a:r>
            <a:endParaRPr lang="en-US" sz="10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7713" y="871180"/>
            <a:ext cx="3264575" cy="201763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17713" y="3059668"/>
            <a:ext cx="1709023" cy="2134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Рост Сетей</a:t>
            </a:r>
            <a:endParaRPr lang="en-US" sz="1300" dirty="0"/>
          </a:p>
        </p:txBody>
      </p:sp>
      <p:sp>
        <p:nvSpPr>
          <p:cNvPr id="11" name="Text 6"/>
          <p:cNvSpPr/>
          <p:nvPr/>
        </p:nvSpPr>
        <p:spPr>
          <a:xfrm>
            <a:off x="7417713" y="3355062"/>
            <a:ext cx="3264575" cy="437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Количество сетевых салонов на федеральном рынке растёт.</a:t>
            </a:r>
            <a:endParaRPr lang="en-US" sz="10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7313" y="871180"/>
            <a:ext cx="3264575" cy="201763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887313" y="3059668"/>
            <a:ext cx="2598896" cy="2134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Актуальность Франчайзинга</a:t>
            </a:r>
            <a:endParaRPr lang="en-US" sz="1300" dirty="0"/>
          </a:p>
        </p:txBody>
      </p:sp>
      <p:sp>
        <p:nvSpPr>
          <p:cNvPr id="14" name="Text 8"/>
          <p:cNvSpPr/>
          <p:nvPr/>
        </p:nvSpPr>
        <p:spPr>
          <a:xfrm>
            <a:off x="10887313" y="3355062"/>
            <a:ext cx="3264575" cy="655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Благодаря увеличению процентного соотношения сетевых игроков, увеличивается актуальность франчайзинга.</a:t>
            </a:r>
            <a:endParaRPr lang="en-US" sz="10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512" y="4420910"/>
            <a:ext cx="3264575" cy="2017633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478512" y="6609398"/>
            <a:ext cx="1709023" cy="2134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Новые Форматы</a:t>
            </a:r>
            <a:endParaRPr lang="en-US" sz="1300" dirty="0"/>
          </a:p>
        </p:txBody>
      </p:sp>
      <p:sp>
        <p:nvSpPr>
          <p:cNvPr id="17" name="Text 10"/>
          <p:cNvSpPr/>
          <p:nvPr/>
        </p:nvSpPr>
        <p:spPr>
          <a:xfrm>
            <a:off x="478512" y="6904792"/>
            <a:ext cx="3264575" cy="437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Благодаря стагнации премиум-сегмента появляются новые форматы салонов красоты.</a:t>
            </a:r>
            <a:endParaRPr lang="en-US" sz="105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8112" y="4420910"/>
            <a:ext cx="3264575" cy="2017633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3948112" y="6609398"/>
            <a:ext cx="1709023" cy="2134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Новые Игроки</a:t>
            </a:r>
            <a:endParaRPr lang="en-US" sz="1300" dirty="0"/>
          </a:p>
        </p:txBody>
      </p:sp>
      <p:sp>
        <p:nvSpPr>
          <p:cNvPr id="20" name="Text 12"/>
          <p:cNvSpPr/>
          <p:nvPr/>
        </p:nvSpPr>
        <p:spPr>
          <a:xfrm>
            <a:off x="3948112" y="6904792"/>
            <a:ext cx="3264575" cy="655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Крупнейшие сетевые магазины продажи парфюмерии и косметики вводят бьюти-услуги.</a:t>
            </a:r>
            <a:endParaRPr lang="en-US" sz="1050" dirty="0"/>
          </a:p>
        </p:txBody>
      </p:sp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7713" y="4420910"/>
            <a:ext cx="3264575" cy="2017633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7417713" y="6609398"/>
            <a:ext cx="3264575" cy="4269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Производство Собственной Косметики</a:t>
            </a:r>
            <a:endParaRPr lang="en-US" sz="1300" dirty="0"/>
          </a:p>
        </p:txBody>
      </p:sp>
      <p:sp>
        <p:nvSpPr>
          <p:cNvPr id="23" name="Text 14"/>
          <p:cNvSpPr/>
          <p:nvPr/>
        </p:nvSpPr>
        <p:spPr>
          <a:xfrm>
            <a:off x="7417713" y="7118271"/>
            <a:ext cx="3264575" cy="655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Салоны красоты начинают производить собственную косметику и расходные материалы.</a:t>
            </a:r>
            <a:endParaRPr lang="en-US" sz="1050" dirty="0"/>
          </a:p>
        </p:txBody>
      </p:sp>
      <p:pic>
        <p:nvPicPr>
          <p:cNvPr id="2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87313" y="4420910"/>
            <a:ext cx="3264575" cy="2017633"/>
          </a:xfrm>
          <a:prstGeom prst="rect">
            <a:avLst/>
          </a:prstGeom>
        </p:spPr>
      </p:pic>
      <p:sp>
        <p:nvSpPr>
          <p:cNvPr id="25" name="Text 15"/>
          <p:cNvSpPr/>
          <p:nvPr/>
        </p:nvSpPr>
        <p:spPr>
          <a:xfrm>
            <a:off x="10887313" y="6609398"/>
            <a:ext cx="3264575" cy="4269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Развитие Специализированных Студий</a:t>
            </a:r>
            <a:endParaRPr lang="en-US" sz="1300" dirty="0"/>
          </a:p>
        </p:txBody>
      </p:sp>
      <p:sp>
        <p:nvSpPr>
          <p:cNvPr id="26" name="Text 16"/>
          <p:cNvSpPr/>
          <p:nvPr/>
        </p:nvSpPr>
        <p:spPr>
          <a:xfrm>
            <a:off x="10887313" y="7118271"/>
            <a:ext cx="3264575" cy="874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Активное развитие специализированных студий приводит к дефициту кадров, появлению собственных академий по подготовке персонала.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4852" y="697349"/>
            <a:ext cx="11907798" cy="647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050"/>
              </a:lnSpc>
              <a:buNone/>
            </a:pPr>
            <a:r>
              <a:rPr lang="en-US" sz="40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Кто является конкурентом салона красоты?</a:t>
            </a:r>
            <a:endParaRPr lang="en-US" sz="4050" dirty="0"/>
          </a:p>
        </p:txBody>
      </p:sp>
      <p:sp>
        <p:nvSpPr>
          <p:cNvPr id="3" name="Text 1"/>
          <p:cNvSpPr/>
          <p:nvPr/>
        </p:nvSpPr>
        <p:spPr>
          <a:xfrm>
            <a:off x="724852" y="1862257"/>
            <a:ext cx="2916198" cy="970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Другие салоны красоты и парикмахерские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24852" y="3039785"/>
            <a:ext cx="2916198" cy="4306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Это самые непосредственные конкуренты, которые предлагают такие же услуги, как стрижки, укладки, окрашивание волос, маникюр и педикюр. В зависимости от концепции салона, они могут конкурировать в ценовой политике, предлагать различные услуги и уровни сервиса.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153972" y="1862257"/>
            <a:ext cx="2916198" cy="970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Клиники и медицинские центры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153972" y="3039785"/>
            <a:ext cx="2916198" cy="3643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Некоторые из них предлагают косметологические процедуры, такие как инъекции ботокса, уход за кожей и лазерные процедуры. Они могут привлекать клиентов, которые ищут более медицинский подход к уходу за собой.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583091" y="1862257"/>
            <a:ext cx="2916198" cy="970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Мобильные парикмахерские и косметологи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583091" y="3039785"/>
            <a:ext cx="2916198" cy="2318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Специалисты, которые приезжают к клиентам на дом, могут привлекать клиентов, предпочитающих удобство и индивидуальный подход.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012210" y="1862257"/>
            <a:ext cx="2916198" cy="970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Салоны с альтернативным подходом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1012210" y="3039785"/>
            <a:ext cx="2916198" cy="3974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Они могут предлагать уникальные или специализированные услуги, такие как эко-услуги, натуральная косметика или спа-процедуры. Такой подход может привлечь клиентов, которые ищут экологически чистые или специализированные услуги.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36389"/>
            <a:ext cx="1262693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В чем ваше конкурентное преимущество?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156692" y="1798796"/>
            <a:ext cx="1267991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Font typeface="+mj-lt"/>
              <a:buAutoNum type="arabicPeriod" startAt="1"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Качество услуг: использование профессиональной косметики, современных инструментов и квалифицированных мастеров.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1156692" y="2603897"/>
            <a:ext cx="1267991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Font typeface="+mj-lt"/>
              <a:buAutoNum type="arabicPeriod" startAt="2"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Индивидуальный подход: персонализированные консультации, рекомендации по уходу и индивидуальные процедуры.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1156692" y="3408998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Font typeface="+mj-lt"/>
              <a:buAutoNum type="arabicPeriod" startAt="3"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Широкий ассортимент услуг: от стрижек и окрашиваний до спа-процедур и ухода за лицом.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1156692" y="3851196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Font typeface="+mj-lt"/>
              <a:buAutoNum type="arabicPeriod" startAt="4"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Удобное местоположение и время работы: близость к транспортным узлам и гибкое расписание.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1156692" y="4293394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Font typeface="+mj-lt"/>
              <a:buAutoNum type="arabicPeriod" startAt="5"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Уникальная атмосфера: комфортная, уютная и стильная обстановка.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1156692" y="4735592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Font typeface="+mj-lt"/>
              <a:buAutoNum type="arabicPeriod" startAt="6"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Лояльность клиентов: программы скидок и системы лояльности.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1156692" y="5177790"/>
            <a:ext cx="1267991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Font typeface="+mj-lt"/>
              <a:buAutoNum type="arabicPeriod" startAt="7"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Качественная коммуникация и маркетинг: эффективная реклама и активное присутствие в социальных сетях.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1156692" y="5982891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Font typeface="+mj-lt"/>
              <a:buAutoNum type="arabicPeriod" startAt="8"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Экологически чистые продукты: использование натуральных, органических продуктов.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1156692" y="6425089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Font typeface="+mj-lt"/>
              <a:buAutoNum type="arabicPeriod" startAt="9"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Обратная связь и отзывы: использование обратной связи для улучшения качества услуг.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1156692" y="6867287"/>
            <a:ext cx="1267991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Font typeface="+mj-lt"/>
              <a:buAutoNum type="arabicPeriod" startAt="10"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Образовательные программы: предложение мастер-классов по уходу за собой и обучению в бьюти-индустрии.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7078" y="343376"/>
            <a:ext cx="13756243" cy="117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50"/>
              </a:lnSpc>
              <a:buNone/>
            </a:pPr>
            <a:r>
              <a:rPr lang="en-US" sz="2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Какая работа должна быть сделана для решения ключевых проблем или удовлетворения</a:t>
            </a:r>
            <a:pPr indent="0" marL="0">
              <a:lnSpc>
                <a:spcPts val="3050"/>
              </a:lnSpc>
              <a:buNone/>
            </a:pPr>
            <a:r>
              <a:rPr lang="en-US" sz="2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
</a:t>
            </a:r>
            <a:pPr indent="0" marL="0">
              <a:lnSpc>
                <a:spcPts val="3050"/>
              </a:lnSpc>
              <a:buNone/>
            </a:pPr>
            <a:r>
              <a:rPr lang="en-US" sz="2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ключевых потребностей целевых потребителей?</a:t>
            </a:r>
            <a:endParaRPr lang="en-US" sz="2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078" y="1764030"/>
            <a:ext cx="4460558" cy="275677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37078" y="4676894"/>
            <a:ext cx="2955727" cy="195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Понимание потребностей клиентов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37078" y="4946809"/>
            <a:ext cx="4460558" cy="599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Регулярные опросы и анкетирование помогут выявить ожидания и предпочтения наших клиентов. Это позволит адаптировать наши услуги и сервис под их конкретные запросы.</a:t>
            </a:r>
            <a:endParaRPr lang="en-US" sz="9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921" y="1764030"/>
            <a:ext cx="4460558" cy="275677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084921" y="4676894"/>
            <a:ext cx="2336006" cy="195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Профессиональная команда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5084921" y="4946809"/>
            <a:ext cx="4460558" cy="599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Обучение и повышение квалификации наших мастеров и администраторов обеспечат высокий уровень обслуживания. Наши клиенты будут в надежных руках.</a:t>
            </a:r>
            <a:endParaRPr lang="en-US" sz="9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2764" y="1764030"/>
            <a:ext cx="4460558" cy="275677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32764" y="4676894"/>
            <a:ext cx="1561267" cy="195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Комфорт и релакс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9732764" y="4946809"/>
            <a:ext cx="4460558" cy="599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Мы уделяем особое внимание интерьеру, освещению, ароматам и музыке в нашем салоне. Это создает атмосферу, которая способствует расслаблению и удовольствию от процедур.</a:t>
            </a:r>
            <a:endParaRPr lang="en-US" sz="950" dirty="0"/>
          </a:p>
        </p:txBody>
      </p:sp>
      <p:sp>
        <p:nvSpPr>
          <p:cNvPr id="12" name="Text 7"/>
          <p:cNvSpPr/>
          <p:nvPr/>
        </p:nvSpPr>
        <p:spPr>
          <a:xfrm>
            <a:off x="437078" y="5733455"/>
            <a:ext cx="2830711" cy="195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Клиентоориентированный сервис</a:t>
            </a:r>
            <a:endParaRPr lang="en-US" sz="1200" dirty="0"/>
          </a:p>
        </p:txBody>
      </p:sp>
      <p:sp>
        <p:nvSpPr>
          <p:cNvPr id="13" name="Text 8"/>
          <p:cNvSpPr/>
          <p:nvPr/>
        </p:nvSpPr>
        <p:spPr>
          <a:xfrm>
            <a:off x="437078" y="6115764"/>
            <a:ext cx="1849993" cy="195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Широкий спектр услуг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437078" y="6498074"/>
            <a:ext cx="2137172" cy="195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Современные технологии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437078" y="6880384"/>
            <a:ext cx="1971913" cy="195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Программы лояльности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37078" y="7262693"/>
            <a:ext cx="2314099" cy="195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Эффективное продвижение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437078" y="7645003"/>
            <a:ext cx="1561267" cy="195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Обратная связь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437078" y="8027313"/>
            <a:ext cx="1704737" cy="195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Качество продукции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5925" y="665440"/>
            <a:ext cx="13158549" cy="1970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150"/>
              </a:lnSpc>
              <a:buNone/>
            </a:pPr>
            <a:r>
              <a:rPr lang="en-US" sz="41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Каким образом салон красоты может удовлетворить потребности или решить</a:t>
            </a:r>
            <a:pPr indent="0" marL="0">
              <a:lnSpc>
                <a:spcPts val="5150"/>
              </a:lnSpc>
              <a:buNone/>
            </a:pPr>
            <a:r>
              <a:rPr lang="en-US" sz="41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
</a:t>
            </a:r>
            <a:pPr indent="0" marL="0">
              <a:lnSpc>
                <a:spcPts val="5150"/>
              </a:lnSpc>
              <a:buNone/>
            </a:pPr>
            <a:r>
              <a:rPr lang="en-US" sz="41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проблемы потребителя?</a:t>
            </a:r>
            <a:endParaRPr lang="en-US" sz="41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5925" y="3056930"/>
            <a:ext cx="3053001" cy="188678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5925" y="5206484"/>
            <a:ext cx="3053001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Осознанный подход к каждой женщине</a:t>
            </a:r>
            <a:endParaRPr lang="en-US" sz="2050" dirty="0"/>
          </a:p>
        </p:txBody>
      </p:sp>
      <p:sp>
        <p:nvSpPr>
          <p:cNvPr id="5" name="Text 2"/>
          <p:cNvSpPr/>
          <p:nvPr/>
        </p:nvSpPr>
        <p:spPr>
          <a:xfrm>
            <a:off x="735925" y="5989796"/>
            <a:ext cx="3053001" cy="672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Мы понимаем, что каждая женщина уникальна.</a:t>
            </a:r>
            <a:endParaRPr lang="en-US" sz="16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323" y="3056930"/>
            <a:ext cx="3053120" cy="188690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104323" y="5206603"/>
            <a:ext cx="3053120" cy="985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Только проверенные качественные процедуры</a:t>
            </a:r>
            <a:endParaRPr lang="en-US" sz="2050" dirty="0"/>
          </a:p>
        </p:txBody>
      </p:sp>
      <p:sp>
        <p:nvSpPr>
          <p:cNvPr id="8" name="Text 4"/>
          <p:cNvSpPr/>
          <p:nvPr/>
        </p:nvSpPr>
        <p:spPr>
          <a:xfrm>
            <a:off x="4104323" y="6318528"/>
            <a:ext cx="3053120" cy="672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Мы предлагаем широкий спектр услуг.</a:t>
            </a:r>
            <a:endParaRPr lang="en-US" sz="16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2839" y="3056930"/>
            <a:ext cx="3053120" cy="188690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72839" y="5206603"/>
            <a:ext cx="3053120" cy="985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Уютная атмосфера для полного расслабления</a:t>
            </a:r>
            <a:endParaRPr lang="en-US" sz="2050" dirty="0"/>
          </a:p>
        </p:txBody>
      </p:sp>
      <p:sp>
        <p:nvSpPr>
          <p:cNvPr id="11" name="Text 6"/>
          <p:cNvSpPr/>
          <p:nvPr/>
        </p:nvSpPr>
        <p:spPr>
          <a:xfrm>
            <a:off x="7472839" y="6318528"/>
            <a:ext cx="3053120" cy="672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Мы создали комфортную обстановку в нашем салоне.</a:t>
            </a:r>
            <a:endParaRPr lang="en-US" sz="16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1355" y="3056930"/>
            <a:ext cx="3053120" cy="188690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841355" y="5206603"/>
            <a:ext cx="3053120" cy="985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Максимальное удобство для наших клиентов</a:t>
            </a:r>
            <a:endParaRPr lang="en-US" sz="2050" dirty="0"/>
          </a:p>
        </p:txBody>
      </p:sp>
      <p:sp>
        <p:nvSpPr>
          <p:cNvPr id="14" name="Text 8"/>
          <p:cNvSpPr/>
          <p:nvPr/>
        </p:nvSpPr>
        <p:spPr>
          <a:xfrm>
            <a:off x="10841355" y="6318528"/>
            <a:ext cx="3053120" cy="672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Мы предлагаем удобную онлайн-запись.</a:t>
            </a:r>
            <a:endParaRPr lang="en-US" sz="1650" dirty="0"/>
          </a:p>
        </p:txBody>
      </p:sp>
      <p:sp>
        <p:nvSpPr>
          <p:cNvPr id="15" name="Text 9"/>
          <p:cNvSpPr/>
          <p:nvPr/>
        </p:nvSpPr>
        <p:spPr>
          <a:xfrm>
            <a:off x="735925" y="7227689"/>
            <a:ext cx="13158549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endParaRPr lang="en-US" sz="16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6882" y="946309"/>
            <a:ext cx="13096637" cy="1369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350"/>
              </a:lnSpc>
              <a:buNone/>
            </a:pPr>
            <a:r>
              <a:rPr lang="en-US" sz="43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Какие преимущества получит потребитель, воспользовавшись салоном красоты?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766882" y="2753916"/>
            <a:ext cx="13096637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1.Профессионализм и качество 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766882" y="3350895"/>
            <a:ext cx="13096637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2.Индивидуальный подход 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66882" y="3947874"/>
            <a:ext cx="13096637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3.Широкий спектр услуг 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766882" y="4544854"/>
            <a:ext cx="13096637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4.Улучшение внешнего вида и уверенности 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66882" y="5141833"/>
            <a:ext cx="13096637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5.Расслабление и уход за собой 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66882" y="5738813"/>
            <a:ext cx="13096637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6.Советы по уходу за собой 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66882" y="6335792"/>
            <a:ext cx="13096637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7.Доступ к современным технологиям и продуктам 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766882" y="6932771"/>
            <a:ext cx="13096637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8.Создание уюта и комфорта 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7092" y="429935"/>
            <a:ext cx="13536216" cy="9770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800"/>
              </a:lnSpc>
              <a:buNone/>
            </a:pPr>
            <a:r>
              <a:rPr lang="en-US" sz="30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Какие ключевые каналы продвижения салона красоты могут быть использованы?</a:t>
            </a:r>
            <a:endParaRPr lang="en-US" sz="30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7092" y="1719620"/>
            <a:ext cx="3208139" cy="19827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7092" y="3897749"/>
            <a:ext cx="1954292" cy="244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Социальные сети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547092" y="4235648"/>
            <a:ext cx="3208139" cy="2500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Социальные сети</a:t>
            </a:r>
            <a:endParaRPr lang="en-US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9665" y="1719620"/>
            <a:ext cx="3208258" cy="198274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989665" y="3897749"/>
            <a:ext cx="1954292" cy="244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Сайт и блог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3989665" y="4235648"/>
            <a:ext cx="3208258" cy="2500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Сайт и блог</a:t>
            </a:r>
            <a:endParaRPr lang="en-US" sz="12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2358" y="1719620"/>
            <a:ext cx="3208258" cy="198274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32358" y="3897749"/>
            <a:ext cx="3172778" cy="244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SEO (Поисковая оптимизация)</a:t>
            </a:r>
            <a:endParaRPr lang="en-US" sz="1500" dirty="0"/>
          </a:p>
        </p:txBody>
      </p:sp>
      <p:sp>
        <p:nvSpPr>
          <p:cNvPr id="11" name="Text 6"/>
          <p:cNvSpPr/>
          <p:nvPr/>
        </p:nvSpPr>
        <p:spPr>
          <a:xfrm>
            <a:off x="7432358" y="4235648"/>
            <a:ext cx="3208258" cy="2500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SEO (Поисковая оптимизация)</a:t>
            </a:r>
            <a:endParaRPr lang="en-US" sz="12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5050" y="1719620"/>
            <a:ext cx="3208258" cy="198274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875050" y="3897749"/>
            <a:ext cx="1954292" cy="244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Email-маркетинг</a:t>
            </a:r>
            <a:endParaRPr lang="en-US" sz="1500" dirty="0"/>
          </a:p>
        </p:txBody>
      </p:sp>
      <p:sp>
        <p:nvSpPr>
          <p:cNvPr id="14" name="Text 8"/>
          <p:cNvSpPr/>
          <p:nvPr/>
        </p:nvSpPr>
        <p:spPr>
          <a:xfrm>
            <a:off x="10875050" y="4235648"/>
            <a:ext cx="3208258" cy="2500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Email-маркетинг</a:t>
            </a:r>
            <a:endParaRPr lang="en-US" sz="120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092" y="4954667"/>
            <a:ext cx="3208139" cy="1982748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547092" y="7132796"/>
            <a:ext cx="2819162" cy="244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Реклама в Интернете (PPC)</a:t>
            </a:r>
            <a:endParaRPr lang="en-US" sz="1500" dirty="0"/>
          </a:p>
        </p:txBody>
      </p:sp>
      <p:sp>
        <p:nvSpPr>
          <p:cNvPr id="17" name="Text 10"/>
          <p:cNvSpPr/>
          <p:nvPr/>
        </p:nvSpPr>
        <p:spPr>
          <a:xfrm>
            <a:off x="547092" y="7470696"/>
            <a:ext cx="3208139" cy="2500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Реклама в Интернете (PPC)</a:t>
            </a:r>
            <a:endParaRPr lang="en-US" sz="120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9665" y="4954667"/>
            <a:ext cx="3208258" cy="1982748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3989665" y="7132796"/>
            <a:ext cx="1954292" cy="244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Оффлайн-реклама</a:t>
            </a:r>
            <a:endParaRPr lang="en-US" sz="1500" dirty="0"/>
          </a:p>
        </p:txBody>
      </p:sp>
      <p:sp>
        <p:nvSpPr>
          <p:cNvPr id="20" name="Text 12"/>
          <p:cNvSpPr/>
          <p:nvPr/>
        </p:nvSpPr>
        <p:spPr>
          <a:xfrm>
            <a:off x="3989665" y="7470696"/>
            <a:ext cx="3208258" cy="2500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Оффлайн-реклама</a:t>
            </a:r>
            <a:endParaRPr lang="en-US" sz="1200" dirty="0"/>
          </a:p>
        </p:txBody>
      </p:sp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2358" y="4954667"/>
            <a:ext cx="3208258" cy="1982748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7432358" y="7132796"/>
            <a:ext cx="3208258" cy="4883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Партнёрство с другими бизнесами</a:t>
            </a:r>
            <a:endParaRPr lang="en-US" sz="1500" dirty="0"/>
          </a:p>
        </p:txBody>
      </p:sp>
      <p:sp>
        <p:nvSpPr>
          <p:cNvPr id="23" name="Text 14"/>
          <p:cNvSpPr/>
          <p:nvPr/>
        </p:nvSpPr>
        <p:spPr>
          <a:xfrm>
            <a:off x="7432358" y="7714893"/>
            <a:ext cx="3208258" cy="2500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Партнёрство с другими бизнесами</a:t>
            </a:r>
            <a:endParaRPr lang="en-US" sz="1200" dirty="0"/>
          </a:p>
        </p:txBody>
      </p:sp>
      <p:pic>
        <p:nvPicPr>
          <p:cNvPr id="2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75050" y="4954667"/>
            <a:ext cx="3208258" cy="1982748"/>
          </a:xfrm>
          <a:prstGeom prst="rect">
            <a:avLst/>
          </a:prstGeom>
        </p:spPr>
      </p:pic>
      <p:sp>
        <p:nvSpPr>
          <p:cNvPr id="25" name="Text 15"/>
          <p:cNvSpPr/>
          <p:nvPr/>
        </p:nvSpPr>
        <p:spPr>
          <a:xfrm>
            <a:off x="10875050" y="7132796"/>
            <a:ext cx="2601635" cy="244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Отзывы и рекомендации</a:t>
            </a:r>
            <a:endParaRPr lang="en-US" sz="1500" dirty="0"/>
          </a:p>
        </p:txBody>
      </p:sp>
      <p:sp>
        <p:nvSpPr>
          <p:cNvPr id="26" name="Text 16"/>
          <p:cNvSpPr/>
          <p:nvPr/>
        </p:nvSpPr>
        <p:spPr>
          <a:xfrm>
            <a:off x="10875050" y="7470696"/>
            <a:ext cx="3208258" cy="2500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Отзывы и рекомендации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94940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Этапы проекта: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253496"/>
            <a:ext cx="396835" cy="396835"/>
          </a:xfrm>
          <a:prstGeom prst="roundRect">
            <a:avLst>
              <a:gd name="adj" fmla="val 51443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1417439" y="2253496"/>
            <a:ext cx="3041213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I. Подготовительный этап (месяц 1-2):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417439" y="3452574"/>
            <a:ext cx="304121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Задачи: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2253496"/>
            <a:ext cx="396835" cy="396835"/>
          </a:xfrm>
          <a:prstGeom prst="roundRect">
            <a:avLst>
              <a:gd name="adj" fmla="val 51443"/>
            </a:avLst>
          </a:prstGeom>
          <a:solidFill>
            <a:srgbClr val="E8F3E8"/>
          </a:solidFill>
          <a:ln/>
        </p:spPr>
      </p:sp>
      <p:sp>
        <p:nvSpPr>
          <p:cNvPr id="8" name="Text 5"/>
          <p:cNvSpPr/>
          <p:nvPr/>
        </p:nvSpPr>
        <p:spPr>
          <a:xfrm>
            <a:off x="5309116" y="225349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Екатерина: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309116" y="2743914"/>
            <a:ext cx="304121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1. Разработка бизнес-плана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5309116" y="3605808"/>
            <a:ext cx="304121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2. Поиск и выбор помещения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5309116" y="4467701"/>
            <a:ext cx="304121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3. Юридическое оформление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5309116" y="5329595"/>
            <a:ext cx="304121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4. Подбор и согласование поставщиков оборудования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5309116" y="6554391"/>
            <a:ext cx="304121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5. Формирование команды сотрудников</a:t>
            </a:r>
            <a:endParaRPr lang="en-US" sz="1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6715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Юлия: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4556760" y="2116098"/>
            <a:ext cx="30480" cy="5046345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5" name="Shape 2"/>
          <p:cNvSpPr/>
          <p:nvPr/>
        </p:nvSpPr>
        <p:spPr>
          <a:xfrm>
            <a:off x="3553539" y="2611160"/>
            <a:ext cx="793790" cy="3048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6" name="Shape 3"/>
          <p:cNvSpPr/>
          <p:nvPr/>
        </p:nvSpPr>
        <p:spPr>
          <a:xfrm>
            <a:off x="4316849" y="2371249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7" name="Text 4"/>
          <p:cNvSpPr/>
          <p:nvPr/>
        </p:nvSpPr>
        <p:spPr>
          <a:xfrm>
            <a:off x="4487108" y="2456259"/>
            <a:ext cx="16978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793790" y="2342912"/>
            <a:ext cx="253067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Анализ целевой аудитории</a:t>
            </a:r>
            <a:endParaRPr lang="en-US" sz="2200" dirty="0"/>
          </a:p>
        </p:txBody>
      </p:sp>
      <p:sp>
        <p:nvSpPr>
          <p:cNvPr id="9" name="Shape 6"/>
          <p:cNvSpPr/>
          <p:nvPr/>
        </p:nvSpPr>
        <p:spPr>
          <a:xfrm>
            <a:off x="4796671" y="3745230"/>
            <a:ext cx="793790" cy="3048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10" name="Shape 7"/>
          <p:cNvSpPr/>
          <p:nvPr/>
        </p:nvSpPr>
        <p:spPr>
          <a:xfrm>
            <a:off x="4316849" y="3505319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1" name="Text 8"/>
          <p:cNvSpPr/>
          <p:nvPr/>
        </p:nvSpPr>
        <p:spPr>
          <a:xfrm>
            <a:off x="4460796" y="3590330"/>
            <a:ext cx="222409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2</a:t>
            </a:r>
            <a:endParaRPr lang="en-US" sz="2650" dirty="0"/>
          </a:p>
        </p:txBody>
      </p:sp>
      <p:sp>
        <p:nvSpPr>
          <p:cNvPr id="12" name="Text 9"/>
          <p:cNvSpPr/>
          <p:nvPr/>
        </p:nvSpPr>
        <p:spPr>
          <a:xfrm>
            <a:off x="5819537" y="3476982"/>
            <a:ext cx="2530673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Разработка маркетинговой стратегии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3553539" y="4765834"/>
            <a:ext cx="793790" cy="3048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14" name="Shape 11"/>
          <p:cNvSpPr/>
          <p:nvPr/>
        </p:nvSpPr>
        <p:spPr>
          <a:xfrm>
            <a:off x="4316849" y="4525923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5" name="Text 12"/>
          <p:cNvSpPr/>
          <p:nvPr/>
        </p:nvSpPr>
        <p:spPr>
          <a:xfrm>
            <a:off x="4469249" y="4610933"/>
            <a:ext cx="205502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3</a:t>
            </a:r>
            <a:endParaRPr lang="en-US" sz="2650" dirty="0"/>
          </a:p>
        </p:txBody>
      </p:sp>
      <p:sp>
        <p:nvSpPr>
          <p:cNvPr id="16" name="Text 13"/>
          <p:cNvSpPr/>
          <p:nvPr/>
        </p:nvSpPr>
        <p:spPr>
          <a:xfrm>
            <a:off x="793790" y="4497586"/>
            <a:ext cx="2530673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Создание сайта и страниц в социальных сетях</a:t>
            </a:r>
            <a:endParaRPr lang="en-US" sz="2200" dirty="0"/>
          </a:p>
        </p:txBody>
      </p:sp>
      <p:sp>
        <p:nvSpPr>
          <p:cNvPr id="17" name="Shape 14"/>
          <p:cNvSpPr/>
          <p:nvPr/>
        </p:nvSpPr>
        <p:spPr>
          <a:xfrm>
            <a:off x="4796671" y="5814655"/>
            <a:ext cx="793790" cy="3048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18" name="Shape 15"/>
          <p:cNvSpPr/>
          <p:nvPr/>
        </p:nvSpPr>
        <p:spPr>
          <a:xfrm>
            <a:off x="4316849" y="5574744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9" name="Text 16"/>
          <p:cNvSpPr/>
          <p:nvPr/>
        </p:nvSpPr>
        <p:spPr>
          <a:xfrm>
            <a:off x="4456390" y="5659755"/>
            <a:ext cx="231219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4</a:t>
            </a:r>
            <a:endParaRPr lang="en-US" sz="2650" dirty="0"/>
          </a:p>
        </p:txBody>
      </p:sp>
      <p:sp>
        <p:nvSpPr>
          <p:cNvPr id="20" name="Text 17"/>
          <p:cNvSpPr/>
          <p:nvPr/>
        </p:nvSpPr>
        <p:spPr>
          <a:xfrm>
            <a:off x="5819537" y="5546408"/>
            <a:ext cx="2530673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Подготовка рекламных материалов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68378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Роксана: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4816435"/>
            <a:ext cx="7556421" cy="3048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5" name="Shape 2"/>
          <p:cNvSpPr/>
          <p:nvPr/>
        </p:nvSpPr>
        <p:spPr>
          <a:xfrm>
            <a:off x="2610922" y="4022646"/>
            <a:ext cx="30480" cy="79379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6" name="Shape 3"/>
          <p:cNvSpPr/>
          <p:nvPr/>
        </p:nvSpPr>
        <p:spPr>
          <a:xfrm>
            <a:off x="2371011" y="4561284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7" name="Text 4"/>
          <p:cNvSpPr/>
          <p:nvPr/>
        </p:nvSpPr>
        <p:spPr>
          <a:xfrm>
            <a:off x="2541270" y="4646295"/>
            <a:ext cx="16978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1020604" y="2732723"/>
            <a:ext cx="3211116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Разработка концепции дизайна салона</a:t>
            </a:r>
            <a:endParaRPr lang="en-US" sz="2200" dirty="0"/>
          </a:p>
        </p:txBody>
      </p:sp>
      <p:sp>
        <p:nvSpPr>
          <p:cNvPr id="9" name="Shape 6"/>
          <p:cNvSpPr/>
          <p:nvPr/>
        </p:nvSpPr>
        <p:spPr>
          <a:xfrm>
            <a:off x="4556641" y="4816435"/>
            <a:ext cx="30480" cy="79379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10" name="Shape 7"/>
          <p:cNvSpPr/>
          <p:nvPr/>
        </p:nvSpPr>
        <p:spPr>
          <a:xfrm>
            <a:off x="4316730" y="4561284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1" name="Text 8"/>
          <p:cNvSpPr/>
          <p:nvPr/>
        </p:nvSpPr>
        <p:spPr>
          <a:xfrm>
            <a:off x="4460677" y="4646295"/>
            <a:ext cx="222409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2</a:t>
            </a:r>
            <a:endParaRPr lang="en-US" sz="2650" dirty="0"/>
          </a:p>
        </p:txBody>
      </p:sp>
      <p:sp>
        <p:nvSpPr>
          <p:cNvPr id="12" name="Text 9"/>
          <p:cNvSpPr/>
          <p:nvPr/>
        </p:nvSpPr>
        <p:spPr>
          <a:xfrm>
            <a:off x="2966323" y="5837158"/>
            <a:ext cx="321123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Создание дизайн-проекта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6502479" y="4022646"/>
            <a:ext cx="30480" cy="79379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14" name="Shape 11"/>
          <p:cNvSpPr/>
          <p:nvPr/>
        </p:nvSpPr>
        <p:spPr>
          <a:xfrm>
            <a:off x="6262568" y="4561284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5" name="Text 12"/>
          <p:cNvSpPr/>
          <p:nvPr/>
        </p:nvSpPr>
        <p:spPr>
          <a:xfrm>
            <a:off x="6414968" y="4646295"/>
            <a:ext cx="205502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3</a:t>
            </a:r>
            <a:endParaRPr lang="en-US" sz="2650" dirty="0"/>
          </a:p>
        </p:txBody>
      </p:sp>
      <p:sp>
        <p:nvSpPr>
          <p:cNvPr id="16" name="Text 13"/>
          <p:cNvSpPr/>
          <p:nvPr/>
        </p:nvSpPr>
        <p:spPr>
          <a:xfrm>
            <a:off x="4912162" y="3087053"/>
            <a:ext cx="321123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Подбор материалов и мебели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70240"/>
            <a:ext cx="1157680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II. Ремонт и оборудование (месяц 3-4):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132648"/>
            <a:ext cx="4120753" cy="2546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962882"/>
            <a:ext cx="412075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Контроль за ходом ремонтных работ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807631"/>
            <a:ext cx="41207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Екатерина будет контролировать все этапы ремонта, от планировки до финальной отделки.</a:t>
            </a:r>
            <a:endParaRPr lang="en-US" sz="1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704" y="2132648"/>
            <a:ext cx="4120872" cy="25468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4704" y="4963001"/>
            <a:ext cx="412087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Закупка и установка оборудования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54704" y="5807750"/>
            <a:ext cx="412087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Екатерина займется выбором и установкой качественного оборудования для салона красоты.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738" y="2132648"/>
            <a:ext cx="4120753" cy="2546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5738" y="4962882"/>
            <a:ext cx="412075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Обустройство рабочего пространства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715738" y="5807631"/>
            <a:ext cx="4120753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Екатерина будет следить за тем, чтобы рабочее пространство было максимально функциональным и комфортным для сотрудников.</a:t>
            </a:r>
            <a:endParaRPr lang="en-US" sz="1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1459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Юлия: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677001"/>
            <a:ext cx="4120753" cy="2546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507236"/>
            <a:ext cx="412075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Запуск рекламной кампании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6351984"/>
            <a:ext cx="41207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endParaRPr lang="en-US" sz="1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704" y="2677001"/>
            <a:ext cx="4120872" cy="25468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4704" y="5507355"/>
            <a:ext cx="394394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Настройка онлайн-записи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54704" y="5997773"/>
            <a:ext cx="412087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738" y="2677001"/>
            <a:ext cx="4120753" cy="2546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5738" y="5507236"/>
            <a:ext cx="407169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Ведение социальных сетей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715738" y="5997654"/>
            <a:ext cx="41207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2711" y="575786"/>
            <a:ext cx="5234464" cy="6542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150"/>
              </a:lnSpc>
              <a:buNone/>
            </a:pPr>
            <a:r>
              <a:rPr lang="en-US" sz="41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Роксана:</a:t>
            </a:r>
            <a:endParaRPr lang="en-US" sz="41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2711" y="1648777"/>
            <a:ext cx="6425446" cy="397121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2711" y="5881688"/>
            <a:ext cx="5876806" cy="3270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Контроль за реализацией дизайн-проекта</a:t>
            </a:r>
            <a:endParaRPr lang="en-US" sz="2050" dirty="0"/>
          </a:p>
        </p:txBody>
      </p:sp>
      <p:sp>
        <p:nvSpPr>
          <p:cNvPr id="5" name="Text 2"/>
          <p:cNvSpPr/>
          <p:nvPr/>
        </p:nvSpPr>
        <p:spPr>
          <a:xfrm>
            <a:off x="732711" y="6334363"/>
            <a:ext cx="6425446" cy="1005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Роксана будет внимательно следить за тем, чтобы каждый элемент салона соответствовал разработанному дизайн-проекту, обеспечивая высочайшее качество и эстетику.</a:t>
            </a:r>
            <a:endParaRPr lang="en-US" sz="16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2124" y="1648777"/>
            <a:ext cx="6425565" cy="397121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72124" y="5881688"/>
            <a:ext cx="2617232" cy="3270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Подбор декора</a:t>
            </a:r>
            <a:endParaRPr lang="en-US" sz="2050" dirty="0"/>
          </a:p>
        </p:txBody>
      </p:sp>
      <p:sp>
        <p:nvSpPr>
          <p:cNvPr id="8" name="Text 4"/>
          <p:cNvSpPr/>
          <p:nvPr/>
        </p:nvSpPr>
        <p:spPr>
          <a:xfrm>
            <a:off x="7472124" y="6334363"/>
            <a:ext cx="6425565" cy="1340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Роксана обладает превосходным художественным вкусом и подберет идеальные декоративные элементы, которые подчеркнут стиль и создадут неповторимую атмосферу салона.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22891"/>
            <a:ext cx="1129736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II. Запуск и продвижение (месяц 5-6):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271832"/>
            <a:ext cx="340233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Екатерина: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299960" y="3037284"/>
            <a:ext cx="30480" cy="3969306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5" name="Shape 3"/>
          <p:cNvSpPr/>
          <p:nvPr/>
        </p:nvSpPr>
        <p:spPr>
          <a:xfrm>
            <a:off x="6296739" y="3532346"/>
            <a:ext cx="793790" cy="3048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6" name="Shape 4"/>
          <p:cNvSpPr/>
          <p:nvPr/>
        </p:nvSpPr>
        <p:spPr>
          <a:xfrm>
            <a:off x="7060049" y="3292435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7" name="Text 5"/>
          <p:cNvSpPr/>
          <p:nvPr/>
        </p:nvSpPr>
        <p:spPr>
          <a:xfrm>
            <a:off x="7230308" y="3377446"/>
            <a:ext cx="16978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6"/>
          <p:cNvSpPr/>
          <p:nvPr/>
        </p:nvSpPr>
        <p:spPr>
          <a:xfrm>
            <a:off x="793790" y="3264098"/>
            <a:ext cx="527387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Проведение тестового запуска салона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7539871" y="4666417"/>
            <a:ext cx="793790" cy="3048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10" name="Shape 8"/>
          <p:cNvSpPr/>
          <p:nvPr/>
        </p:nvSpPr>
        <p:spPr>
          <a:xfrm>
            <a:off x="7060049" y="4426506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1" name="Text 9"/>
          <p:cNvSpPr/>
          <p:nvPr/>
        </p:nvSpPr>
        <p:spPr>
          <a:xfrm>
            <a:off x="7203996" y="4511516"/>
            <a:ext cx="222409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2</a:t>
            </a:r>
            <a:endParaRPr lang="en-US" sz="2650" dirty="0"/>
          </a:p>
        </p:txBody>
      </p:sp>
      <p:sp>
        <p:nvSpPr>
          <p:cNvPr id="12" name="Text 10"/>
          <p:cNvSpPr/>
          <p:nvPr/>
        </p:nvSpPr>
        <p:spPr>
          <a:xfrm>
            <a:off x="8562737" y="4398169"/>
            <a:ext cx="435352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Настройка бизнес-процессов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6296739" y="5687020"/>
            <a:ext cx="793790" cy="3048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14" name="Shape 12"/>
          <p:cNvSpPr/>
          <p:nvPr/>
        </p:nvSpPr>
        <p:spPr>
          <a:xfrm>
            <a:off x="7060049" y="5447109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5" name="Text 13"/>
          <p:cNvSpPr/>
          <p:nvPr/>
        </p:nvSpPr>
        <p:spPr>
          <a:xfrm>
            <a:off x="7212449" y="5532120"/>
            <a:ext cx="205502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3</a:t>
            </a:r>
            <a:endParaRPr lang="en-US" sz="2650" dirty="0"/>
          </a:p>
        </p:txBody>
      </p:sp>
      <p:sp>
        <p:nvSpPr>
          <p:cNvPr id="16" name="Text 14"/>
          <p:cNvSpPr/>
          <p:nvPr/>
        </p:nvSpPr>
        <p:spPr>
          <a:xfrm>
            <a:off x="793790" y="5418773"/>
            <a:ext cx="527387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Контроль финансовых показателей</a:t>
            </a:r>
            <a:endParaRPr lang="en-US" sz="2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4888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Юлия: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299960" y="2711291"/>
            <a:ext cx="30480" cy="3969306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4" name="Shape 2"/>
          <p:cNvSpPr/>
          <p:nvPr/>
        </p:nvSpPr>
        <p:spPr>
          <a:xfrm>
            <a:off x="6296739" y="3206353"/>
            <a:ext cx="793790" cy="3048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5" name="Shape 3"/>
          <p:cNvSpPr/>
          <p:nvPr/>
        </p:nvSpPr>
        <p:spPr>
          <a:xfrm>
            <a:off x="7060049" y="2966442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6" name="Text 4"/>
          <p:cNvSpPr/>
          <p:nvPr/>
        </p:nvSpPr>
        <p:spPr>
          <a:xfrm>
            <a:off x="7230308" y="3051453"/>
            <a:ext cx="16978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5"/>
          <p:cNvSpPr/>
          <p:nvPr/>
        </p:nvSpPr>
        <p:spPr>
          <a:xfrm>
            <a:off x="793790" y="2938105"/>
            <a:ext cx="527387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Проведение акций и спецпредложений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7539871" y="4340423"/>
            <a:ext cx="793790" cy="3048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9" name="Shape 7"/>
          <p:cNvSpPr/>
          <p:nvPr/>
        </p:nvSpPr>
        <p:spPr>
          <a:xfrm>
            <a:off x="7060049" y="4100512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0" name="Text 8"/>
          <p:cNvSpPr/>
          <p:nvPr/>
        </p:nvSpPr>
        <p:spPr>
          <a:xfrm>
            <a:off x="7203996" y="4185523"/>
            <a:ext cx="222409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2</a:t>
            </a:r>
            <a:endParaRPr lang="en-US" sz="2650" dirty="0"/>
          </a:p>
        </p:txBody>
      </p:sp>
      <p:sp>
        <p:nvSpPr>
          <p:cNvPr id="11" name="Text 9"/>
          <p:cNvSpPr/>
          <p:nvPr/>
        </p:nvSpPr>
        <p:spPr>
          <a:xfrm>
            <a:off x="8562737" y="4072176"/>
            <a:ext cx="480548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Партнерство с блогерами и СМИ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6296739" y="5361027"/>
            <a:ext cx="793790" cy="3048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13" name="Shape 11"/>
          <p:cNvSpPr/>
          <p:nvPr/>
        </p:nvSpPr>
        <p:spPr>
          <a:xfrm>
            <a:off x="7060049" y="5121116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4" name="Text 12"/>
          <p:cNvSpPr/>
          <p:nvPr/>
        </p:nvSpPr>
        <p:spPr>
          <a:xfrm>
            <a:off x="7212449" y="5206127"/>
            <a:ext cx="205502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3</a:t>
            </a:r>
            <a:endParaRPr lang="en-US" sz="2650" dirty="0"/>
          </a:p>
        </p:txBody>
      </p:sp>
      <p:sp>
        <p:nvSpPr>
          <p:cNvPr id="15" name="Text 13"/>
          <p:cNvSpPr/>
          <p:nvPr/>
        </p:nvSpPr>
        <p:spPr>
          <a:xfrm>
            <a:off x="793790" y="5092779"/>
            <a:ext cx="527387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Анализ эффективности маркетинговых кампаний</a:t>
            </a:r>
            <a:endParaRPr lang="en-US" sz="2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59305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Роксана: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299960" y="3221712"/>
            <a:ext cx="30480" cy="2948583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4" name="Shape 2"/>
          <p:cNvSpPr/>
          <p:nvPr/>
        </p:nvSpPr>
        <p:spPr>
          <a:xfrm>
            <a:off x="6296739" y="3716774"/>
            <a:ext cx="793790" cy="3048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5" name="Shape 3"/>
          <p:cNvSpPr/>
          <p:nvPr/>
        </p:nvSpPr>
        <p:spPr>
          <a:xfrm>
            <a:off x="7060049" y="3476863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6" name="Text 4"/>
          <p:cNvSpPr/>
          <p:nvPr/>
        </p:nvSpPr>
        <p:spPr>
          <a:xfrm>
            <a:off x="7230308" y="3561874"/>
            <a:ext cx="16978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5"/>
          <p:cNvSpPr/>
          <p:nvPr/>
        </p:nvSpPr>
        <p:spPr>
          <a:xfrm>
            <a:off x="793790" y="3448526"/>
            <a:ext cx="527387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Создание визуального контента для соцсетей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7539871" y="4850844"/>
            <a:ext cx="793790" cy="3048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/>
        </p:spPr>
      </p:sp>
      <p:sp>
        <p:nvSpPr>
          <p:cNvPr id="9" name="Shape 7"/>
          <p:cNvSpPr/>
          <p:nvPr/>
        </p:nvSpPr>
        <p:spPr>
          <a:xfrm>
            <a:off x="7060049" y="4610933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0" name="Text 8"/>
          <p:cNvSpPr/>
          <p:nvPr/>
        </p:nvSpPr>
        <p:spPr>
          <a:xfrm>
            <a:off x="7203996" y="4695944"/>
            <a:ext cx="222409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2</a:t>
            </a:r>
            <a:endParaRPr lang="en-US" sz="2650" dirty="0"/>
          </a:p>
        </p:txBody>
      </p:sp>
      <p:sp>
        <p:nvSpPr>
          <p:cNvPr id="11" name="Text 9"/>
          <p:cNvSpPr/>
          <p:nvPr/>
        </p:nvSpPr>
        <p:spPr>
          <a:xfrm>
            <a:off x="8562737" y="4582597"/>
            <a:ext cx="456890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Разработка фирменного стиля</a:t>
            </a:r>
            <a:endParaRPr lang="en-US" sz="2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88789"/>
            <a:ext cx="737699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IV. Развитие (месяц 7-8):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1951196"/>
            <a:ext cx="4120753" cy="2546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781431"/>
            <a:ext cx="412075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Анализ результатов работы салона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626179"/>
            <a:ext cx="4120753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Екатерина будет анализировать результаты работы салона, чтобы определить сильные стороны, слабые стороны и возможности для улучшения.</a:t>
            </a:r>
            <a:endParaRPr lang="en-US" sz="1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704" y="1951196"/>
            <a:ext cx="4120872" cy="25468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4704" y="4781550"/>
            <a:ext cx="412087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Поиск новых поставщиков и партнеров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54704" y="5626298"/>
            <a:ext cx="412087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Екатерина будет искать новые поставщики и партнеров для расширения ассортимента услуг и повышения качества.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738" y="1951196"/>
            <a:ext cx="4120753" cy="2546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5738" y="4781431"/>
            <a:ext cx="412075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Разработка стратегии развития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715738" y="5626179"/>
            <a:ext cx="4120753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Екатерина будет разрабатывать долгосрочную стратегию развития салона, чтобы обеспечить устойчивый рост и успех.</a:t>
            </a:r>
            <a:endParaRPr lang="en-US" sz="1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4969" y="553879"/>
            <a:ext cx="5036106" cy="6294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4950"/>
              </a:lnSpc>
              <a:buNone/>
            </a:pPr>
            <a:endParaRPr lang="en-US" sz="39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969" y="1586151"/>
            <a:ext cx="3078480" cy="190261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04969" y="3740468"/>
            <a:ext cx="3078480" cy="12587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Анализ эффективности маркетинговых кампаний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04969" y="5120045"/>
            <a:ext cx="3078480" cy="2578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Юлия будет анализировать эффективность маркетинговых кампаний, чтобы определить, какие каналы продвижения работают лучше всего, и оптимизировать стратегию продвижения.</a:t>
            </a:r>
            <a:endParaRPr lang="en-US" sz="15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5511" y="1586151"/>
            <a:ext cx="3078599" cy="190261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085511" y="3740468"/>
            <a:ext cx="3078599" cy="629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Поиск новых каналов продвижения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4085511" y="4490680"/>
            <a:ext cx="3078599" cy="1611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Юлия будет искать новые каналы продвижения, чтобы расширить аудиторию салона и привлечь новых клиентов.</a:t>
            </a:r>
            <a:endParaRPr lang="en-US" sz="15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171" y="1586151"/>
            <a:ext cx="3078599" cy="190261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66171" y="3740468"/>
            <a:ext cx="3078599" cy="944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Разработка новых дизайн-концепций для салона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7466171" y="4805362"/>
            <a:ext cx="3078599" cy="22561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Роксана будет разрабатывать новые дизайн-концепции для салона, чтобы создать стильную и уютную атмосферу, которая будет привлекать клиентов.</a:t>
            </a:r>
            <a:endParaRPr lang="en-US" sz="15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6832" y="1586151"/>
            <a:ext cx="3078599" cy="190261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846832" y="3740468"/>
            <a:ext cx="3078599" cy="944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Создание креативных рекламных материалов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10846832" y="4805362"/>
            <a:ext cx="3078599" cy="19338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Роксана будет создавать креативные рекламные материалы, чтобы привлечь внимание потенциальных клиентов и повысить узнаваемость салона.</a:t>
            </a:r>
            <a:endParaRPr lang="en-US" sz="15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51692"/>
            <a:ext cx="1087933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V. Анализ и улучшение (месяц 9-10):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314099"/>
            <a:ext cx="4120753" cy="2546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144333"/>
            <a:ext cx="291929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Подведение итогов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634752"/>
            <a:ext cx="41207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Екатерина будет анализировать все аспекты работы салона за первые 10 месяцев.</a:t>
            </a:r>
            <a:endParaRPr lang="en-US" sz="1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704" y="2314099"/>
            <a:ext cx="4120872" cy="25468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4704" y="5144453"/>
            <a:ext cx="412087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Анализ финансовых показателей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54704" y="5989201"/>
            <a:ext cx="412087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Екатерина оценит прибыль, расходы и рентабельность.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738" y="2314099"/>
            <a:ext cx="4120753" cy="2546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5738" y="5144333"/>
            <a:ext cx="412075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Определение дальнейших шагов по развитию салона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715738" y="5989082"/>
            <a:ext cx="41207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Екатерина разработает план действий для дальнейшего развития салона.</a:t>
            </a:r>
            <a:endParaRPr lang="en-US" sz="1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7912" y="343972"/>
            <a:ext cx="5999440" cy="3908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50"/>
              </a:lnSpc>
              <a:buNone/>
            </a:pPr>
            <a:r>
              <a:rPr lang="en-US" sz="2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V. Анализ и улучшение (месяц 9-10):</a:t>
            </a:r>
            <a:endParaRPr lang="en-US" sz="2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912" y="985004"/>
            <a:ext cx="3297912" cy="20382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37912" y="3179564"/>
            <a:ext cx="3297912" cy="391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Анализ эффективности маркетинговых кампаний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37912" y="3645575"/>
            <a:ext cx="3297912" cy="800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Юлия будет анализировать эффективность маркетинговых кампаний, чтобы определить, какие каналы продвижения работают лучше всего, и оптимизировать стратегию продвижения.</a:t>
            </a:r>
            <a:endParaRPr lang="en-US" sz="9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467" y="985004"/>
            <a:ext cx="3297912" cy="203823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923467" y="3179564"/>
            <a:ext cx="2535436" cy="1955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Формирование базы клиентов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3923467" y="3450074"/>
            <a:ext cx="3297912" cy="60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Юлия будет формировать базу клиентов, собирая контактную информацию и предпочтения, чтобы создавать персонализированные предложения.</a:t>
            </a:r>
            <a:endParaRPr lang="en-US" sz="9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021" y="985004"/>
            <a:ext cx="3297912" cy="203823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09021" y="3179564"/>
            <a:ext cx="3170515" cy="1955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Проведение опросов и анкетирования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7409021" y="3450074"/>
            <a:ext cx="3297912" cy="60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Юлия будет проводить опросы и анкетирование, чтобы узнать мнение клиентов о салоне и улучшить качество услуг.</a:t>
            </a:r>
            <a:endParaRPr lang="en-US" sz="9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4576" y="985004"/>
            <a:ext cx="3297912" cy="203823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894576" y="3179564"/>
            <a:ext cx="2963942" cy="1955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Анализ обратной связи от клиентов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10894576" y="3450074"/>
            <a:ext cx="3297912" cy="60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Роксана будет анализировать обратную связь от клиентов, чтобы внести изменения в дизайн салона и улучшить качество обслуживания.</a:t>
            </a:r>
            <a:endParaRPr lang="en-US" sz="9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912" y="4821436"/>
            <a:ext cx="3297912" cy="2038231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437912" y="7015996"/>
            <a:ext cx="3142297" cy="1955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Внесение изменений в дизайн салона</a:t>
            </a:r>
            <a:endParaRPr lang="en-US" sz="1200" dirty="0"/>
          </a:p>
        </p:txBody>
      </p:sp>
      <p:sp>
        <p:nvSpPr>
          <p:cNvPr id="17" name="Text 10"/>
          <p:cNvSpPr/>
          <p:nvPr/>
        </p:nvSpPr>
        <p:spPr>
          <a:xfrm>
            <a:off x="437912" y="7286506"/>
            <a:ext cx="3297912" cy="60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Роксана будет вносить изменения в дизайн салона, чтобы создать стильную и уютную атмосферу, которая будет привлекать клиентов.</a:t>
            </a:r>
            <a:endParaRPr lang="en-US" sz="9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5089" y="561856"/>
            <a:ext cx="13200221" cy="1276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3. Разработка сметы проекта по месяцам и этапам 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15089" y="2247305"/>
            <a:ext cx="13200221" cy="5432227"/>
          </a:xfrm>
          <a:prstGeom prst="roundRect">
            <a:avLst>
              <a:gd name="adj" fmla="val 338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2709" y="2254925"/>
            <a:ext cx="13183552" cy="58709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928568" y="2385060"/>
            <a:ext cx="3981569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Статья расходов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326380" y="2385060"/>
            <a:ext cx="3977759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Сумма (руб.)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720382" y="2385060"/>
            <a:ext cx="3981569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Комментарий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22709" y="2842022"/>
            <a:ext cx="13183552" cy="58709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928568" y="2972157"/>
            <a:ext cx="3981569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Аренда помещения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326380" y="2972157"/>
            <a:ext cx="3977759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100 000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720382" y="2972157"/>
            <a:ext cx="3981569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2 месяца аренды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722709" y="3429119"/>
            <a:ext cx="13183552" cy="91392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928568" y="3559254"/>
            <a:ext cx="3981569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Юридические услуги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326380" y="3559254"/>
            <a:ext cx="3977759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30 000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720382" y="3559254"/>
            <a:ext cx="3981569" cy="653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Регистрация бизнеса, оформление документов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22709" y="4343043"/>
            <a:ext cx="13183552" cy="91392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928568" y="4473178"/>
            <a:ext cx="3981569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Разработка бизнес-плана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326380" y="4473178"/>
            <a:ext cx="3977759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20 000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720382" y="4473178"/>
            <a:ext cx="3981569" cy="653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Услуги профессионального консультанта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722709" y="5256967"/>
            <a:ext cx="13183552" cy="91392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928568" y="5387102"/>
            <a:ext cx="3981569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Дизайн-проект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326380" y="5387102"/>
            <a:ext cx="3977759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50 000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720382" y="5387102"/>
            <a:ext cx="3981569" cy="653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Разработка концепции дизайна салона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722709" y="6170890"/>
            <a:ext cx="13183552" cy="91392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928568" y="6301026"/>
            <a:ext cx="3981569" cy="653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Поиск и согласование поставщиков оборудования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5326380" y="6301026"/>
            <a:ext cx="3977759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10 000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9720382" y="6301026"/>
            <a:ext cx="3981569" cy="653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Проведение тендеров, переговоры с поставщиками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722709" y="7084814"/>
            <a:ext cx="13183552" cy="58709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928568" y="7214949"/>
            <a:ext cx="3981569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ИТОГО: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5326380" y="7214949"/>
            <a:ext cx="3977759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210 000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0382" y="7214949"/>
            <a:ext cx="3981569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11411"/>
            <a:ext cx="1157680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II. Ремонт и оборудование (месяц 3-4):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1973818"/>
            <a:ext cx="13042821" cy="5444252"/>
          </a:xfrm>
          <a:prstGeom prst="roundRect">
            <a:avLst>
              <a:gd name="adj" fmla="val 3750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1410" y="1981438"/>
            <a:ext cx="1302627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1029653" y="2125147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Статья расходов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5375077" y="2125147"/>
            <a:ext cx="38803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Сумма (руб.)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716691" y="2125147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Комментарий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801410" y="2631758"/>
            <a:ext cx="1302627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1029653" y="2775466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Ремонт помещения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5375077" y="2775466"/>
            <a:ext cx="38803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500 000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9716691" y="2775466"/>
            <a:ext cx="38841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Затраты на ремонтные работы, отделочные материалы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801410" y="3644979"/>
            <a:ext cx="13026271" cy="210192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1029653" y="3788688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Оборудование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5375077" y="3788688"/>
            <a:ext cx="38803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800 000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9716691" y="3788688"/>
            <a:ext cx="3884176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Закупка основного оборудования (парикмахерские кресла, косметологические кушетки, аппараты для маникюра и педикюра, и т.д.)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801410" y="5746909"/>
            <a:ext cx="1302627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1029653" y="5890617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Мебель и декор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5375077" y="5890617"/>
            <a:ext cx="38803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200 000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9716691" y="5890617"/>
            <a:ext cx="38841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Закупка мебели, зеркал, декоративных элементов</a:t>
            </a:r>
            <a:endParaRPr lang="en-US" sz="1750" dirty="0"/>
          </a:p>
        </p:txBody>
      </p:sp>
      <p:sp>
        <p:nvSpPr>
          <p:cNvPr id="20" name="Shape 18"/>
          <p:cNvSpPr/>
          <p:nvPr/>
        </p:nvSpPr>
        <p:spPr>
          <a:xfrm>
            <a:off x="801410" y="6760131"/>
            <a:ext cx="1302627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1029653" y="6903839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ИТОГО:</a:t>
            </a:r>
            <a:endParaRPr lang="en-US" sz="1750" dirty="0"/>
          </a:p>
        </p:txBody>
      </p:sp>
      <p:sp>
        <p:nvSpPr>
          <p:cNvPr id="22" name="Text 20"/>
          <p:cNvSpPr/>
          <p:nvPr/>
        </p:nvSpPr>
        <p:spPr>
          <a:xfrm>
            <a:off x="5375077" y="6903839"/>
            <a:ext cx="38803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1 500 000</a:t>
            </a:r>
            <a:endParaRPr lang="en-US" sz="1750" dirty="0"/>
          </a:p>
        </p:txBody>
      </p:sp>
      <p:sp>
        <p:nvSpPr>
          <p:cNvPr id="23" name="Text 21"/>
          <p:cNvSpPr/>
          <p:nvPr/>
        </p:nvSpPr>
        <p:spPr>
          <a:xfrm>
            <a:off x="9716691" y="6903839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92862"/>
            <a:ext cx="1155084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III. Запуск и продвижение (месяц 5-6):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155269"/>
            <a:ext cx="13042821" cy="5081349"/>
          </a:xfrm>
          <a:prstGeom prst="roundRect">
            <a:avLst>
              <a:gd name="adj" fmla="val 4018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1410" y="2162889"/>
            <a:ext cx="1302627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1029653" y="2306598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Статья расходов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5375077" y="2306598"/>
            <a:ext cx="38803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Сумма (руб.)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716691" y="2306598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Комментарий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801410" y="2813209"/>
            <a:ext cx="13026271" cy="137612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1029653" y="2956917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Рекламная кампания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5375077" y="2956917"/>
            <a:ext cx="38803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100 000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9716691" y="2956917"/>
            <a:ext cx="388417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Затраты на рекламу в социальных сетях, СМИ, печатные материалы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801410" y="4189333"/>
            <a:ext cx="13026271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1029653" y="4333042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Создание сайта и онлайн-записи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5375077" y="4333042"/>
            <a:ext cx="38803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50 000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9716691" y="4333042"/>
            <a:ext cx="38841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Разработка сайта, интеграция системы онлайн-записи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801410" y="5202555"/>
            <a:ext cx="13026271" cy="137612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1029653" y="5346263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Обучение персонала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5375077" y="5346263"/>
            <a:ext cx="38803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30 000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9716691" y="5346263"/>
            <a:ext cx="388417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Обучение персонала работе с клиентами, новыми технологиями и процедурами</a:t>
            </a:r>
            <a:endParaRPr lang="en-US" sz="1750" dirty="0"/>
          </a:p>
        </p:txBody>
      </p:sp>
      <p:sp>
        <p:nvSpPr>
          <p:cNvPr id="20" name="Shape 18"/>
          <p:cNvSpPr/>
          <p:nvPr/>
        </p:nvSpPr>
        <p:spPr>
          <a:xfrm>
            <a:off x="801410" y="6578679"/>
            <a:ext cx="1302627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1029653" y="6722388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ИТОГО:</a:t>
            </a:r>
            <a:endParaRPr lang="en-US" sz="1750" dirty="0"/>
          </a:p>
        </p:txBody>
      </p:sp>
      <p:sp>
        <p:nvSpPr>
          <p:cNvPr id="22" name="Text 20"/>
          <p:cNvSpPr/>
          <p:nvPr/>
        </p:nvSpPr>
        <p:spPr>
          <a:xfrm>
            <a:off x="5375077" y="6722388"/>
            <a:ext cx="38803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180 000</a:t>
            </a:r>
            <a:endParaRPr lang="en-US" sz="1750" dirty="0"/>
          </a:p>
        </p:txBody>
      </p:sp>
      <p:sp>
        <p:nvSpPr>
          <p:cNvPr id="23" name="Text 21"/>
          <p:cNvSpPr/>
          <p:nvPr/>
        </p:nvSpPr>
        <p:spPr>
          <a:xfrm>
            <a:off x="9716691" y="6722388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80924"/>
            <a:ext cx="737699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IV. Развитие (месяц 7-8):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843332"/>
            <a:ext cx="13042821" cy="3705225"/>
          </a:xfrm>
          <a:prstGeom prst="roundRect">
            <a:avLst>
              <a:gd name="adj" fmla="val 5510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1410" y="2850952"/>
            <a:ext cx="1302627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1029653" y="2994660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Статья расходов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5375077" y="2994660"/>
            <a:ext cx="38803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Сумма (руб.)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716691" y="2994660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Комментарий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801410" y="3501271"/>
            <a:ext cx="13026271" cy="137612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1029653" y="3644979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Покупка расходных материалов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5375077" y="3644979"/>
            <a:ext cx="38803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100 000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9716691" y="3644979"/>
            <a:ext cx="388417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Закупка косметики, средств по уходу за волосами, инструментов и т.д.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801410" y="4877395"/>
            <a:ext cx="13026271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1029653" y="5021104"/>
            <a:ext cx="38841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Рекламные акции и спецпредложения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5375077" y="5021104"/>
            <a:ext cx="38803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50 000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9716691" y="5021104"/>
            <a:ext cx="38841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Затраты на проведение акций, скидок и спецпредложений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801410" y="5890617"/>
            <a:ext cx="1302627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1029653" y="6034326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ИТОГО: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5375077" y="6034326"/>
            <a:ext cx="38803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150 000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9716691" y="6034326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62871"/>
            <a:ext cx="1087933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V. Анализ и улучшение (месяц 9-10):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225278"/>
            <a:ext cx="13042821" cy="3705225"/>
          </a:xfrm>
          <a:prstGeom prst="roundRect">
            <a:avLst>
              <a:gd name="adj" fmla="val 5510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1410" y="2232898"/>
            <a:ext cx="1302627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1029653" y="2376607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Статья расходов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5375077" y="2376607"/>
            <a:ext cx="38803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Сумма (руб.)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716691" y="2376607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Комментарий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801410" y="2883218"/>
            <a:ext cx="13026271" cy="137612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1029653" y="3026926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Анализ данных и оптимизация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5375077" y="3026926"/>
            <a:ext cx="38803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20 000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9716691" y="3026926"/>
            <a:ext cx="388417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Анализ финансовых показателей, клиентской базы, маркетинговых кампаний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801410" y="4259342"/>
            <a:ext cx="13026271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1029653" y="4403050"/>
            <a:ext cx="38841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Дополнительное обучение персонала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5375077" y="4403050"/>
            <a:ext cx="38803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10 000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9716691" y="4403050"/>
            <a:ext cx="38841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Обучение новым процедурам, освоение новых технологий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801410" y="5272564"/>
            <a:ext cx="1302627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1029653" y="5416272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ИТОГО: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5375077" y="5416272"/>
            <a:ext cx="38803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30 000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9716691" y="5416272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20" name="Text 18"/>
          <p:cNvSpPr/>
          <p:nvPr/>
        </p:nvSpPr>
        <p:spPr>
          <a:xfrm>
            <a:off x="793790" y="6185654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Общий бюджет проекта:</a:t>
            </a:r>
            <a:endParaRPr lang="en-US" sz="1750" dirty="0"/>
          </a:p>
        </p:txBody>
      </p:sp>
      <p:sp>
        <p:nvSpPr>
          <p:cNvPr id="21" name="Text 19"/>
          <p:cNvSpPr/>
          <p:nvPr/>
        </p:nvSpPr>
        <p:spPr>
          <a:xfrm>
            <a:off x="793790" y="680370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ИТОГО: | 2 070 000 |</a:t>
            </a:r>
            <a:endParaRPr lang="en-US" sz="1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7214" y="700326"/>
            <a:ext cx="13259276" cy="506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950"/>
              </a:lnSpc>
              <a:buNone/>
            </a:pPr>
            <a:r>
              <a:rPr lang="en-US" sz="31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Рассчитайте точку безубыточности и NPV, PI вашего проекта;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567214" y="1530787"/>
            <a:ext cx="13495973" cy="259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Формула: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567214" y="1972270"/>
            <a:ext cx="13495973" cy="259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BEPn = FC / (p - vc)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67214" y="2413754"/>
            <a:ext cx="13495973" cy="259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Данные для расчета: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67214" y="2855238"/>
            <a:ext cx="13495973" cy="259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FC (постоянные издержки):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567214" y="3296722"/>
            <a:ext cx="13495973" cy="259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Аренда помещения: 100 000 руб./месяц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567214" y="3738205"/>
            <a:ext cx="13495973" cy="259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Зарплата персонала: 200 000 руб./месяц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67214" y="4179689"/>
            <a:ext cx="13495973" cy="259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Коммунальные платежи: 50 000 руб./месяц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567214" y="4621173"/>
            <a:ext cx="13495973" cy="259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ИТОГО: 350 000 руб./месяц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67214" y="5062657"/>
            <a:ext cx="13495973" cy="259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p (цена 1 товара/услуги):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67214" y="5504140"/>
            <a:ext cx="13495973" cy="259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Предположим среднюю цену услуги в салоне красоты: 2 000 руб.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567214" y="5945624"/>
            <a:ext cx="13495973" cy="259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vc (переменные издержки на 1 ед. товара/услуги):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567214" y="6387108"/>
            <a:ext cx="13495973" cy="259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Расходные материалы: 10 000 руб./месяц / предполагаемое количество услуг в месяц (например, 100 услуг) = 100 руб./услугу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567214" y="6828592"/>
            <a:ext cx="13495973" cy="259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Рекламные акции и спецпредложения: 50 000 руб./месяц / предполагаемое количество услуг в месяц (например, 100 услуг) = 500 руб./услугу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67214" y="7270075"/>
            <a:ext cx="13495973" cy="259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ИТОГО: 600 руб./услугу</a:t>
            </a:r>
            <a:endParaRPr lang="en-US" sz="12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3452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Расчет: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096935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BEPn: 350 000 руб./месяц / (2 000 руб. - 600 руб.) = 219 единиц продукции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371498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Результат: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333042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Точка безубыточности проекта "K&amp;R&amp;J Beauty" составляет 219 единиц продукции в месяц.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951095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Интерпретация: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569148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Салон красоты должен продать 219 единиц продукции (услуг) в месяц, чтобы покрыть все свои постоянные затраты и выйти на точку безубыточности.</a:t>
            </a:r>
            <a:endParaRPr lang="en-US" sz="1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8753" y="391835"/>
            <a:ext cx="3562945" cy="445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500"/>
              </a:lnSpc>
              <a:buNone/>
            </a:pPr>
            <a:r>
              <a:rPr lang="en-US" sz="28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Расчет NPV и PI</a:t>
            </a:r>
            <a:endParaRPr lang="en-US" sz="28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53" y="1122283"/>
            <a:ext cx="3247906" cy="200727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8753" y="3307675"/>
            <a:ext cx="1781413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Денежные потоки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98753" y="3615809"/>
            <a:ext cx="3247906" cy="11400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Предположим, что студия красоты будет работать на полную мощность с 7-го месяца, и мы можем оценить ее доходы и расходы. Для этого сделаем следующие допущения:</a:t>
            </a:r>
            <a:endParaRPr lang="en-US" sz="11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376" y="1122283"/>
            <a:ext cx="3247906" cy="20072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960376" y="3307675"/>
            <a:ext cx="1781413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Объем продаж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3960376" y="3615809"/>
            <a:ext cx="3247906" cy="456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Объем продаж: 300 услуг в месяц (например, стрижки, маникюры и т.д.).</a:t>
            </a:r>
            <a:endParaRPr lang="en-US" sz="11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1999" y="1122283"/>
            <a:ext cx="3247906" cy="200727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21999" y="3307675"/>
            <a:ext cx="1781413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Цена одной услуги</a:t>
            </a:r>
            <a:endParaRPr lang="en-US" sz="1400" dirty="0"/>
          </a:p>
        </p:txBody>
      </p:sp>
      <p:sp>
        <p:nvSpPr>
          <p:cNvPr id="11" name="Text 6"/>
          <p:cNvSpPr/>
          <p:nvPr/>
        </p:nvSpPr>
        <p:spPr>
          <a:xfrm>
            <a:off x="7421999" y="3615809"/>
            <a:ext cx="3247906" cy="228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Цена одной услуги: 2,000 руб.</a:t>
            </a:r>
            <a:endParaRPr lang="en-US" sz="11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3622" y="1122283"/>
            <a:ext cx="3248025" cy="2007394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883622" y="3307794"/>
            <a:ext cx="3248025" cy="4452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Переменные затраты на одну услугу</a:t>
            </a:r>
            <a:endParaRPr lang="en-US" sz="1400" dirty="0"/>
          </a:p>
        </p:txBody>
      </p:sp>
      <p:sp>
        <p:nvSpPr>
          <p:cNvPr id="14" name="Text 8"/>
          <p:cNvSpPr/>
          <p:nvPr/>
        </p:nvSpPr>
        <p:spPr>
          <a:xfrm>
            <a:off x="10883622" y="3838575"/>
            <a:ext cx="3248025" cy="456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Переменные затраты на одну услугу: 600 руб.</a:t>
            </a:r>
            <a:endParaRPr lang="en-US" sz="110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753" y="5183386"/>
            <a:ext cx="3247906" cy="2007275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498753" y="7368778"/>
            <a:ext cx="1952387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Постоянные затраты</a:t>
            </a:r>
            <a:endParaRPr lang="en-US" sz="1400" dirty="0"/>
          </a:p>
        </p:txBody>
      </p:sp>
      <p:sp>
        <p:nvSpPr>
          <p:cNvPr id="17" name="Text 10"/>
          <p:cNvSpPr/>
          <p:nvPr/>
        </p:nvSpPr>
        <p:spPr>
          <a:xfrm>
            <a:off x="498753" y="7676912"/>
            <a:ext cx="3247906" cy="456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Постоянные затраты (аренда, зарплата персонала и т.д.): 350,000 руб./месяц.</a:t>
            </a:r>
            <a:endParaRPr lang="en-US" sz="11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49799"/>
            <a:ext cx="820316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Денежные потоки по годам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412206"/>
            <a:ext cx="13042821" cy="4567476"/>
          </a:xfrm>
          <a:prstGeom prst="roundRect">
            <a:avLst>
              <a:gd name="adj" fmla="val 4470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1410" y="2419826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1028224" y="2563535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Год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545824" y="2563535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Денежный поток (руб.)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801410" y="3070146"/>
            <a:ext cx="130275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1028224" y="3213854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0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45824" y="3213854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-2,070,000</a:t>
            </a:r>
            <a:endParaRPr lang="en-US" sz="1750" dirty="0"/>
          </a:p>
        </p:txBody>
      </p:sp>
      <p:sp>
        <p:nvSpPr>
          <p:cNvPr id="10" name="Shape 8"/>
          <p:cNvSpPr/>
          <p:nvPr/>
        </p:nvSpPr>
        <p:spPr>
          <a:xfrm>
            <a:off x="801410" y="3720465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1028224" y="3864173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1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545824" y="3864173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-1,680,000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801410" y="4370784"/>
            <a:ext cx="130275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1028224" y="4514493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2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7545824" y="4514493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+1,344,000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801410" y="5021104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1028224" y="5164812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3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7545824" y="5164812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+1,920,000</a:t>
            </a:r>
            <a:endParaRPr lang="en-US" sz="1750" dirty="0"/>
          </a:p>
        </p:txBody>
      </p:sp>
      <p:sp>
        <p:nvSpPr>
          <p:cNvPr id="19" name="Shape 17"/>
          <p:cNvSpPr/>
          <p:nvPr/>
        </p:nvSpPr>
        <p:spPr>
          <a:xfrm>
            <a:off x="801410" y="5671423"/>
            <a:ext cx="130275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1028224" y="5815132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4</a:t>
            </a:r>
            <a:endParaRPr lang="en-US" sz="1750" dirty="0"/>
          </a:p>
        </p:txBody>
      </p:sp>
      <p:sp>
        <p:nvSpPr>
          <p:cNvPr id="21" name="Text 19"/>
          <p:cNvSpPr/>
          <p:nvPr/>
        </p:nvSpPr>
        <p:spPr>
          <a:xfrm>
            <a:off x="7545824" y="5815132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+2,520,000</a:t>
            </a:r>
            <a:endParaRPr lang="en-US" sz="1750" dirty="0"/>
          </a:p>
        </p:txBody>
      </p:sp>
      <p:sp>
        <p:nvSpPr>
          <p:cNvPr id="22" name="Shape 20"/>
          <p:cNvSpPr/>
          <p:nvPr/>
        </p:nvSpPr>
        <p:spPr>
          <a:xfrm>
            <a:off x="801410" y="6321743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1028224" y="6465451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5</a:t>
            </a:r>
            <a:endParaRPr lang="en-US" sz="1750" dirty="0"/>
          </a:p>
        </p:txBody>
      </p:sp>
      <p:sp>
        <p:nvSpPr>
          <p:cNvPr id="24" name="Text 22"/>
          <p:cNvSpPr/>
          <p:nvPr/>
        </p:nvSpPr>
        <p:spPr>
          <a:xfrm>
            <a:off x="7545824" y="6465451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+3,192,000</a:t>
            </a:r>
            <a:endParaRPr lang="en-US" sz="1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6152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Итоги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1923931"/>
            <a:ext cx="6351270" cy="392537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61327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NPV ≈ −362579 руб.</a:t>
            </a:r>
            <a:endParaRPr lang="en-US" sz="22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5221" y="1923931"/>
            <a:ext cx="6351389" cy="392537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485221" y="61327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PI ≈ 0.824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793790" y="6742271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Проект не является финансово привлекательным с точки зрения NPV и PI меньше единицы. Это означает необходимость пересмотра бизнес-модели или снижения затрат для улучшения финансовых показателей.</a:t>
            </a:r>
            <a:endParaRPr lang="en-US" sz="1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9615" y="574119"/>
            <a:ext cx="7434620" cy="651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100"/>
              </a:lnSpc>
              <a:buNone/>
            </a:pPr>
            <a:r>
              <a:rPr lang="en-US" sz="41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Фиксированные издержки</a:t>
            </a:r>
            <a:endParaRPr lang="en-US" sz="4100" dirty="0"/>
          </a:p>
        </p:txBody>
      </p:sp>
      <p:sp>
        <p:nvSpPr>
          <p:cNvPr id="3" name="Text 1"/>
          <p:cNvSpPr/>
          <p:nvPr/>
        </p:nvSpPr>
        <p:spPr>
          <a:xfrm>
            <a:off x="729615" y="1642586"/>
            <a:ext cx="13171170" cy="3334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Аренда помещения: 350,000 руб./мес.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29615" y="2210514"/>
            <a:ext cx="13171170" cy="3334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Зарплата персонала: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29615" y="2778443"/>
            <a:ext cx="13171170" cy="3334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Администратор: 50,000 руб./мес.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29615" y="3346371"/>
            <a:ext cx="13171170" cy="3334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Парикмахеры (2 человека): 80,000 руб./мес. (40,000 руб. каждый)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29615" y="3914299"/>
            <a:ext cx="13171170" cy="3334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Косметолог: 60,000 руб./мес.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29615" y="4482227"/>
            <a:ext cx="13171170" cy="3334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Маникюрист: 40,000 руб./мес.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29615" y="5050155"/>
            <a:ext cx="13171170" cy="3334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Коммунальные услуги (электричество, вода, интернет): 20,000 руб./мес.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9615" y="5618083"/>
            <a:ext cx="13171170" cy="3334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Реклама и маркетинг: 15,000 руб./мес.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29615" y="6186011"/>
            <a:ext cx="13171170" cy="3334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Амортизация оборудования: 10,000 руб./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29615" y="6753939"/>
            <a:ext cx="13171170" cy="3334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Итого фиксированные издержки в месяц: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29615" y="7321867"/>
            <a:ext cx="13171170" cy="3334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350,000 + 50,000 + 80,000 + 60,000 + 40,000 + 20,000 + 15,000 + 10,000 = 625,000 руб.</a:t>
            </a:r>
            <a:endParaRPr lang="en-US" sz="1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425065"/>
            <a:ext cx="699777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Переменные издержки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587472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Материалы для услуг (косметика, краски и т.д.): 600 руб. на услугу.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420552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Дополнительные расходы (например, одноразовые инструменты): 50 руб. на услугу.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82357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Итого переменные издержки на одну услугу: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544163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600 + 50 = 650 руб.</a:t>
            </a:r>
            <a:endParaRPr lang="en-US" sz="1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9852" y="565547"/>
            <a:ext cx="5142190" cy="642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050"/>
              </a:lnSpc>
              <a:buNone/>
            </a:pPr>
            <a:r>
              <a:rPr lang="en-US" sz="40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Объем продаж</a:t>
            </a:r>
            <a:endParaRPr lang="en-US" sz="40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9852" y="1619607"/>
            <a:ext cx="3066217" cy="189499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19852" y="3771662"/>
            <a:ext cx="2571036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Стрижка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719852" y="4216241"/>
            <a:ext cx="3066217" cy="329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2,000 руб.</a:t>
            </a:r>
            <a:endParaRPr lang="en-US" sz="16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559" y="1619607"/>
            <a:ext cx="3066336" cy="189511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094559" y="3771781"/>
            <a:ext cx="2571036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Укладка</a:t>
            </a:r>
            <a:endParaRPr lang="en-US" sz="2000" dirty="0"/>
          </a:p>
        </p:txBody>
      </p:sp>
      <p:sp>
        <p:nvSpPr>
          <p:cNvPr id="8" name="Text 4"/>
          <p:cNvSpPr/>
          <p:nvPr/>
        </p:nvSpPr>
        <p:spPr>
          <a:xfrm>
            <a:off x="4094559" y="4216360"/>
            <a:ext cx="3066336" cy="329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1,500 руб.</a:t>
            </a:r>
            <a:endParaRPr lang="en-US" sz="16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9386" y="1619607"/>
            <a:ext cx="3066336" cy="189511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69386" y="3771781"/>
            <a:ext cx="2571036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Маникюр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7469386" y="4216360"/>
            <a:ext cx="3066336" cy="329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1,200 руб.</a:t>
            </a:r>
            <a:endParaRPr lang="en-US" sz="16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4213" y="1619607"/>
            <a:ext cx="3066336" cy="189511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844213" y="3771781"/>
            <a:ext cx="2571036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Педикюр</a:t>
            </a:r>
            <a:endParaRPr lang="en-US" sz="2000" dirty="0"/>
          </a:p>
        </p:txBody>
      </p:sp>
      <p:sp>
        <p:nvSpPr>
          <p:cNvPr id="14" name="Text 8"/>
          <p:cNvSpPr/>
          <p:nvPr/>
        </p:nvSpPr>
        <p:spPr>
          <a:xfrm>
            <a:off x="10844213" y="4216360"/>
            <a:ext cx="3066336" cy="329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1,500 руб.</a:t>
            </a:r>
            <a:endParaRPr lang="en-US" sz="160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852" y="5162431"/>
            <a:ext cx="3066217" cy="1894999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719852" y="7314486"/>
            <a:ext cx="2571036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Косметология</a:t>
            </a:r>
            <a:endParaRPr lang="en-US" sz="2000" dirty="0"/>
          </a:p>
        </p:txBody>
      </p:sp>
      <p:sp>
        <p:nvSpPr>
          <p:cNvPr id="17" name="Text 10"/>
          <p:cNvSpPr/>
          <p:nvPr/>
        </p:nvSpPr>
        <p:spPr>
          <a:xfrm>
            <a:off x="719852" y="7759065"/>
            <a:ext cx="3066217" cy="329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2,500 руб.</a:t>
            </a:r>
            <a:endParaRPr lang="en-US" sz="16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2233" y="568643"/>
            <a:ext cx="13185934" cy="12896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050"/>
              </a:lnSpc>
              <a:buNone/>
            </a:pPr>
            <a:r>
              <a:rPr lang="en-US" sz="40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Предположим, что в среднем в месяц будет предоставляться:</a:t>
            </a:r>
            <a:endParaRPr lang="en-US" sz="4050" dirty="0"/>
          </a:p>
        </p:txBody>
      </p:sp>
      <p:sp>
        <p:nvSpPr>
          <p:cNvPr id="3" name="Text 1"/>
          <p:cNvSpPr/>
          <p:nvPr/>
        </p:nvSpPr>
        <p:spPr>
          <a:xfrm>
            <a:off x="722233" y="2270998"/>
            <a:ext cx="13185934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Стрижка: 100 услуг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22233" y="2833211"/>
            <a:ext cx="13185934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Укладка: 80 услуг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22233" y="3395424"/>
            <a:ext cx="13185934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Маникюр: 70 услуг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22233" y="3957638"/>
            <a:ext cx="13185934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Педикюр: 50 услуг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22233" y="4519851"/>
            <a:ext cx="13185934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Косметология: 30 услуг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22233" y="5082064"/>
            <a:ext cx="13185934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Общий доход в месяц: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22233" y="5644277"/>
            <a:ext cx="13185934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Общий доход = (100 × 2,000) + (80 × 1,500) + (70 × 1,200) + (50 × 1,500) + (30 × 2,500)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2233" y="6206490"/>
            <a:ext cx="13185934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= 200,000 + 120,000 + 84,000 + 75,000 + 75,000 = 554,000 руб.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22233" y="6768703"/>
            <a:ext cx="13185934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Итого доход в год: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22233" y="7330916"/>
            <a:ext cx="13185934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Годовой доход = 554,000 × 12 = 6,648,000 руб.</a:t>
            </a:r>
            <a:endParaRPr lang="en-US" sz="16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5295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Итоговые данные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1915358"/>
            <a:ext cx="6351270" cy="392537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61242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Издержки: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6614636"/>
            <a:ext cx="63512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Фиксированные издержки в месяц: 625,000 руб.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7113627"/>
            <a:ext cx="63512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Переменные издержки на одну услугу: 650 руб.</a:t>
            </a:r>
            <a:endParaRPr lang="en-US" sz="17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5221" y="1915358"/>
            <a:ext cx="6351389" cy="392537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485221" y="61242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Доходы: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7485221" y="6614636"/>
            <a:ext cx="63513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Общий доход в месяц: 554,000 руб.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7485221" y="7113627"/>
            <a:ext cx="63513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- Годовой доход: 6,648,000 руб.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2024-09-26T00:24:01Z</dcterms:created>
  <dcterms:modified xsi:type="dcterms:W3CDTF">2024-09-26T00:24:01Z</dcterms:modified>
</cp:coreProperties>
</file>