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0" r:id="rId2"/>
    <p:sldId id="281" r:id="rId3"/>
    <p:sldId id="286" r:id="rId4"/>
    <p:sldId id="291" r:id="rId5"/>
    <p:sldId id="309" r:id="rId6"/>
    <p:sldId id="296" r:id="rId7"/>
    <p:sldId id="301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06" r:id="rId17"/>
    <p:sldId id="269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9F00FF"/>
    <a:srgbClr val="8F00FF"/>
    <a:srgbClr val="FCAF17"/>
    <a:srgbClr val="FBB3C1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4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vasiliiyarontovskii9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rgbClr val="8F00FF"/>
                </a:solidFill>
              </a:rPr>
              <a:t>Инновационная технология </a:t>
            </a:r>
            <a:r>
              <a:rPr lang="en-US" sz="4000" dirty="0" err="1">
                <a:solidFill>
                  <a:srgbClr val="8F00FF"/>
                </a:solidFill>
              </a:rPr>
              <a:t>Biofloc</a:t>
            </a:r>
            <a:r>
              <a:rPr lang="en-US" sz="4000" dirty="0">
                <a:solidFill>
                  <a:srgbClr val="8F00FF"/>
                </a:solidFill>
              </a:rPr>
              <a:t> </a:t>
            </a:r>
            <a:r>
              <a:rPr lang="ru-RU" sz="4000" dirty="0">
                <a:solidFill>
                  <a:srgbClr val="8F00FF"/>
                </a:solidFill>
              </a:rPr>
              <a:t>для выращивания гидробионтов</a:t>
            </a:r>
            <a:endParaRPr sz="4000" dirty="0">
              <a:solidFill>
                <a:srgbClr val="8F00FF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rgbClr val="8F00FF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</a:rPr>
              <a:t>Яронтовский Василий Евгеньевич</a:t>
            </a:r>
            <a:endParaRPr sz="690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Магистр 1 курса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/>
              <a:t>Описание стартап-проекта</a:t>
            </a:r>
            <a:endParaRPr sz="3200" cap="all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5052A3-5120-2D76-6FCD-2EB4A2374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529636"/>
              </p:ext>
            </p:extLst>
          </p:nvPr>
        </p:nvGraphicFramePr>
        <p:xfrm>
          <a:off x="1320397" y="1584960"/>
          <a:ext cx="10174650" cy="3444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7325">
                  <a:extLst>
                    <a:ext uri="{9D8B030D-6E8A-4147-A177-3AD203B41FA5}">
                      <a16:colId xmlns:a16="http://schemas.microsoft.com/office/drawing/2014/main" val="2500648265"/>
                    </a:ext>
                  </a:extLst>
                </a:gridCol>
                <a:gridCol w="5087325">
                  <a:extLst>
                    <a:ext uri="{9D8B030D-6E8A-4147-A177-3AD203B41FA5}">
                      <a16:colId xmlns:a16="http://schemas.microsoft.com/office/drawing/2014/main" val="1073838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Название стартап-проекта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Инновационная технология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Biofloc</a:t>
                      </a:r>
                      <a:r>
                        <a:rPr lang="ru-RU" sz="1600" dirty="0"/>
                        <a:t> для выращивания гидробионтов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 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99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Технологическое направление 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Технологии мониторинга и прогнозирования состояния окружающей среды, предотвращения и ликвидации ее загрязнения</a:t>
                      </a:r>
                      <a:endParaRPr lang="ru-RU" sz="16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7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Описание стартап-проекта (технология)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Системы с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Biofloc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разработаны для улучшения экологического контроля над производством. В районах с недостатком воды или дорогой землей рентабельное производство требует более интенсивных методов ведения аквакультуры. По многим экономическим причинам, с учетом дорогих кормов и ограниченных площадей, и воды,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Biofloc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технология демонстрирует свою эффективность.</a:t>
                      </a:r>
                      <a:endParaRPr lang="ru-RU" sz="16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325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107730"/>
            <a:ext cx="949676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/>
              <a:t>Бизнес модель стартап-проекта</a:t>
            </a:r>
            <a:endParaRPr sz="3200" cap="all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CA394139-E7D6-4A7C-278E-EED3F1C201D0}"/>
              </a:ext>
            </a:extLst>
          </p:cNvPr>
          <p:cNvSpPr/>
          <p:nvPr/>
        </p:nvSpPr>
        <p:spPr>
          <a:xfrm>
            <a:off x="993857" y="1331538"/>
            <a:ext cx="4581320" cy="2097462"/>
          </a:xfrm>
          <a:prstGeom prst="roundRect">
            <a:avLst/>
          </a:prstGeom>
          <a:solidFill>
            <a:srgbClr val="B5D8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влияние пробиотических штаммов на среду обитания и выращиваемых гидробионтов; 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стоимость конечного продукта;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качество продукции за счет экологичной технологии и безопасности</a:t>
            </a: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4">
            <a:extLst>
              <a:ext uri="{FF2B5EF4-FFF2-40B4-BE49-F238E27FC236}">
                <a16:creationId xmlns:a16="http://schemas.microsoft.com/office/drawing/2014/main" id="{A36A6CB1-D4D1-7FC1-7F04-BCEAD85C15BE}"/>
              </a:ext>
            </a:extLst>
          </p:cNvPr>
          <p:cNvSpPr/>
          <p:nvPr/>
        </p:nvSpPr>
        <p:spPr>
          <a:xfrm>
            <a:off x="993857" y="3671252"/>
            <a:ext cx="4581320" cy="2613399"/>
          </a:xfrm>
          <a:prstGeom prst="roundRect">
            <a:avLst/>
          </a:prstGeom>
          <a:solidFill>
            <a:srgbClr val="B5D8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клиентами: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запуска старта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Biofloc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выделение мощностей предприятия, сопровождение опытных рыбоводов; Консультации по особенностям выращивания объектов, их биологических особенностей и требований к содержанию</a:t>
            </a:r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id="{5F12EBBB-2C1B-8B49-C63A-8996A36F7FBE}"/>
              </a:ext>
            </a:extLst>
          </p:cNvPr>
          <p:cNvSpPr/>
          <p:nvPr/>
        </p:nvSpPr>
        <p:spPr>
          <a:xfrm>
            <a:off x="6418555" y="1331538"/>
            <a:ext cx="4581320" cy="2097462"/>
          </a:xfrm>
          <a:prstGeom prst="roundRect">
            <a:avLst/>
          </a:prstGeom>
          <a:solidFill>
            <a:srgbClr val="B5D8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доходов: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технологии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Biofloc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Платное сопровождение и консультационные услуги используемой технологии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EC1B640-4E57-0A59-D9AB-3E5472C50D94}"/>
              </a:ext>
            </a:extLst>
          </p:cNvPr>
          <p:cNvSpPr/>
          <p:nvPr/>
        </p:nvSpPr>
        <p:spPr>
          <a:xfrm>
            <a:off x="6418555" y="3671252"/>
            <a:ext cx="4581320" cy="2613399"/>
          </a:xfrm>
          <a:prstGeom prst="roundRect">
            <a:avLst/>
          </a:prstGeom>
          <a:solidFill>
            <a:srgbClr val="B5D8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Популяризация: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через социальные сети, теле-видео транслирование, реклама реализуемой технологии и выпускаемой продукции, интернет-сайт, участие в ярмарках и выставках всероссийских и международных выставках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230840"/>
            <a:ext cx="990377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/>
              <a:t>Целевая аудитория (потенциальные заказчики)</a:t>
            </a:r>
            <a:endParaRPr sz="3200" cap="all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65A847-8D1D-BD16-2041-3378961A8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607146"/>
              </p:ext>
            </p:extLst>
          </p:nvPr>
        </p:nvGraphicFramePr>
        <p:xfrm>
          <a:off x="1665549" y="1927029"/>
          <a:ext cx="8860902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0451">
                  <a:extLst>
                    <a:ext uri="{9D8B030D-6E8A-4147-A177-3AD203B41FA5}">
                      <a16:colId xmlns:a16="http://schemas.microsoft.com/office/drawing/2014/main" val="2474467729"/>
                    </a:ext>
                  </a:extLst>
                </a:gridCol>
                <a:gridCol w="4430451">
                  <a:extLst>
                    <a:ext uri="{9D8B030D-6E8A-4147-A177-3AD203B41FA5}">
                      <a16:colId xmlns:a16="http://schemas.microsoft.com/office/drawing/2014/main" val="2183050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Потенциальные заказчики 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аквакультуры, фермерские хозяйства, и другие предприятия Ростовской области и ЮФО – как одни из лидеров страны по аквакультуре, занимающие товарным выращиванием гидробионтов, включая африканского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клариевого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сома, а также научно-исследовательские лаборатории.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последующем планируется внедрение на рынок РФ и расширение в страны СНГ.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76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230840"/>
            <a:ext cx="1163330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/>
              <a:t>Целевая аудитория (потенциальные заказчики)</a:t>
            </a:r>
            <a:endParaRPr sz="3200" cap="all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1C0700-0267-A6D7-ADB4-4F01342A4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192" y="932289"/>
            <a:ext cx="5035606" cy="58370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80E662-8D34-117D-EBEC-06BBB8E64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98" y="932289"/>
            <a:ext cx="4886458" cy="523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841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27831"/>
            <a:ext cx="1192567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РЕШЕНИЕ (описание основных технологических параметров)</a:t>
            </a:r>
          </a:p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45920"/>
              </p:ext>
            </p:extLst>
          </p:nvPr>
        </p:nvGraphicFramePr>
        <p:xfrm>
          <a:off x="498427" y="867621"/>
          <a:ext cx="11138654" cy="54012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9327">
                  <a:extLst>
                    <a:ext uri="{9D8B030D-6E8A-4147-A177-3AD203B41FA5}">
                      <a16:colId xmlns:a16="http://schemas.microsoft.com/office/drawing/2014/main" val="4185840800"/>
                    </a:ext>
                  </a:extLst>
                </a:gridCol>
                <a:gridCol w="5569327">
                  <a:extLst>
                    <a:ext uri="{9D8B030D-6E8A-4147-A177-3AD203B41FA5}">
                      <a16:colId xmlns:a16="http://schemas.microsoft.com/office/drawing/2014/main" val="3701961674"/>
                    </a:ext>
                  </a:extLst>
                </a:gridCol>
              </a:tblGrid>
              <a:tr h="3554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Актуальность </a:t>
                      </a:r>
                      <a:r>
                        <a:rPr lang="ru-RU" sz="1600" dirty="0" err="1"/>
                        <a:t>стартап</a:t>
                      </a:r>
                      <a:r>
                        <a:rPr lang="ru-RU" sz="1600" dirty="0"/>
                        <a:t>-проекта  (описание проблемы и решения</a:t>
                      </a:r>
                      <a:r>
                        <a:rPr lang="ru-RU" sz="1600" baseline="0" dirty="0"/>
                        <a:t> проблемы)</a:t>
                      </a:r>
                      <a:endParaRPr lang="ru-RU" sz="16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 протяжении 3-4 х десятков лет объем производства мирового аквакультурного потенциала объективно вырос,</a:t>
                      </a:r>
                      <a:r>
                        <a:rPr lang="ru-RU" sz="1400" b="0" i="1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не смотря на то, что большинство стран пострадали от пандемии COVID-19, что оказало серьезное воздействие на мировую экономику и на сектор производства и продовольствия, включая аквакультуру. По данным ФАО, производство мировой аквакультуры: в 2010 г-77918, в 2014 - 99571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тыс.тонн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, а в 2019 г - 120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тыс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тонн. Производство аквакультуры в РФ: в 2010 г – 120 тыс. тонн, в 2014 г – 161, а в 2019 г – 238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тыс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тонн.. Система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биофлок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, как новое направление в Российской Федерации, предоставит низкую стоимость производства, сочетающуюся невысокими трудозатратами. Рентабельность будет значительно выше традиционных используемых способов. Одновременно предложенная нами разработка технологии предполагает использование системы в качестве пробиотика для уменьшения заболеваемости Африканского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клариевого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сома.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29456"/>
                  </a:ext>
                </a:extLst>
              </a:tr>
              <a:tr h="168273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Обоснование соответствия идеи</a:t>
                      </a:r>
                      <a:r>
                        <a:rPr lang="ru-RU" sz="1600" baseline="0" dirty="0"/>
                        <a:t> технологическому направлению (описание основных технологических параметров)</a:t>
                      </a:r>
                      <a:endParaRPr lang="ru-RU" sz="16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Использование технологии </a:t>
                      </a:r>
                      <a:r>
                        <a:rPr lang="ru-RU" sz="14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Биофлок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сегодня это: простота выращивания рыбы или креветок; отсутствие сложных систем фильтрации; экономия воды и площади; </a:t>
                      </a:r>
                    </a:p>
                    <a:p>
                      <a:pPr algn="just" fontAlgn="base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высокие уровням биобезопасности; низкие коэффициенты конверсии корма; </a:t>
                      </a:r>
                    </a:p>
                    <a:p>
                      <a:pPr algn="just" fontAlgn="base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интенсификация выращивания гидробионтов; </a:t>
                      </a:r>
                    </a:p>
                    <a:p>
                      <a:pPr algn="just"/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03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Конкуренты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20955" y="1401393"/>
            <a:ext cx="11475037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ООО «</a:t>
            </a:r>
            <a:r>
              <a:rPr lang="ru-RU" dirty="0" err="1"/>
              <a:t>Клариус</a:t>
            </a:r>
            <a:r>
              <a:rPr lang="ru-RU" dirty="0"/>
              <a:t>», зарегистрировано по адресу: 422650, Республика Татарстан, р-н Рыбно-</a:t>
            </a:r>
            <a:r>
              <a:rPr lang="ru-RU" dirty="0" err="1"/>
              <a:t>Слободский</a:t>
            </a:r>
            <a:r>
              <a:rPr lang="ru-RU" dirty="0"/>
              <a:t>, </a:t>
            </a:r>
            <a:r>
              <a:rPr lang="ru-RU" dirty="0" err="1"/>
              <a:t>пгт</a:t>
            </a:r>
            <a:r>
              <a:rPr lang="ru-RU" dirty="0"/>
              <a:t> Рыбная Слобода, ул. Советская, здание. 89/1, помещение 2. </a:t>
            </a:r>
          </a:p>
          <a:p>
            <a:endParaRPr lang="ru-RU" dirty="0"/>
          </a:p>
          <a:p>
            <a:r>
              <a:rPr lang="ru-RU" dirty="0"/>
              <a:t>ООО «Янтарный сом», Калининградская область, г. Калининград, ул. Причальная 5-я, д. 1, помещение 208.</a:t>
            </a:r>
          </a:p>
          <a:p>
            <a:endParaRPr lang="ru-RU" dirty="0"/>
          </a:p>
          <a:p>
            <a:r>
              <a:rPr lang="ru-RU" dirty="0"/>
              <a:t>ООО «Здоровое питание» Ленинградская область, р-н Всеволожский, д. </a:t>
            </a:r>
            <a:r>
              <a:rPr lang="ru-RU" dirty="0" err="1"/>
              <a:t>Вартемяги</a:t>
            </a:r>
            <a:r>
              <a:rPr lang="ru-RU" dirty="0"/>
              <a:t>, ул. </a:t>
            </a:r>
            <a:r>
              <a:rPr lang="ru-RU" dirty="0" err="1"/>
              <a:t>Смольнинская</a:t>
            </a:r>
            <a:r>
              <a:rPr lang="ru-RU" dirty="0"/>
              <a:t>, д. 2.</a:t>
            </a:r>
          </a:p>
          <a:p>
            <a:endParaRPr lang="ru-RU" dirty="0"/>
          </a:p>
          <a:p>
            <a:r>
              <a:rPr lang="ru-RU" dirty="0"/>
              <a:t>Крестьянское хозяйство Петровой Р.Н., Ленинградская область, </a:t>
            </a:r>
            <a:r>
              <a:rPr lang="ru-RU" dirty="0" err="1"/>
              <a:t>Волосовский</a:t>
            </a:r>
            <a:r>
              <a:rPr lang="ru-RU" dirty="0"/>
              <a:t> район, поселок Беседа </a:t>
            </a:r>
            <a:r>
              <a:rPr lang="ru-RU" dirty="0" err="1"/>
              <a:t>ул.Мирная</a:t>
            </a:r>
            <a:r>
              <a:rPr lang="ru-RU" dirty="0"/>
              <a:t> дом 6.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Основные сильные и слабые стороны конкурентов: Сильная сторона: наличие цеха по переработке рыбной продукции, широкая сеть сбыта рыбной продукции. Слабая сторона: выращивание африканского сома в установках замкнутого водоснабжения, большие затраты на энергетические ресурсы и большой расход воды.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Конкуренты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234484"/>
              </p:ext>
            </p:extLst>
          </p:nvPr>
        </p:nvGraphicFramePr>
        <p:xfrm>
          <a:off x="826802" y="1031052"/>
          <a:ext cx="10532860" cy="533428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145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66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4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74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</a:t>
                      </a:r>
                      <a:endParaRPr lang="en-JM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выращивания</a:t>
                      </a:r>
                      <a:endParaRPr lang="en-JM" sz="14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Система фильтрации</a:t>
                      </a:r>
                      <a:endParaRPr lang="en-JM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Потребление ресурсов</a:t>
                      </a:r>
                      <a:endParaRPr lang="en-JM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err="1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Пробиотик</a:t>
                      </a:r>
                      <a:endParaRPr lang="en-JM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820"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промышленного производства</a:t>
                      </a:r>
                      <a:endParaRPr lang="en-JM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прямых аналогов в РФ</a:t>
                      </a:r>
                      <a:endParaRPr lang="en-JM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91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замкнутого водоснабжения (УЗВ)</a:t>
                      </a:r>
                      <a:endParaRPr lang="en-JM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систем оборудования</a:t>
                      </a:r>
                      <a:endParaRPr lang="en-JM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Сложные системы фильтрации</a:t>
                      </a: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Потребление большого количества воды и электричества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en-JM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3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Biofloc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JM" sz="16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сложных систем</a:t>
                      </a:r>
                      <a:endParaRPr lang="en-JM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 фильтрации </a:t>
                      </a:r>
                      <a:endParaRPr lang="en-JM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Минимальное потребление воды и электричества</a:t>
                      </a:r>
                      <a:endParaRPr lang="en-JM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Лечебно-профилактический эффект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резистентности организма</a:t>
                      </a:r>
                    </a:p>
                  </a:txBody>
                  <a:tcPr marL="91433" marR="91433" marT="47679" marB="47679" anchor="ctr"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57479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Оценка рынка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5B72DB5-ECCF-5027-D252-0CDB77B04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59124"/>
              </p:ext>
            </p:extLst>
          </p:nvPr>
        </p:nvGraphicFramePr>
        <p:xfrm>
          <a:off x="2069670" y="1036320"/>
          <a:ext cx="8128000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49279381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256147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Оценка потенциала «рынка» и рентабельности рынка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eaLnBrk="1" hangingPunct="1">
                        <a:spcBef>
                          <a:spcPts val="0"/>
                        </a:spcBef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ФАО объем производства мировой аквакультуры стабильно растет и увеличился с 78 до 120 млн. тонн с 2010 до 2019 года. Объем производства аквакультуры в РФ фактически удвоился. В настоящее время отмечается рост производства товарной продукции аквакультуры. Данный показатель увеличился более чем на 76% – с 77 тыс.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 (2000 г.) до 328 тыс.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 (2021 г.). Объем аквакультуры в южных регионах страны в 2020 году составил 78,6 тыс. тонн, что составляет 24% от общероссийского. В Ростовской и Астраханской областях, Краснодарском крае в 2020 г. получено 90,6% продукции аквакультуры. </a:t>
                      </a:r>
                    </a:p>
                    <a:p>
                      <a:pPr marL="0" indent="0" algn="just" eaLnBrk="1" hangingPunct="1">
                        <a:spcBef>
                          <a:spcPts val="0"/>
                        </a:spcBef>
                        <a:defRPr/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Клариевый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сом – перспективный объект промышленного и фермерского выращивания по всей территории РФ. С учетом биологических особенностей данного вида, позволяющих быстро и со сниженными издержками производить высококачественную продукцию. Этот вид набирает популярность среди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аквафермеров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РФ и его уже производят около 800 тонн.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07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95351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Оценка рынка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E90288B-D9A8-333D-75CD-0BF80839F889}"/>
              </a:ext>
            </a:extLst>
          </p:cNvPr>
          <p:cNvSpPr txBox="1"/>
          <p:nvPr/>
        </p:nvSpPr>
        <p:spPr>
          <a:xfrm>
            <a:off x="1139227" y="1467931"/>
            <a:ext cx="9913545" cy="424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indent="0" algn="just">
              <a:buNone/>
            </a:pPr>
            <a:r>
              <a:rPr lang="ru-RU" sz="1800" dirty="0">
                <a:cs typeface="Times New Roman" panose="02020603050405020304" pitchFamily="18" charset="0"/>
              </a:rPr>
              <a:t>Продажа технологии </a:t>
            </a:r>
            <a:r>
              <a:rPr lang="en-US" sz="1800" dirty="0" err="1">
                <a:cs typeface="Times New Roman" panose="02020603050405020304" pitchFamily="18" charset="0"/>
              </a:rPr>
              <a:t>Biofloc</a:t>
            </a:r>
            <a:r>
              <a:rPr lang="en-US" sz="1800" dirty="0">
                <a:cs typeface="Times New Roman" panose="02020603050405020304" pitchFamily="18" charset="0"/>
              </a:rPr>
              <a:t>;</a:t>
            </a:r>
            <a:r>
              <a:rPr lang="ru-RU" sz="1800" dirty="0">
                <a:cs typeface="Times New Roman" panose="02020603050405020304" pitchFamily="18" charset="0"/>
              </a:rPr>
              <a:t> платное сопровождение и консультационные услуги используемой технологии.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ru-RU" sz="1800" dirty="0">
                <a:cs typeface="Times New Roman" panose="02020603050405020304" pitchFamily="18" charset="0"/>
              </a:rPr>
              <a:t>Рыбоводные предприятия круглогодичного цикла использующие технологию УЗВ (1039 рыбоводных предприятий).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ru-RU" altLang="ru-RU" sz="1800" dirty="0">
                <a:cs typeface="Times New Roman" panose="02020603050405020304" pitchFamily="18" charset="0"/>
              </a:rPr>
              <a:t>Стоимость одной </a:t>
            </a:r>
            <a:r>
              <a:rPr lang="ru-RU" altLang="ru-RU" sz="1800" dirty="0" err="1">
                <a:cs typeface="Times New Roman" panose="02020603050405020304" pitchFamily="18" charset="0"/>
              </a:rPr>
              <a:t>инсталяции</a:t>
            </a:r>
            <a:r>
              <a:rPr lang="ru-RU" altLang="ru-RU" sz="1800" dirty="0">
                <a:cs typeface="Times New Roman" panose="02020603050405020304" pitchFamily="18" charset="0"/>
              </a:rPr>
              <a:t> технологии 260 000 рублей;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ru-RU" altLang="ru-RU" sz="1800" dirty="0">
                <a:cs typeface="Times New Roman" panose="02020603050405020304" pitchFamily="18" charset="0"/>
              </a:rPr>
              <a:t>2024 год, планируется 10 продаж – 2 600 000 рублей; 2025 год, планируется 50 продаж – 13 000 000 рублей; 2026 год, планируется 100 продаж – 26 000 000 рублей.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ru-RU" sz="1800" dirty="0">
                <a:cs typeface="Times New Roman" panose="02020603050405020304" pitchFamily="18" charset="0"/>
              </a:rPr>
              <a:t>Потенциальными потребителями продукта будут являться - Предприятия аквакультуры, фермерские хозяйства и другие предприятия Ростовской области и ЮФО как одни из лидеров страны по аквакультуре, занимающиеся товарным выращиванием гидробионтов, включая африканского </a:t>
            </a:r>
            <a:r>
              <a:rPr lang="ru-RU" sz="1800" dirty="0" err="1">
                <a:cs typeface="Times New Roman" panose="02020603050405020304" pitchFamily="18" charset="0"/>
              </a:rPr>
              <a:t>клариевого</a:t>
            </a:r>
            <a:r>
              <a:rPr lang="ru-RU" sz="1800" dirty="0">
                <a:cs typeface="Times New Roman" panose="02020603050405020304" pitchFamily="18" charset="0"/>
              </a:rPr>
              <a:t> сома, а также научно-исследовательские лаборатории. В последующем планируется внедрение на рынок РФ и расширение в страны СНГ.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932176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1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Оценка рынка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E0DA44E2-6A00-197B-2F60-5119974C7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746" y="1279232"/>
            <a:ext cx="484822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0980941F-8EDA-4DFE-DC05-CF62D6FA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659" y="2445853"/>
            <a:ext cx="3582988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6084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</a:pPr>
            <a:r>
              <a:rPr lang="ru-RU" altLang="ru-RU" sz="2000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TAM:  822 640 000 рублей (3164 рыбоводных предприятия в РФ)</a:t>
            </a:r>
          </a:p>
          <a:p>
            <a:pPr eaLnBrk="1" hangingPunct="1">
              <a:lnSpc>
                <a:spcPct val="93000"/>
              </a:lnSpc>
              <a:buSzPct val="100000"/>
            </a:pPr>
            <a:endParaRPr lang="ru-RU" altLang="ru-RU" sz="2000" dirty="0">
              <a:solidFill>
                <a:srgbClr val="000000"/>
              </a:solidFill>
              <a:latin typeface="+mn-lt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93000"/>
              </a:lnSpc>
              <a:buSzPct val="100000"/>
            </a:pPr>
            <a:r>
              <a:rPr lang="ru-RU" altLang="ru-RU" sz="2000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SAM: 246 792 000 рублей</a:t>
            </a:r>
          </a:p>
          <a:p>
            <a:pPr eaLnBrk="1" hangingPunct="1">
              <a:lnSpc>
                <a:spcPct val="93000"/>
              </a:lnSpc>
              <a:buSzPct val="100000"/>
            </a:pPr>
            <a:r>
              <a:rPr lang="ru-RU" altLang="ru-RU" sz="2000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(949 рыбоводных предприятий)</a:t>
            </a:r>
          </a:p>
          <a:p>
            <a:pPr eaLnBrk="1" hangingPunct="1">
              <a:lnSpc>
                <a:spcPct val="93000"/>
              </a:lnSpc>
              <a:buSzPct val="100000"/>
            </a:pPr>
            <a:endParaRPr lang="ru-RU" altLang="ru-RU" sz="2000" dirty="0">
              <a:solidFill>
                <a:srgbClr val="000000"/>
              </a:solidFill>
              <a:latin typeface="+mn-lt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93000"/>
              </a:lnSpc>
              <a:buSzPct val="100000"/>
            </a:pPr>
            <a:r>
              <a:rPr lang="ru-RU" altLang="ru-RU" sz="2000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SOM: 24 700 000 рублей</a:t>
            </a:r>
          </a:p>
          <a:p>
            <a:pPr eaLnBrk="1" hangingPunct="1">
              <a:lnSpc>
                <a:spcPct val="93000"/>
              </a:lnSpc>
              <a:buSzPct val="100000"/>
            </a:pPr>
            <a:r>
              <a:rPr lang="ru-RU" altLang="ru-RU" sz="2000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(95 клиентов</a:t>
            </a:r>
            <a:r>
              <a:rPr lang="ru-RU" altLang="ru-RU" dirty="0">
                <a:solidFill>
                  <a:srgbClr val="000000"/>
                </a:solidFill>
                <a:latin typeface="+mn-lt"/>
                <a:ea typeface="Microsoft YaHei" panose="020B0503020204020204" pitchFamily="34" charset="-122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B36B66-B5D8-F2C9-3BC5-9FB716BCD54A}"/>
              </a:ext>
            </a:extLst>
          </p:cNvPr>
          <p:cNvSpPr txBox="1"/>
          <p:nvPr/>
        </p:nvSpPr>
        <p:spPr>
          <a:xfrm>
            <a:off x="7266659" y="1726040"/>
            <a:ext cx="3280702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Анализ рынка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аквакультуры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206226675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89706" y="139690"/>
            <a:ext cx="1018786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Планы и запрос на инвестиции/ресурсы</a:t>
            </a:r>
            <a:endParaRPr sz="32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4" name="object 5">
            <a:extLst>
              <a:ext uri="{FF2B5EF4-FFF2-40B4-BE49-F238E27FC236}">
                <a16:creationId xmlns:a16="http://schemas.microsoft.com/office/drawing/2014/main" id="{3607A07A-D6AE-A2AC-AEA5-26BF5607E67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166" y="1348115"/>
            <a:ext cx="6056351" cy="4282410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D88FAE55-1B73-F632-EA04-2E16C7947906}"/>
              </a:ext>
            </a:extLst>
          </p:cNvPr>
          <p:cNvSpPr txBox="1"/>
          <p:nvPr/>
        </p:nvSpPr>
        <p:spPr>
          <a:xfrm>
            <a:off x="7155180" y="1783083"/>
            <a:ext cx="4198620" cy="3412473"/>
          </a:xfrm>
          <a:prstGeom prst="rect">
            <a:avLst/>
          </a:prstGeom>
          <a:solidFill>
            <a:srgbClr val="FCAF17"/>
          </a:solidFill>
          <a:ln w="12700">
            <a:solidFill>
              <a:srgbClr val="2E5496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1440" marR="99060" indent="449580" algn="just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2022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году,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было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принято </a:t>
            </a:r>
            <a:r>
              <a:rPr sz="2000" spc="-5" dirty="0">
                <a:latin typeface="Times New Roman"/>
                <a:cs typeface="Times New Roman"/>
              </a:rPr>
              <a:t> участие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конкурсе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«УМНИК».</a:t>
            </a:r>
            <a:r>
              <a:rPr sz="2000" dirty="0">
                <a:latin typeface="Times New Roman"/>
                <a:cs typeface="Times New Roman"/>
              </a:rPr>
              <a:t> 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результате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заявка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поддержана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было выделено </a:t>
            </a:r>
            <a:r>
              <a:rPr sz="2000" dirty="0">
                <a:latin typeface="Times New Roman"/>
                <a:cs typeface="Times New Roman"/>
              </a:rPr>
              <a:t>500000 </a:t>
            </a:r>
            <a:r>
              <a:rPr sz="2000" spc="-20" dirty="0">
                <a:latin typeface="Times New Roman"/>
                <a:cs typeface="Times New Roman"/>
              </a:rPr>
              <a:t>рублей, </a:t>
            </a:r>
            <a:r>
              <a:rPr sz="2000" dirty="0">
                <a:latin typeface="Times New Roman"/>
                <a:cs typeface="Times New Roman"/>
              </a:rPr>
              <a:t>для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проведения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 err="1">
                <a:latin typeface="Times New Roman"/>
                <a:cs typeface="Times New Roman"/>
              </a:rPr>
              <a:t>научных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исследований</a:t>
            </a:r>
            <a:r>
              <a:rPr lang="ru-RU" sz="2000" spc="-5" dirty="0">
                <a:latin typeface="Times New Roman"/>
                <a:cs typeface="Times New Roman"/>
              </a:rPr>
              <a:t> по технологии </a:t>
            </a:r>
            <a:r>
              <a:rPr lang="en-US" sz="2000" spc="-5" dirty="0" err="1">
                <a:latin typeface="Times New Roman"/>
                <a:cs typeface="Times New Roman"/>
              </a:rPr>
              <a:t>Biofloc</a:t>
            </a:r>
            <a:r>
              <a:rPr lang="ru-RU" sz="2000" spc="-5" dirty="0">
                <a:latin typeface="Times New Roman"/>
                <a:cs typeface="Times New Roman"/>
              </a:rPr>
              <a:t>. </a:t>
            </a:r>
          </a:p>
          <a:p>
            <a:pPr marL="91440" marR="99060" indent="449580" algn="just">
              <a:lnSpc>
                <a:spcPct val="100000"/>
              </a:lnSpc>
              <a:spcBef>
                <a:spcPts val="110"/>
              </a:spcBef>
            </a:pPr>
            <a:r>
              <a:rPr lang="ru-RU" sz="2000" spc="-5" dirty="0">
                <a:latin typeface="Times New Roman"/>
                <a:cs typeface="Times New Roman"/>
              </a:rPr>
              <a:t>В планах подача заявки по данной тематике на конкурс «Студенческий стартап», где будет предоставлено финансирование в размере 1000000 рублей.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9995274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2CDF7CC0-7B7A-C50E-60E5-542535CBA0FF}"/>
              </a:ext>
            </a:extLst>
          </p:cNvPr>
          <p:cNvSpPr txBox="1"/>
          <p:nvPr/>
        </p:nvSpPr>
        <p:spPr>
          <a:xfrm>
            <a:off x="184638" y="107730"/>
            <a:ext cx="115970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Календарный план реализации стартап-проекта</a:t>
            </a:r>
            <a:endParaRPr sz="3200" cap="all" dirty="0">
              <a:solidFill>
                <a:srgbClr val="9F00FF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043A96D-4B9A-1A55-5DF3-96E58261A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57862"/>
              </p:ext>
            </p:extLst>
          </p:nvPr>
        </p:nvGraphicFramePr>
        <p:xfrm>
          <a:off x="1631046" y="888547"/>
          <a:ext cx="8509246" cy="5917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365">
                  <a:extLst>
                    <a:ext uri="{9D8B030D-6E8A-4147-A177-3AD203B41FA5}">
                      <a16:colId xmlns:a16="http://schemas.microsoft.com/office/drawing/2014/main" val="4071898395"/>
                    </a:ext>
                  </a:extLst>
                </a:gridCol>
                <a:gridCol w="656478">
                  <a:extLst>
                    <a:ext uri="{9D8B030D-6E8A-4147-A177-3AD203B41FA5}">
                      <a16:colId xmlns:a16="http://schemas.microsoft.com/office/drawing/2014/main" val="3922799966"/>
                    </a:ext>
                  </a:extLst>
                </a:gridCol>
                <a:gridCol w="5036694">
                  <a:extLst>
                    <a:ext uri="{9D8B030D-6E8A-4147-A177-3AD203B41FA5}">
                      <a16:colId xmlns:a16="http://schemas.microsoft.com/office/drawing/2014/main" val="1370317370"/>
                    </a:ext>
                  </a:extLst>
                </a:gridCol>
                <a:gridCol w="839449">
                  <a:extLst>
                    <a:ext uri="{9D8B030D-6E8A-4147-A177-3AD203B41FA5}">
                      <a16:colId xmlns:a16="http://schemas.microsoft.com/office/drawing/2014/main" val="3175027873"/>
                    </a:ext>
                  </a:extLst>
                </a:gridCol>
                <a:gridCol w="870260">
                  <a:extLst>
                    <a:ext uri="{9D8B030D-6E8A-4147-A177-3AD203B41FA5}">
                      <a16:colId xmlns:a16="http://schemas.microsoft.com/office/drawing/2014/main" val="3629738659"/>
                    </a:ext>
                  </a:extLst>
                </a:gridCol>
              </a:tblGrid>
              <a:tr h="127188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полугодие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кв.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Сбор и анализ научно-технической информации по тематике исследований, изучение рынка сбыта переработанной продукции и посадочного материала;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Открытие предприятия (МИП);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Подбор оптимального состава пробиотических культур Водоподготовка 7-10 дней.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100 тыс. руб.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300 тыс.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23720"/>
                  </a:ext>
                </a:extLst>
              </a:tr>
              <a:tr h="12762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2 кв.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Подготовка посадочного материала, адаптация объекта в </a:t>
                      </a:r>
                      <a:r>
                        <a:rPr lang="ru-RU" sz="1400" u="non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биофлоковой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среде – 2 недели. Контроль питания гидробионта, и корректировка рациона кормления. Оценка физиологического состояния, выращиваемого объекта;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u="non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Подращивание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до товарного размера и массы;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Отбор лучших особей для маточного стада.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200 тыс. руб.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0473"/>
                  </a:ext>
                </a:extLst>
              </a:tr>
              <a:tr h="127188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 полугодие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 кв.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Изучение рынка сбыта разработанной системы-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Biofloc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технологии; 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Корректировка технологии получение товарной массы гидробионтов за более короткие сроки; 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Отработка методов кормления живыми кормами (для малька). Оценка качества товарной продукции.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350 тыс. руб.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700 тыс. руб.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128917"/>
                  </a:ext>
                </a:extLst>
              </a:tr>
              <a:tr h="158953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4 кв.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Подготовка и описание технологии выращивания товарной продукции; 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Поиск партнеров и потребителей для производства системы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Biofloc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 Отработка условий реализации технологии и процесса сопровождения;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Подготовка итоговой документации.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350 тыс. руб.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83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9534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5492960" y="0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2CDF7CC0-7B7A-C50E-60E5-542535CBA0FF}"/>
              </a:ext>
            </a:extLst>
          </p:cNvPr>
          <p:cNvSpPr txBox="1"/>
          <p:nvPr/>
        </p:nvSpPr>
        <p:spPr>
          <a:xfrm>
            <a:off x="184638" y="107730"/>
            <a:ext cx="115970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Научно-технический задел проекта </a:t>
            </a:r>
            <a:endParaRPr sz="3200" cap="all" dirty="0">
              <a:solidFill>
                <a:srgbClr val="9F00FF"/>
              </a:solidFill>
            </a:endParaRPr>
          </a:p>
        </p:txBody>
      </p:sp>
      <p:sp>
        <p:nvSpPr>
          <p:cNvPr id="18" name="Content Placeholder 4"/>
          <p:cNvSpPr txBox="1">
            <a:spLocks/>
          </p:cNvSpPr>
          <p:nvPr/>
        </p:nvSpPr>
        <p:spPr>
          <a:xfrm>
            <a:off x="673166" y="901588"/>
            <a:ext cx="10775756" cy="57150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just" hangingPunct="1">
              <a:spcBef>
                <a:spcPts val="0"/>
              </a:spcBef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тематике заявленных исследований имеется научный задел публикаций:</a:t>
            </a:r>
            <a:endParaRPr lang="ru-RU" sz="1400" u="sng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 hangingPunct="1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Водоподготовка в системе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Biofloc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для культивирования гидробионтов отряда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Decapoda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Яронтовский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В.Е.,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Барсегова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А.В., Ткачева И.В.,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Байдук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Е.А./ Всероссийская (национальная) научно-практическая конференция «Актуальные проблемы науки и техники. 2022» 16-18 марта - ДГТУ, г. Ростов-на-Дону.2022.</a:t>
            </a:r>
          </a:p>
          <a:p>
            <a:pPr marL="0" indent="0" algn="just" hangingPunct="1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Участие во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Международной научно-практической конференции «Развитие и современные проблемы аквакультуры» по тематике технологии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Biofloc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сертификат участника).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hangingPunct="1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победителя 1 место в номинации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Агротехнология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года 2021» Тема: Индустриальное выращивание гидробионтов отряда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Decapoda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технологии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Biofloc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 hangingPunct="1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в рамках 23-й Российской агропромышленной выставки "Золотая осень – 2021"- Золотая медаль/ За разработку инновационного способа водоподготовки и устройства для культивирования гидробионтов по технологии BIOFLOC TECHNOLOGY -BTF/ Министерство сельского хозяйства Российской Федерации/2021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 hangingPunct="1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Способ культивирования гидробионтов по технологии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Biofloc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Technology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Подана заявка на изобретение. Заявка № 2023122933 от 04.09.2023.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 hangingPunct="1">
              <a:spcBef>
                <a:spcPts val="0"/>
              </a:spcBef>
            </a:pPr>
            <a:endParaRPr lang="ru-RU" sz="1800" b="1" u="sng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 hangingPunct="1">
              <a:spcBef>
                <a:spcPts val="0"/>
              </a:spcBef>
            </a:pPr>
            <a:r>
              <a:rPr lang="ru-RU" sz="1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Всероссийские выставки и конкурсы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hangingPunct="1">
              <a:spcBef>
                <a:spcPts val="0"/>
              </a:spcBef>
              <a:buNone/>
            </a:pPr>
            <a:endParaRPr lang="ru-RU" altLang="ru-RU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98" y="4020245"/>
            <a:ext cx="1835695" cy="2596343"/>
          </a:xfrm>
          <a:prstGeom prst="rect">
            <a:avLst/>
          </a:prstGeom>
        </p:spPr>
      </p:pic>
      <p:pic>
        <p:nvPicPr>
          <p:cNvPr id="20" name="Picture 2" descr="C:\Users\Старцева\Downloads\WhatsApp Image 2021-11-17 at 14.29.2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6359" y="4328854"/>
            <a:ext cx="2678576" cy="1979121"/>
          </a:xfrm>
          <a:prstGeom prst="rect">
            <a:avLst/>
          </a:prstGeom>
          <a:noFill/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349" y="4636333"/>
            <a:ext cx="2438029" cy="1644019"/>
          </a:xfrm>
          <a:prstGeom prst="rect">
            <a:avLst/>
          </a:prstGeom>
        </p:spPr>
      </p:pic>
      <p:pic>
        <p:nvPicPr>
          <p:cNvPr id="25" name="Рисунок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849" y="3965741"/>
            <a:ext cx="2014270" cy="2705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675465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5492960" y="0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2CDF7CC0-7B7A-C50E-60E5-542535CBA0FF}"/>
              </a:ext>
            </a:extLst>
          </p:cNvPr>
          <p:cNvSpPr txBox="1"/>
          <p:nvPr/>
        </p:nvSpPr>
        <p:spPr>
          <a:xfrm>
            <a:off x="184638" y="107730"/>
            <a:ext cx="115970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cap="all" dirty="0">
                <a:solidFill>
                  <a:srgbClr val="9F00FF"/>
                </a:solidFill>
              </a:rPr>
              <a:t>команда </a:t>
            </a:r>
            <a:endParaRPr sz="3200" cap="all" dirty="0">
              <a:solidFill>
                <a:srgbClr val="9F00FF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024122"/>
              </p:ext>
            </p:extLst>
          </p:nvPr>
        </p:nvGraphicFramePr>
        <p:xfrm>
          <a:off x="1967629" y="1091736"/>
          <a:ext cx="8127999" cy="42354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61619571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3846528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8131958"/>
                    </a:ext>
                  </a:extLst>
                </a:gridCol>
              </a:tblGrid>
              <a:tr h="425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ФИО 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Обязанности в проекте 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Образование и регалии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501145"/>
                  </a:ext>
                </a:extLst>
              </a:tr>
              <a:tr h="178341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Яронтовский</a:t>
                      </a:r>
                      <a:r>
                        <a:rPr lang="ru-RU" sz="1400" baseline="0" dirty="0"/>
                        <a:t> Василий Евгеньевич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Руководители</a:t>
                      </a:r>
                      <a:r>
                        <a:rPr lang="ru-RU" sz="1400" baseline="0" dirty="0"/>
                        <a:t> проекта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Инженер кафедры «Технические</a:t>
                      </a:r>
                      <a:r>
                        <a:rPr lang="ru-RU" sz="1400" baseline="0" dirty="0"/>
                        <a:t> средства аквакультуры», магистр 1 курса, окончил </a:t>
                      </a:r>
                      <a:r>
                        <a:rPr lang="ru-RU" sz="1400" baseline="0" dirty="0" err="1"/>
                        <a:t>бакалавриат</a:t>
                      </a:r>
                      <a:r>
                        <a:rPr lang="ru-RU" sz="1400" baseline="0" dirty="0"/>
                        <a:t> по направлению 35.03.08 Водные биоресурсы и аквакультуры. Имеется опыт работы на прудовом хозяйстве и в лаборатории «Декоративная </a:t>
                      </a:r>
                      <a:r>
                        <a:rPr lang="ru-RU" sz="1400" baseline="0" dirty="0" err="1"/>
                        <a:t>аквальтура</a:t>
                      </a:r>
                      <a:r>
                        <a:rPr lang="ru-RU" sz="1400" baseline="0" dirty="0"/>
                        <a:t>»  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48759"/>
                  </a:ext>
                </a:extLst>
              </a:tr>
              <a:tr h="115397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Болгова</a:t>
                      </a:r>
                      <a:r>
                        <a:rPr lang="ru-RU" sz="1400" dirty="0"/>
                        <a:t> Диана Владимировна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Лаборант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Лаборант кафедры «Технические средства аквакультуры», </a:t>
                      </a:r>
                      <a:r>
                        <a:rPr lang="ru-RU" sz="1400" baseline="0" dirty="0"/>
                        <a:t>», магистр 1 курса, окончила </a:t>
                      </a:r>
                      <a:r>
                        <a:rPr lang="ru-RU" sz="1400" baseline="0" dirty="0" err="1"/>
                        <a:t>бакалавриат</a:t>
                      </a:r>
                      <a:r>
                        <a:rPr lang="ru-RU" sz="1400" baseline="0" dirty="0"/>
                        <a:t> по направлению 35.03.08 Водные биоресурсы и аквакультуры  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539018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7322"/>
              </p:ext>
            </p:extLst>
          </p:nvPr>
        </p:nvGraphicFramePr>
        <p:xfrm>
          <a:off x="1967628" y="5300853"/>
          <a:ext cx="812799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9385961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0036285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75133756"/>
                    </a:ext>
                  </a:extLst>
                </a:gridCol>
              </a:tblGrid>
              <a:tr h="134493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Недина</a:t>
                      </a:r>
                      <a:r>
                        <a:rPr lang="ru-RU" sz="1400" dirty="0"/>
                        <a:t> Надежда Дмитриевна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Аквариумист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Магистр 1 курса, окончила </a:t>
                      </a:r>
                      <a:r>
                        <a:rPr lang="ru-RU" sz="1400" baseline="0" dirty="0" err="1"/>
                        <a:t>бакалавриат</a:t>
                      </a:r>
                      <a:r>
                        <a:rPr lang="ru-RU" sz="1400" baseline="0" dirty="0"/>
                        <a:t> по направлению 35.03.08 Водные биоресурсы и аквакультуры, имеется опыт работы с болезнями аквариумных рыб </a:t>
                      </a:r>
                      <a:endParaRPr lang="ru-RU" sz="1400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3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6660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184684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solidFill>
                  <a:srgbClr val="9F00FF"/>
                </a:solidFill>
              </a:rPr>
              <a:t>Результаты участия в акселераторе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8088" y="2000779"/>
            <a:ext cx="6828072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Участие в акселераторе,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позволило проработать свой проект для подачи на конкурс «Студенческий </a:t>
            </a:r>
            <a:r>
              <a:rPr kumimoji="0" lang="ru-RU" sz="1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стартап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». Интересные лекции и опытные спикеры позволили найт</a:t>
            </a:r>
            <a:r>
              <a:rPr lang="ru-RU" dirty="0"/>
              <a:t>и в проекте слабое звено и раскрыть весь потенциал бизнес идеи. </a:t>
            </a:r>
            <a:br>
              <a:rPr lang="ru-RU" dirty="0"/>
            </a:br>
            <a:r>
              <a:rPr lang="ru-RU" dirty="0"/>
              <a:t>В ходе проектных занятий был заполнен паспорт </a:t>
            </a:r>
            <a:r>
              <a:rPr lang="ru-RU" dirty="0" err="1"/>
              <a:t>стартап</a:t>
            </a:r>
            <a:r>
              <a:rPr lang="ru-RU" dirty="0"/>
              <a:t>-проекта. Также приобретен багаж знаний позволяющий грамотно представить свой проект перед инвесторами и получить поддержку и обратную связь.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</a:t>
            </a:r>
            <a:r>
              <a:rPr dirty="0"/>
              <a:t>8</a:t>
            </a:r>
            <a:r>
              <a:rPr lang="ru-RU" dirty="0"/>
              <a:t>9</a:t>
            </a:r>
            <a:r>
              <a:rPr dirty="0"/>
              <a:t> </a:t>
            </a:r>
            <a:r>
              <a:rPr lang="ru-RU" dirty="0"/>
              <a:t>265</a:t>
            </a:r>
            <a:r>
              <a:rPr dirty="0"/>
              <a:t> </a:t>
            </a:r>
            <a:r>
              <a:rPr lang="ru-RU" dirty="0"/>
              <a:t>29</a:t>
            </a:r>
            <a:r>
              <a:rPr dirty="0"/>
              <a:t> </a:t>
            </a:r>
            <a:r>
              <a:rPr lang="ru-RU" dirty="0"/>
              <a:t>03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>
                <a:hlinkClick r:id="rId4"/>
              </a:rPr>
              <a:t>vasiliiyarontovskii98@gmail.com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VK</a:t>
            </a:r>
            <a:r>
              <a:rPr lang="ru-RU" dirty="0"/>
              <a:t>: </a:t>
            </a:r>
            <a:r>
              <a:rPr lang="en-US" dirty="0"/>
              <a:t>id177587727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3785</TotalTime>
  <Words>1649</Words>
  <Application>Microsoft Office PowerPoint</Application>
  <PresentationFormat>Широкоэкранный</PresentationFormat>
  <Paragraphs>198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Василий Яронтовский</cp:lastModifiedBy>
  <cp:revision>45</cp:revision>
  <dcterms:modified xsi:type="dcterms:W3CDTF">2023-12-03T16:52:54Z</dcterms:modified>
</cp:coreProperties>
</file>