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0" r:id="rId2"/>
    <p:sldId id="299" r:id="rId3"/>
    <p:sldId id="281" r:id="rId4"/>
    <p:sldId id="286" r:id="rId5"/>
    <p:sldId id="292" r:id="rId6"/>
    <p:sldId id="297" r:id="rId7"/>
    <p:sldId id="301" r:id="rId8"/>
    <p:sldId id="302" r:id="rId9"/>
    <p:sldId id="293" r:id="rId10"/>
    <p:sldId id="296" r:id="rId11"/>
    <p:sldId id="300" r:id="rId12"/>
    <p:sldId id="298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BB3C1"/>
    <a:srgbClr val="B5D8E1"/>
    <a:srgbClr val="9F00FF"/>
    <a:srgbClr val="FD493D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0" d="100"/>
          <a:sy n="60" d="100"/>
        </p:scale>
        <p:origin x="628" y="5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507021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6613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annuushkaa21@gmail.com" TargetMode="External"/><Relationship Id="rId2" Type="http://schemas.openxmlformats.org/officeDocument/2006/relationships/hyperlink" Target="mailto:caffeine.day@yandex.ru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hyperlink" Target="mailto:var.vara_medvedkova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5489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3200" dirty="0"/>
              <a:t>Разработка </a:t>
            </a:r>
            <a:r>
              <a:rPr lang="ru-RU" sz="3200" dirty="0" err="1"/>
              <a:t>пробиотика</a:t>
            </a:r>
            <a:r>
              <a:rPr lang="ru-RU" sz="3200" dirty="0"/>
              <a:t> для использования в сельском хозяйстве и аквакультуре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 smtClean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>
                <a:solidFill>
                  <a:schemeClr val="tx1"/>
                </a:solidFill>
              </a:rPr>
              <a:t>Васильева </a:t>
            </a:r>
            <a:r>
              <a:rPr lang="ru-RU" dirty="0" smtClean="0">
                <a:solidFill>
                  <a:schemeClr val="tx1"/>
                </a:solidFill>
              </a:rPr>
              <a:t>Елизавета (студентка 2 курса)</a:t>
            </a:r>
            <a:endParaRPr lang="ru-RU" dirty="0">
              <a:solidFill>
                <a:schemeClr val="tx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>
                <a:solidFill>
                  <a:schemeClr val="tx1"/>
                </a:solidFill>
              </a:rPr>
              <a:t>Коробкова </a:t>
            </a:r>
            <a:r>
              <a:rPr lang="ru-RU" dirty="0" smtClean="0">
                <a:solidFill>
                  <a:schemeClr val="tx1"/>
                </a:solidFill>
              </a:rPr>
              <a:t>Анна (студентка </a:t>
            </a:r>
            <a:r>
              <a:rPr lang="ru-RU" dirty="0">
                <a:solidFill>
                  <a:schemeClr val="tx1"/>
                </a:solidFill>
              </a:rPr>
              <a:t>2 </a:t>
            </a:r>
            <a:r>
              <a:rPr lang="ru-RU" dirty="0" smtClean="0">
                <a:solidFill>
                  <a:schemeClr val="tx1"/>
                </a:solidFill>
              </a:rPr>
              <a:t>курса)</a:t>
            </a:r>
            <a:endParaRPr lang="ru-RU" dirty="0">
              <a:solidFill>
                <a:schemeClr val="tx1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>
                <a:solidFill>
                  <a:schemeClr val="tx1"/>
                </a:solidFill>
              </a:rPr>
              <a:t>Медведкова Варвара (студентка 2 курса)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529" y="2273411"/>
            <a:ext cx="2755631" cy="458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8F00FF"/>
                </a:solidFill>
              </a:rPr>
              <a:t>Наша команда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8134" y="5706926"/>
            <a:ext cx="1960602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Медведкова Варвара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24264" y="5726209"/>
            <a:ext cx="1868571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Коробкова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Анна</a:t>
            </a:r>
          </a:p>
          <a:p>
            <a:pPr algn="ctr"/>
            <a:endParaRPr lang="ru-RU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81950" y="5726208"/>
            <a:ext cx="202809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Васильева Елизавета</a:t>
            </a:r>
          </a:p>
          <a:p>
            <a:pPr algn="ctr"/>
            <a:endParaRPr lang="ru-RU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25" y="764619"/>
            <a:ext cx="2627604" cy="9754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6326372"/>
            <a:ext cx="597862" cy="531628"/>
          </a:xfrm>
          <a:prstGeom prst="rect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3641" y="6438299"/>
            <a:ext cx="230579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382" y="1460484"/>
            <a:ext cx="3091624" cy="41307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5" y="1460486"/>
            <a:ext cx="2865723" cy="41307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270" y="1460484"/>
            <a:ext cx="3091623" cy="413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952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48" y="3945756"/>
            <a:ext cx="4200508" cy="2566638"/>
          </a:xfrm>
          <a:prstGeom prst="rect">
            <a:avLst/>
          </a:prstGeom>
        </p:spPr>
      </p:pic>
      <p:sp>
        <p:nvSpPr>
          <p:cNvPr id="184" name="Текст 2"/>
          <p:cNvSpPr txBox="1"/>
          <p:nvPr/>
        </p:nvSpPr>
        <p:spPr>
          <a:xfrm>
            <a:off x="1294464" y="1044761"/>
            <a:ext cx="172518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Цель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23645" y="63444"/>
              <a:ext cx="468149" cy="361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600" dirty="0" smtClean="0"/>
                <a:t>3</a:t>
              </a:r>
              <a:endParaRPr sz="16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56354" y="1842347"/>
            <a:ext cx="3720222" cy="1631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/>
              <a:t>Разработка </a:t>
            </a:r>
            <a:r>
              <a:rPr lang="ru-RU" sz="2000" dirty="0" err="1"/>
              <a:t>пробиотика</a:t>
            </a:r>
            <a:r>
              <a:rPr lang="ru-RU" sz="2000" dirty="0"/>
              <a:t> на основе молочнокислых бактерий для использования в сельском хозяйстве и аквакультуре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861" y="2476083"/>
            <a:ext cx="1786283" cy="168264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73461" y="1740414"/>
            <a:ext cx="3376247" cy="4524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Изучить </a:t>
            </a:r>
            <a:r>
              <a:rPr lang="ru-RU" dirty="0" err="1"/>
              <a:t>пробиотики</a:t>
            </a:r>
            <a:r>
              <a:rPr lang="ru-RU" dirty="0"/>
              <a:t> на основе молочнокислых бактерий в сельском хозяйстве и аквакультуре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Создать собственный </a:t>
            </a:r>
            <a:r>
              <a:rPr lang="ru-RU" dirty="0" err="1"/>
              <a:t>пробиотик</a:t>
            </a:r>
            <a:r>
              <a:rPr lang="ru-RU" dirty="0"/>
              <a:t> на основе молочнокислых бактерий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Протестировать на объектах сельского хозяйства (кролики) и аквакультуре (</a:t>
            </a:r>
            <a:r>
              <a:rPr lang="ru-RU" dirty="0" err="1"/>
              <a:t>клариевые</a:t>
            </a:r>
            <a:r>
              <a:rPr lang="ru-RU" dirty="0"/>
              <a:t> сомы)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Разработать рекомендации для использования в сельском хозяйстве и аквакультуре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18585" y="986498"/>
            <a:ext cx="4431323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3200" dirty="0">
                <a:solidFill>
                  <a:srgbClr val="8F00FF"/>
                </a:solidFill>
              </a:rPr>
              <a:t>Задачи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4576576" y="4002569"/>
            <a:ext cx="888559" cy="71828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Овальная выноска 15"/>
          <p:cNvSpPr/>
          <p:nvPr/>
        </p:nvSpPr>
        <p:spPr>
          <a:xfrm>
            <a:off x="5340893" y="1756602"/>
            <a:ext cx="1786283" cy="908858"/>
          </a:xfrm>
          <a:prstGeom prst="wedgeEllipseCallou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b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Пробиотик</a:t>
            </a:r>
            <a:endParaRPr kumimoji="0" lang="ru-RU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0"/>
          <a:stretch/>
        </p:blipFill>
        <p:spPr>
          <a:xfrm>
            <a:off x="-265722" y="3005247"/>
            <a:ext cx="3424198" cy="394844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9" t="1811" r="4505" b="4693"/>
          <a:stretch/>
        </p:blipFill>
        <p:spPr>
          <a:xfrm>
            <a:off x="8835656" y="109906"/>
            <a:ext cx="3338624" cy="3410532"/>
          </a:xfrm>
          <a:prstGeom prst="rect">
            <a:avLst/>
          </a:prstGeom>
        </p:spPr>
      </p:pic>
      <p:grpSp>
        <p:nvGrpSpPr>
          <p:cNvPr id="188" name="Прямоугольник 1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18521" y="80618"/>
              <a:ext cx="468149" cy="345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400" dirty="0"/>
                <a:t>4</a:t>
              </a:r>
              <a:endParaRPr sz="1400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582781" y="891919"/>
            <a:ext cx="3190536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  <a:endParaRPr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2498134" y="1874909"/>
            <a:ext cx="6986627" cy="3785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Необходимость в экологически чистой продукции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в сельском хозяйстве, животноводстве и аквакультуре требует применение экологически чистых препаратов для профилактики и терапии заболеваний у животных и рыб. Прекрасная альтернатива антибиотикам- это </a:t>
            </a:r>
            <a:r>
              <a:rPr kumimoji="0" lang="ru-RU" sz="2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ПРОБИОТИКИ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. </a:t>
            </a:r>
            <a:r>
              <a:rPr kumimoji="0" lang="ru-RU" sz="24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Пробиотики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4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повышают </a:t>
            </a:r>
            <a:r>
              <a:rPr kumimoji="0" lang="ru-RU" sz="2400" b="0" i="1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продуктивность, качество </a:t>
            </a:r>
            <a:r>
              <a:rPr kumimoji="0" lang="ru-RU" sz="24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продукции, снижают количество заболеваний и</a:t>
            </a:r>
            <a:r>
              <a:rPr kumimoji="0" lang="ru-RU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24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экологически </a:t>
            </a:r>
            <a:r>
              <a:rPr kumimoji="0" lang="ru-RU" sz="2400" b="0" i="1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безопасны.  </a:t>
            </a:r>
            <a:endParaRPr kumimoji="0" lang="ru-RU" sz="24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2" b="6556"/>
          <a:stretch/>
        </p:blipFill>
        <p:spPr>
          <a:xfrm>
            <a:off x="78863" y="601868"/>
            <a:ext cx="4078468" cy="20478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777" y="4348665"/>
            <a:ext cx="3476406" cy="26373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1010" y="799299"/>
            <a:ext cx="5094767" cy="963945"/>
          </a:xfrm>
        </p:spPr>
        <p:txBody>
          <a:bodyPr/>
          <a:lstStyle/>
          <a:p>
            <a:r>
              <a:rPr lang="ru-RU" dirty="0" smtClean="0">
                <a:solidFill>
                  <a:srgbClr val="8F00FF"/>
                </a:solidFill>
              </a:rPr>
              <a:t>Целевая аудитория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1507" y="2423709"/>
            <a:ext cx="11594206" cy="301254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Целевая аудитория для производства </a:t>
            </a:r>
            <a:r>
              <a:rPr lang="ru-RU" dirty="0" err="1"/>
              <a:t>пробиотиков</a:t>
            </a:r>
            <a:r>
              <a:rPr lang="ru-RU" dirty="0"/>
              <a:t> в </a:t>
            </a:r>
            <a:r>
              <a:rPr lang="ru-RU" dirty="0" err="1"/>
              <a:t>аквакультуре</a:t>
            </a:r>
            <a:r>
              <a:rPr lang="ru-RU" dirty="0"/>
              <a:t> и сельском хозяйстве включает в себя производителей кормовых добавок, научных исследователей в области </a:t>
            </a:r>
            <a:r>
              <a:rPr lang="ru-RU" dirty="0" err="1"/>
              <a:t>аквакультуры</a:t>
            </a:r>
            <a:r>
              <a:rPr lang="ru-RU" dirty="0"/>
              <a:t> и студентов, изучающих эту область. Кроме того, потребители, заинтересованные в улучшении здоровья водных организмов и сохранении водных экосистем, также могут быть заинтересованы в </a:t>
            </a:r>
            <a:r>
              <a:rPr lang="ru-RU" dirty="0" err="1"/>
              <a:t>пробиотиках</a:t>
            </a:r>
            <a:r>
              <a:rPr lang="ru-RU" dirty="0"/>
              <a:t> для </a:t>
            </a:r>
            <a:r>
              <a:rPr lang="ru-RU" dirty="0" err="1"/>
              <a:t>аквакультуры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0460"/>
            <a:ext cx="2627604" cy="975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51988"/>
            <a:ext cx="542591" cy="5060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1073" y="6475228"/>
            <a:ext cx="21043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chemeClr val="bg1"/>
                </a:solidFill>
              </a:rPr>
              <a:t>5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509524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0276" y="153908"/>
            <a:ext cx="651893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400" cap="all" dirty="0"/>
              <a:t>Сравнительная таблица</a:t>
            </a:r>
            <a:endParaRPr sz="1400" cap="all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6779" y="506146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582780"/>
              </p:ext>
            </p:extLst>
          </p:nvPr>
        </p:nvGraphicFramePr>
        <p:xfrm>
          <a:off x="572539" y="647689"/>
          <a:ext cx="11506048" cy="6081923"/>
        </p:xfrm>
        <a:graphic>
          <a:graphicData uri="http://schemas.openxmlformats.org/drawingml/2006/table">
            <a:tbl>
              <a:tblPr/>
              <a:tblGrid>
                <a:gridCol w="1596971">
                  <a:extLst>
                    <a:ext uri="{9D8B030D-6E8A-4147-A177-3AD203B41FA5}">
                      <a16:colId xmlns:a16="http://schemas.microsoft.com/office/drawing/2014/main" val="1290347501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1200801852"/>
                    </a:ext>
                  </a:extLst>
                </a:gridCol>
                <a:gridCol w="2578716">
                  <a:extLst>
                    <a:ext uri="{9D8B030D-6E8A-4147-A177-3AD203B41FA5}">
                      <a16:colId xmlns:a16="http://schemas.microsoft.com/office/drawing/2014/main" val="800820213"/>
                    </a:ext>
                  </a:extLst>
                </a:gridCol>
                <a:gridCol w="2578716">
                  <a:extLst>
                    <a:ext uri="{9D8B030D-6E8A-4147-A177-3AD203B41FA5}">
                      <a16:colId xmlns:a16="http://schemas.microsoft.com/office/drawing/2014/main" val="2133871641"/>
                    </a:ext>
                  </a:extLst>
                </a:gridCol>
                <a:gridCol w="2578716">
                  <a:extLst>
                    <a:ext uri="{9D8B030D-6E8A-4147-A177-3AD203B41FA5}">
                      <a16:colId xmlns:a16="http://schemas.microsoft.com/office/drawing/2014/main" val="936573560"/>
                    </a:ext>
                  </a:extLst>
                </a:gridCol>
              </a:tblGrid>
              <a:tr h="2312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Название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Характеристика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Воздействие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кого рассчитан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Особенности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309877"/>
                  </a:ext>
                </a:extLst>
              </a:tr>
              <a:tr h="1728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Пробиотики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на основе штамма Enterococcus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faecium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состав входят энтерококки - молочнокислые бактерии и витамины группы B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Способствуют росту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бифидобактерий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противобактериальная активность в отношении стрептококков и стафилококков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Телята, поросята, курицы (бройлеры и несушки)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Быстрое увеличение энтерококков приводит к уменьшению полезных бактерий, которые отвечают за местный иммунитет внутрибрюшной области. Приводит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к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снижению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численности полезных бактерий,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 развитию инфекций и воспалений.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287832"/>
                  </a:ext>
                </a:extLst>
              </a:tr>
              <a:tr h="10202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Препараты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серии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Bacillus subtilis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рекомбинантный штамм ВКПМ В-10641 (</a:t>
                      </a:r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DSM 24613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Выделяют </a:t>
                      </a:r>
                      <a:r>
                        <a:rPr lang="ru-RU" sz="12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антибиотикоподобные</a:t>
                      </a:r>
                      <a:r>
                        <a:rPr lang="ru-RU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субстанции, ферменты, другие биологически активные вещества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Телята,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поросята, птицы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Не устойчивы к антибиотикам. Применять препарат с антибиотиками, сульфаниламидными и другими антибактериальными препаратами запрещается.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782098"/>
                  </a:ext>
                </a:extLst>
              </a:tr>
              <a:tr h="123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Олин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j-lt"/>
                        </a:rPr>
                        <a:t>Пробиотик </a:t>
                      </a:r>
                      <a:r>
                        <a:rPr lang="en-US" sz="1400" u="none" strike="noStrike" dirty="0" smtClean="0">
                          <a:effectLst/>
                          <a:latin typeface="+mj-lt"/>
                        </a:rPr>
                        <a:t>OLIN </a:t>
                      </a:r>
                      <a:r>
                        <a:rPr lang="ru-RU" sz="1400" u="none" strike="noStrike" dirty="0" smtClean="0">
                          <a:effectLst/>
                          <a:latin typeface="+mj-lt"/>
                        </a:rPr>
                        <a:t>представляет собой биомассу </a:t>
                      </a:r>
                      <a:r>
                        <a:rPr lang="ru-RU" sz="1400" u="none" strike="noStrike" dirty="0" err="1" smtClean="0">
                          <a:effectLst/>
                          <a:latin typeface="+mj-lt"/>
                        </a:rPr>
                        <a:t>пробиотических</a:t>
                      </a:r>
                      <a:r>
                        <a:rPr lang="ru-RU" sz="1400" u="none" strike="noStrike" dirty="0" smtClean="0">
                          <a:effectLst/>
                          <a:latin typeface="+mj-lt"/>
                        </a:rPr>
                        <a:t> штаммов </a:t>
                      </a:r>
                      <a:r>
                        <a:rPr lang="en-US" sz="1400" u="none" strike="noStrike" dirty="0" smtClean="0">
                          <a:effectLst/>
                          <a:latin typeface="+mj-lt"/>
                        </a:rPr>
                        <a:t>Bacillus subtilis DSM 21097 </a:t>
                      </a:r>
                      <a:r>
                        <a:rPr lang="ru-RU" sz="1400" u="none" strike="noStrike" dirty="0" smtClean="0">
                          <a:effectLst/>
                          <a:latin typeface="+mj-lt"/>
                        </a:rPr>
                        <a:t>и </a:t>
                      </a:r>
                      <a:r>
                        <a:rPr lang="en-US" sz="1400" u="none" strike="noStrike" dirty="0" smtClean="0">
                          <a:effectLst/>
                          <a:latin typeface="+mj-lt"/>
                        </a:rPr>
                        <a:t>Bacillus </a:t>
                      </a:r>
                      <a:r>
                        <a:rPr lang="en-US" sz="1400" u="none" strike="noStrike" dirty="0" err="1" smtClean="0">
                          <a:effectLst/>
                          <a:latin typeface="+mj-lt"/>
                        </a:rPr>
                        <a:t>licheniformis</a:t>
                      </a:r>
                      <a:r>
                        <a:rPr lang="en-US" sz="1400" u="none" strike="noStrike" dirty="0" smtClean="0">
                          <a:effectLst/>
                          <a:latin typeface="+mj-lt"/>
                        </a:rPr>
                        <a:t> DSM 21098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Отсутствием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конкурентности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за питательные субстраты  с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бифидо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и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лактобактериями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(полезной микрофлоры кишечника).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Собаки, кошки, грызуны, попугаи, голуби, рыбы и рептилии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Слабая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формула за счет </a:t>
                      </a:r>
                      <a:r>
                        <a:rPr lang="en-US" sz="13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Bacillus subtilis</a:t>
                      </a:r>
                      <a:r>
                        <a:rPr lang="ru-RU" sz="13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, которые позволяют расщеплять только целлюлозу и крахмал, так как не содержится в нормальной микрофлоре кишечника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641806"/>
                  </a:ext>
                </a:extLst>
              </a:tr>
              <a:tr h="16934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Наш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пробиотик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Bifidobacterium </a:t>
                      </a:r>
                      <a:r>
                        <a:rPr lang="en-US" sz="14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bifidum</a:t>
                      </a:r>
                      <a:r>
                        <a:rPr lang="en-US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Lactobacillus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acidophilus</a:t>
                      </a:r>
                      <a:endParaRPr lang="ru-RU" sz="1400" b="0" i="0" u="none" strike="noStrike" cap="none" spc="0" baseline="0" dirty="0" smtClean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ctr" fontAlgn="t"/>
                      <a:r>
                        <a:rPr lang="ru-RU" sz="1400" b="0" i="0" u="none" strike="noStrike" cap="none" spc="0" baseline="0" dirty="0" err="1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Крахмал+лактоза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Обладает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в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ысокой устойчивостью к пищеварительным сокам и ферментам желудочно-кишечного тракта, что позволяет не разрушаться, проходить в желудок  и достигать жизненно важных отделов кишечника.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Усиленная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формула за счет 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комбинации </a:t>
                      </a:r>
                      <a:r>
                        <a:rPr lang="en-US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Bifidobacterium 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и </a:t>
                      </a:r>
                      <a:r>
                        <a:rPr lang="en-US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Lactobacillus</a:t>
                      </a:r>
                      <a:r>
                        <a:rPr lang="ru-RU" sz="1400" b="0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, которое позволяет расщеплять ингредиенты корма и повышать его усвояемость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105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50157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497343" y="56039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38223" y="6458060"/>
            <a:ext cx="38551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chemeClr val="bg1"/>
                </a:solidFill>
              </a:rPr>
              <a:t>7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265797"/>
              </p:ext>
            </p:extLst>
          </p:nvPr>
        </p:nvGraphicFramePr>
        <p:xfrm>
          <a:off x="6188149" y="38073"/>
          <a:ext cx="5858539" cy="17984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53695">
                  <a:extLst>
                    <a:ext uri="{9D8B030D-6E8A-4147-A177-3AD203B41FA5}">
                      <a16:colId xmlns:a16="http://schemas.microsoft.com/office/drawing/2014/main" val="4293211242"/>
                    </a:ext>
                  </a:extLst>
                </a:gridCol>
                <a:gridCol w="1065189">
                  <a:extLst>
                    <a:ext uri="{9D8B030D-6E8A-4147-A177-3AD203B41FA5}">
                      <a16:colId xmlns:a16="http://schemas.microsoft.com/office/drawing/2014/main" val="1302474887"/>
                    </a:ext>
                  </a:extLst>
                </a:gridCol>
                <a:gridCol w="985784">
                  <a:extLst>
                    <a:ext uri="{9D8B030D-6E8A-4147-A177-3AD203B41FA5}">
                      <a16:colId xmlns:a16="http://schemas.microsoft.com/office/drawing/2014/main" val="3996848671"/>
                    </a:ext>
                  </a:extLst>
                </a:gridCol>
                <a:gridCol w="985784">
                  <a:extLst>
                    <a:ext uri="{9D8B030D-6E8A-4147-A177-3AD203B41FA5}">
                      <a16:colId xmlns:a16="http://schemas.microsoft.com/office/drawing/2014/main" val="3421893397"/>
                    </a:ext>
                  </a:extLst>
                </a:gridCol>
                <a:gridCol w="1568087">
                  <a:extLst>
                    <a:ext uri="{9D8B030D-6E8A-4147-A177-3AD203B41FA5}">
                      <a16:colId xmlns:a16="http://schemas.microsoft.com/office/drawing/2014/main" val="3267873138"/>
                    </a:ext>
                  </a:extLst>
                </a:gridCol>
              </a:tblGrid>
              <a:tr h="352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Показатель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Контроль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Бифидо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Лакто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Лакто+Бифидо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2576934"/>
                  </a:ext>
                </a:extLst>
              </a:tr>
              <a:tr h="723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>Прост биомассы, г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5,02±0,23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4,46±0,17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3,11±0,18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>5,85</a:t>
                      </a:r>
                      <a:r>
                        <a:rPr lang="ru-RU" sz="1400" kern="100" dirty="0">
                          <a:effectLst/>
                        </a:rPr>
                        <a:t>±0,19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33603858"/>
                  </a:ext>
                </a:extLst>
              </a:tr>
              <a:tr h="723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Прирост в длине, см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0,77±0,11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0,31</a:t>
                      </a:r>
                      <a:r>
                        <a:rPr lang="ru-RU" sz="1400" kern="100">
                          <a:effectLst/>
                        </a:rPr>
                        <a:t>±0,05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>0,12</a:t>
                      </a:r>
                      <a:r>
                        <a:rPr lang="ru-RU" sz="1400" kern="100" dirty="0">
                          <a:effectLst/>
                        </a:rPr>
                        <a:t>±0,07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effectLst/>
                        </a:rPr>
                        <a:t>0,79</a:t>
                      </a:r>
                      <a:r>
                        <a:rPr lang="ru-RU" sz="1400" kern="100" dirty="0" smtClean="0">
                          <a:effectLst/>
                        </a:rPr>
                        <a:t>±0,04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71898318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026057" y="1875139"/>
            <a:ext cx="6182721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600" dirty="0" smtClean="0"/>
              <a:t>Таблица: Продукционные </a:t>
            </a:r>
            <a:r>
              <a:rPr lang="ru-RU" sz="1600" dirty="0"/>
              <a:t>показатели прироста биомассы и длины </a:t>
            </a:r>
            <a:r>
              <a:rPr lang="ru-RU" sz="1600" dirty="0" err="1"/>
              <a:t>клариевого</a:t>
            </a:r>
            <a:r>
              <a:rPr lang="ru-RU" sz="1600" dirty="0"/>
              <a:t> сома за 30 дней на 1 рыбу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6" y="2452935"/>
            <a:ext cx="7167366" cy="441243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62113" y="5885037"/>
            <a:ext cx="3550930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 smtClean="0"/>
              <a:t>Прирост </a:t>
            </a:r>
            <a:r>
              <a:rPr lang="ru-RU" dirty="0"/>
              <a:t>биомассы и длины за 30 дней на 1 особь </a:t>
            </a:r>
            <a:r>
              <a:rPr lang="ru-RU" dirty="0" err="1"/>
              <a:t>клариевого</a:t>
            </a:r>
            <a:r>
              <a:rPr lang="ru-RU" dirty="0"/>
              <a:t> сома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38223" y="212651"/>
            <a:ext cx="318976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Итоги эксперимента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140034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497343" y="56039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38223" y="6458060"/>
            <a:ext cx="38551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chemeClr val="bg1"/>
                </a:solidFill>
              </a:rPr>
              <a:t>8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666" y="1067408"/>
            <a:ext cx="7961800" cy="47855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47237" y="6060558"/>
            <a:ext cx="783481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Средний прирост биомассы за 30 дней на кролика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223" y="212651"/>
            <a:ext cx="318976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Итоги эксперимента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791453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3320"/>
            <a:ext cx="2627604" cy="97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926" y="343992"/>
            <a:ext cx="189259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Перспектива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6347636"/>
            <a:ext cx="542260" cy="510363"/>
          </a:xfrm>
          <a:prstGeom prst="rect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7591" y="6432697"/>
            <a:ext cx="414670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chemeClr val="bg1"/>
                </a:solidFill>
              </a:rPr>
              <a:t>9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102" y="1232649"/>
            <a:ext cx="7706176" cy="531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851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"/>
          <p:cNvSpPr/>
          <p:nvPr/>
        </p:nvSpPr>
        <p:spPr>
          <a:xfrm>
            <a:off x="-15950" y="6351157"/>
            <a:ext cx="542262" cy="50684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18950" y="323173"/>
            <a:ext cx="369315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Бизнес-модель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062631"/>
              </p:ext>
            </p:extLst>
          </p:nvPr>
        </p:nvGraphicFramePr>
        <p:xfrm>
          <a:off x="1081815" y="946289"/>
          <a:ext cx="10486406" cy="5772579"/>
        </p:xfrm>
        <a:graphic>
          <a:graphicData uri="http://schemas.openxmlformats.org/drawingml/2006/table">
            <a:tbl>
              <a:tblPr/>
              <a:tblGrid>
                <a:gridCol w="1024626">
                  <a:extLst>
                    <a:ext uri="{9D8B030D-6E8A-4147-A177-3AD203B41FA5}">
                      <a16:colId xmlns:a16="http://schemas.microsoft.com/office/drawing/2014/main" val="912585594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2380019511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3312674451"/>
                    </a:ext>
                  </a:extLst>
                </a:gridCol>
                <a:gridCol w="1264772">
                  <a:extLst>
                    <a:ext uri="{9D8B030D-6E8A-4147-A177-3AD203B41FA5}">
                      <a16:colId xmlns:a16="http://schemas.microsoft.com/office/drawing/2014/main" val="1822627396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1492557525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3632826415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1441529150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2189091988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641378415"/>
                    </a:ext>
                  </a:extLst>
                </a:gridCol>
                <a:gridCol w="1024626">
                  <a:extLst>
                    <a:ext uri="{9D8B030D-6E8A-4147-A177-3AD203B41FA5}">
                      <a16:colId xmlns:a16="http://schemas.microsoft.com/office/drawing/2014/main" val="1442151257"/>
                    </a:ext>
                  </a:extLst>
                </a:gridCol>
              </a:tblGrid>
              <a:tr h="47754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Ключевые партнеры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Ключевые виды деятельности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Ценностное предложение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Взаимоотношение с клиентами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Потребительские сегменты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46866"/>
                  </a:ext>
                </a:extLst>
              </a:tr>
              <a:tr h="2473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253533"/>
                  </a:ext>
                </a:extLst>
              </a:tr>
              <a:tr h="1552954">
                <a:tc rowSpan="4" gridSpan="2"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Производители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кормовых добавок и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ветеринарных препаратов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</a:t>
                      </a:r>
                      <a:r>
                        <a:rPr lang="ru-RU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технологической формулы, связь и поддержка после приобретения патента, проведение научно-исследовательских работ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Сопровождение и научная поддержка производителя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пробиотика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Хоздоговорная работа, договор НИР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Производители кормовых добавок и ветеринарных препаратов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985522"/>
                  </a:ext>
                </a:extLst>
              </a:tr>
              <a:tr h="247339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986150"/>
                  </a:ext>
                </a:extLst>
              </a:tr>
              <a:tr h="247339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18428"/>
                  </a:ext>
                </a:extLst>
              </a:tr>
              <a:tr h="16818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39790"/>
                  </a:ext>
                </a:extLst>
              </a:tr>
              <a:tr h="46704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Ключевые ресурсы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Каналы сбыта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84827"/>
                  </a:ext>
                </a:extLst>
              </a:tr>
              <a:tr h="361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421027"/>
                  </a:ext>
                </a:extLst>
              </a:tr>
              <a:tr h="2473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Готовая база НИР, университет, научные лаборатории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Научные статьи, конференции и интернет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18871"/>
                  </a:ext>
                </a:extLst>
              </a:tr>
              <a:tr h="2473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588594"/>
                  </a:ext>
                </a:extLst>
              </a:tr>
              <a:tr h="2473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341458"/>
                  </a:ext>
                </a:extLst>
              </a:tr>
              <a:tr h="2473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751563"/>
                  </a:ext>
                </a:extLst>
              </a:tr>
              <a:tr h="2473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527816"/>
                  </a:ext>
                </a:extLst>
              </a:tr>
              <a:tr h="24733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Структура издержек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0" i="0" u="sng" strike="noStrike" dirty="0">
                          <a:solidFill>
                            <a:srgbClr val="9F00FF"/>
                          </a:solidFill>
                          <a:effectLst/>
                          <a:latin typeface="Calibri" panose="020F0502020204030204" pitchFamily="34" charset="0"/>
                        </a:rPr>
                        <a:t>Потоки поступления доходов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836134"/>
                  </a:ext>
                </a:extLst>
              </a:tr>
              <a:tr h="47754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Затраты на разработку, эксперимент, патент и продвижение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продажи патента на продукт, проведение НИР по продукту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7211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5693" y="6450691"/>
            <a:ext cx="430619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chemeClr val="bg1"/>
                </a:solidFill>
              </a:rPr>
              <a:t>10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2432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8415"/>
            <a:ext cx="2627604" cy="97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261" y="416557"/>
            <a:ext cx="189259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Воронка продаж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6347636"/>
            <a:ext cx="542260" cy="510363"/>
          </a:xfrm>
          <a:prstGeom prst="rect">
            <a:avLst/>
          </a:prstGeom>
          <a:solidFill>
            <a:srgbClr val="8F00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7591" y="6432697"/>
            <a:ext cx="414670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chemeClr val="bg1"/>
                </a:solidFill>
              </a:rPr>
              <a:t>11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632" y="551221"/>
            <a:ext cx="8070112" cy="6225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5971" y="763650"/>
            <a:ext cx="382240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Информирование о проекте (патенте)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0181" y="2094346"/>
            <a:ext cx="372139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Интерес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88419" y="3170047"/>
            <a:ext cx="362570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Демонстрация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88419" y="4078540"/>
            <a:ext cx="396594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Коммерческое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предложение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8884" y="5104715"/>
            <a:ext cx="397657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Работа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возражениями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8884" y="5997653"/>
            <a:ext cx="397657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Решение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о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покупке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885975"/>
            <a:ext cx="4093535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Модель продажи:</a:t>
            </a:r>
            <a:r>
              <a:rPr kumimoji="0" lang="ru-RU" sz="24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GB" sz="24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B2B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812576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"/>
          <p:cNvSpPr/>
          <p:nvPr/>
        </p:nvSpPr>
        <p:spPr>
          <a:xfrm>
            <a:off x="-18522" y="6358526"/>
            <a:ext cx="542262" cy="506843"/>
          </a:xfrm>
          <a:prstGeom prst="rect">
            <a:avLst/>
          </a:prstGeom>
          <a:solidFill>
            <a:srgbClr val="FF2F2D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497343" y="56039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Наши преимущества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49" y="1283246"/>
            <a:ext cx="5863156" cy="54371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850" y="6458060"/>
            <a:ext cx="38551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chemeClr val="bg1"/>
                </a:solidFill>
              </a:rPr>
              <a:t>12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3287" y="1828800"/>
            <a:ext cx="3973262" cy="397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Мы, </a:t>
            </a:r>
            <a:r>
              <a:rPr lang="ru-RU" dirty="0"/>
              <a:t>научное учреждение имеющее базу для проведения экспериментов на объектах сельского хозяйства и </a:t>
            </a:r>
            <a:r>
              <a:rPr lang="ru-RU" dirty="0" err="1"/>
              <a:t>аквакультуры</a:t>
            </a:r>
            <a:r>
              <a:rPr lang="ru-RU" dirty="0"/>
              <a:t> </a:t>
            </a:r>
          </a:p>
          <a:p>
            <a:pPr marL="342900" indent="-342900">
              <a:buAutoNum type="arabicPeriod"/>
            </a:pPr>
            <a:r>
              <a:rPr lang="ru-RU" dirty="0"/>
              <a:t>Большой опыт в разработке кормовых добавок</a:t>
            </a:r>
          </a:p>
          <a:p>
            <a:pPr marL="342900" indent="-342900">
              <a:buAutoNum type="arabicPeriod"/>
            </a:pPr>
            <a:r>
              <a:rPr lang="ru-RU" dirty="0"/>
              <a:t>Любой клиент после приобретения патента может связаться представителем, и мы в кратчайшие сроки предоставим консультацию по вашим вопросам</a:t>
            </a:r>
          </a:p>
          <a:p>
            <a:pPr marL="342900" indent="-342900">
              <a:buAutoNum type="arabicPeriod"/>
            </a:pPr>
            <a:r>
              <a:rPr lang="ru-RU" dirty="0"/>
              <a:t>Наши партнеры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2495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5565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smtClean="0"/>
              <a:t>КОНТАКТЫ</a:t>
            </a:r>
            <a:r>
              <a:rPr lang="ru-RU" dirty="0" smtClean="0"/>
              <a:t>: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Васильева </a:t>
            </a:r>
            <a:r>
              <a:rPr lang="ru-RU" dirty="0" smtClean="0"/>
              <a:t>Елизавета (лидер проекта)- </a:t>
            </a:r>
            <a:r>
              <a:rPr lang="en-US" dirty="0" smtClean="0">
                <a:hlinkClick r:id="rId2"/>
              </a:rPr>
              <a:t>caffeine.day@yandex.ru</a:t>
            </a:r>
            <a:endParaRPr lang="ru-RU" dirty="0" smtClean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 dirty="0">
                <a:sym typeface="Gilroy-Light"/>
              </a:rPr>
              <a:t>Коробкова Анна- </a:t>
            </a:r>
            <a:r>
              <a:rPr lang="en-GB" sz="2300" dirty="0" smtClean="0">
                <a:sym typeface="Gilroy-Light"/>
                <a:hlinkClick r:id="rId3"/>
              </a:rPr>
              <a:t>aannuushkaa21@gmail.com</a:t>
            </a:r>
            <a:endParaRPr lang="ru-RU" dirty="0" smtClean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Медведкова Варвара - </a:t>
            </a:r>
            <a:r>
              <a:rPr lang="en-GB" sz="2300" dirty="0" smtClean="0">
                <a:sym typeface="Gilroy-Light"/>
                <a:hlinkClick r:id="rId4"/>
              </a:rPr>
              <a:t>var.vara_medvedkova@mail.ru</a:t>
            </a:r>
            <a:endParaRPr lang="ru-RU" sz="2300" dirty="0" smtClean="0">
              <a:sym typeface="Gilroy-Ligh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782" y="1719039"/>
            <a:ext cx="3854220" cy="513896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6718</TotalTime>
  <Words>677</Words>
  <Application>Microsoft Office PowerPoint</Application>
  <PresentationFormat>Широкоэкранный</PresentationFormat>
  <Paragraphs>190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Наша команда</vt:lpstr>
      <vt:lpstr>Презентация PowerPoint</vt:lpstr>
      <vt:lpstr>Презентация PowerPoint</vt:lpstr>
      <vt:lpstr>Целевая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rvas2</cp:lastModifiedBy>
  <cp:revision>121</cp:revision>
  <dcterms:modified xsi:type="dcterms:W3CDTF">2023-11-23T13:00:46Z</dcterms:modified>
</cp:coreProperties>
</file>