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_rels/presentation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53.xml.rels" ContentType="application/vnd.openxmlformats-package.relationships+xml"/>
  <Override PartName="/ppt/slideLayouts/slideLayout5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CAF91D5-FCC1-45D9-8C1F-DB77CDCD4DE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B0385E8-1C5D-4C21-90B7-B8AC358874B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F41C204-FB0C-4AD2-B8ED-3F366B0B292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29B01F6-B5E6-4CAE-B877-87232C36E38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025136F-ECE3-4DEA-AAE1-922358AB4A4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27662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9BA7D9E-1BF3-4431-B6D0-06FA1829986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4DED653-8646-4FC3-B57E-20F054995C3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60D43C4-6B06-4283-BC19-70741DA935C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0155CD5-3FBC-4C87-A2EB-3A6D1B2946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8B5B5FB-0252-4B62-87E7-45DACF5D88B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6E4351C-80A1-4FF5-8411-05A1558AE5E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06D1CE4-BD3E-41C4-900C-02F4E2CCC0D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A5875F1-1280-47E4-BDD1-3F3433C217B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501F122-7B4B-4FB7-BCB9-68FEE9D78A9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43AA69B-6057-4758-8CF8-753547BAE7A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E213919-69A9-48F5-BB12-CCBEE7AC77C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86A7FB3-18F1-47B2-BAA4-2C740BA288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838080" y="27662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27E88EA-08AB-48AE-92AF-460E6DDBCC2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E99DB91-B351-4C32-87ED-ADC90128CB2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646AF4E-45A9-4E14-AF83-B0AA1A7702F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61984D2-7A78-481C-9AD3-DE3BBA7DD22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5DDC3CB-FFF8-45F7-86D2-0E143771647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E6F1DE5-8597-40F8-8F3F-8EC2ECF02D2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BE70F19-17FE-4BAA-9C6A-C6D4B8B1BC4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D2CD13C-DF31-46A5-B91A-F934EA15242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B37123E-038F-45BE-AB5A-465A11B7F49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D80D496-9BE4-439B-A059-DB9E6C42256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CAFB90E-C2DD-4053-B127-F89DA935BB1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0655FBD-8D6B-45F9-88A7-9EE35C612E0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838080" y="27662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5C176E8-8634-4A78-8AE6-49AA1167A20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3EE28A9-EEEF-4D05-AAB5-0FE0E9D191C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DB9BDA2-D840-486A-B6E0-030DD4AD2B5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2F3EB0C-16D6-46ED-B2E8-C2E1B9F42DB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89FA58D-4ADC-48C0-87CF-6AF8BAA6943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1EF8E65-E142-45F3-AE92-CEB119B63FE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23E4EA58-8E80-4503-80FD-FA9BA0D9401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D3B27C8-378D-4DB6-AB7D-6F6A66EC70C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829575D-7F3D-4384-914B-E69BCF666A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8610ED7-1F6D-4ED4-934A-C260B25957F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3BC66D8-36E8-40BB-9219-5F8C645A2C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8024DDB-31DD-475C-AB24-E2FE9F0F6D0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838080" y="27662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05427FF-15CC-413B-BF15-27BCB28EFA7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8E1D285-FECC-4056-A4C7-8592F28C22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6FF7965-E793-4162-B452-46B4E43C4F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D607EFA-B394-46A6-8E8B-8D72F4467D8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79BD619-E6AC-4494-ABE0-BDB076EA4AA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30F4436-DB53-4865-A2CA-256F2907D13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6A5F2E1-8A9F-4673-BAB6-B9647559BFE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45BC548-70BE-4435-917C-7FE4BB2C81D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A06362EF-D6C6-4BBE-A9C5-B67AE663149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9C28BDE5-F769-46CF-BB9A-1615B629D9F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8B2C4B84-8BA6-49D8-8DB1-672FA9EFAA0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56A272F1-5B8D-4954-A510-D99211FBDCA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838080" y="27662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25E32E3A-6EDD-407B-8D5D-5D1DB2810F2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32761061-2340-4443-A5C5-A92452A739B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D1998F94-21A3-42C6-9676-3E1A85555DA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3636DAE3-9121-4FCA-B628-E9DEAB2F2A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D7CEA790-7AA3-4D12-8F4D-265CBFACA6E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A3F50451-0746-4A3C-AAE2-F55EEAC33EA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0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0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0401753-2075-4BD8-A766-56C05EA53E6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323000"/>
            <a:ext cx="9143640" cy="2186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88000"/>
          </a:bodyPr>
          <a:p>
            <a:pPr algn="ctr">
              <a:lnSpc>
                <a:spcPct val="130000"/>
              </a:lnSpc>
              <a:buNone/>
            </a:pP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Click to edit Master title </a:t>
            </a: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style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2400" spc="-1" strike="noStrike">
                <a:latin typeface="Times New Roman"/>
              </a:defRPr>
            </a:lvl1pPr>
          </a:lstStyle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 Light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 Light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 Light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47640" y="25848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Click to edit 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Master title 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style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4764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404040"/>
                </a:solidFill>
                <a:latin typeface="Calibri Light"/>
              </a:rPr>
              <a:t>Click to edit Master text styles</a:t>
            </a: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  <a:p>
            <a:pPr lvl="1" marL="685800" indent="-228600">
              <a:lnSpc>
                <a:spcPct val="150000"/>
              </a:lnSpc>
              <a:spcBef>
                <a:spcPts val="499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404040"/>
                </a:solidFill>
                <a:latin typeface="Calibri Light"/>
              </a:rPr>
              <a:t>Second level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 lvl="2" marL="1143000" indent="-228600">
              <a:lnSpc>
                <a:spcPct val="150000"/>
              </a:lnSpc>
              <a:spcBef>
                <a:spcPts val="499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404040"/>
                </a:solidFill>
                <a:latin typeface="Calibri Light"/>
              </a:rPr>
              <a:t>Third level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3" marL="1600200" indent="-228600">
              <a:lnSpc>
                <a:spcPct val="150000"/>
              </a:lnSpc>
              <a:spcBef>
                <a:spcPts val="499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404040"/>
                </a:solidFill>
                <a:latin typeface="Calibri Light"/>
              </a:rPr>
              <a:t>Fourth level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  <a:p>
            <a:pPr lvl="4" marL="2057400" indent="-228600">
              <a:lnSpc>
                <a:spcPct val="150000"/>
              </a:lnSpc>
              <a:spcBef>
                <a:spcPts val="499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404040"/>
                </a:solidFill>
                <a:latin typeface="Calibri Light"/>
              </a:rPr>
              <a:t>Fifth level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598176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404040"/>
                </a:solidFill>
                <a:latin typeface="Calibri Light"/>
              </a:rPr>
              <a:t>Click to edit Master text styles</a:t>
            </a: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  <a:p>
            <a:pPr lvl="1" marL="685800" indent="-228600">
              <a:lnSpc>
                <a:spcPct val="150000"/>
              </a:lnSpc>
              <a:spcBef>
                <a:spcPts val="499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404040"/>
                </a:solidFill>
                <a:latin typeface="Calibri Light"/>
              </a:rPr>
              <a:t>Second level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 lvl="2" marL="1143000" indent="-228600">
              <a:lnSpc>
                <a:spcPct val="150000"/>
              </a:lnSpc>
              <a:spcBef>
                <a:spcPts val="499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404040"/>
                </a:solidFill>
                <a:latin typeface="Calibri Light"/>
              </a:rPr>
              <a:t>Third level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3" marL="1600200" indent="-228600">
              <a:lnSpc>
                <a:spcPct val="150000"/>
              </a:lnSpc>
              <a:spcBef>
                <a:spcPts val="499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404040"/>
                </a:solidFill>
                <a:latin typeface="Calibri Light"/>
              </a:rPr>
              <a:t>Fourth level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4" marL="2057400" indent="-228600">
              <a:lnSpc>
                <a:spcPct val="150000"/>
              </a:lnSpc>
              <a:spcBef>
                <a:spcPts val="499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404040"/>
                </a:solidFill>
                <a:latin typeface="Calibri Light"/>
              </a:rPr>
              <a:t>Fifth level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2400" spc="-1" strike="noStrike">
                <a:latin typeface="Times New Roman"/>
              </a:defRPr>
            </a:lvl1pPr>
          </a:lstStyle>
          <a:p>
            <a:endParaRPr b="0" lang="ru-RU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Click to edit 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Master title 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style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2400" spc="-1" strike="noStrike">
                <a:latin typeface="Times New Roman"/>
              </a:defRPr>
            </a:lvl1pPr>
          </a:lstStyle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 Light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 Light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 Light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ru-RU" sz="4000" spc="-1" strike="noStrike">
                <a:solidFill>
                  <a:srgbClr val="000000"/>
                </a:solidFill>
                <a:latin typeface="Calibri Light"/>
              </a:rPr>
              <a:t>Образец </a:t>
            </a:r>
            <a:r>
              <a:rPr b="0" lang="ru-RU" sz="4000" spc="-1" strike="noStrike">
                <a:solidFill>
                  <a:srgbClr val="000000"/>
                </a:solidFill>
                <a:latin typeface="Calibri Light"/>
              </a:rPr>
              <a:t>заголовка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Calibri Light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 Light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Calibri Light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Calibri Light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2400" spc="-1" strike="noStrike">
                <a:latin typeface="Times New Roman"/>
              </a:defRPr>
            </a:lvl1pPr>
          </a:lstStyle>
          <a:p>
            <a:endParaRPr b="0" lang="ru-RU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u-RU" sz="2400" spc="-1" strike="noStrike">
                <a:latin typeface="Times New Roman"/>
              </a:defRPr>
            </a:lvl1pPr>
          </a:lstStyle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 Light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 Light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 Light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 Light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 Light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1523880" y="1323000"/>
            <a:ext cx="9143640" cy="2186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130000"/>
              </a:lnSpc>
              <a:buNone/>
            </a:pPr>
            <a:r>
              <a:rPr b="1" lang="ru-RU" sz="6000" spc="-1" strike="noStrike">
                <a:solidFill>
                  <a:srgbClr val="000000"/>
                </a:solidFill>
                <a:latin typeface="Comic Sans MS"/>
              </a:rPr>
              <a:t>«Leader </a:t>
            </a:r>
            <a:r>
              <a:rPr b="1" lang="ru-RU" sz="6000" spc="-1" strike="noStrike">
                <a:solidFill>
                  <a:srgbClr val="000000"/>
                </a:solidFill>
                <a:latin typeface="Comic Sans MS"/>
              </a:rPr>
              <a:t>Guide»</a:t>
            </a:r>
            <a:br>
              <a:rPr sz="6000"/>
            </a:br>
            <a:r>
              <a:rPr b="1" lang="ru-RU" sz="2800" spc="-1" strike="noStrike">
                <a:solidFill>
                  <a:srgbClr val="000000"/>
                </a:solidFill>
                <a:latin typeface="Comic Sans MS"/>
              </a:rPr>
              <a:t>проект </a:t>
            </a:r>
            <a:r>
              <a:rPr b="1" lang="ru-RU" sz="2800" spc="-1" strike="noStrike">
                <a:solidFill>
                  <a:srgbClr val="000000"/>
                </a:solidFill>
                <a:latin typeface="Comic Sans MS"/>
              </a:rPr>
              <a:t>туристического </a:t>
            </a:r>
            <a:r>
              <a:rPr b="1" lang="ru-RU" sz="2800" spc="-1" strike="noStrike">
                <a:solidFill>
                  <a:srgbClr val="000000"/>
                </a:solidFill>
                <a:latin typeface="Comic Sans MS"/>
              </a:rPr>
              <a:t>приложения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404040"/>
                </a:solidFill>
                <a:latin typeface="Calibri Light"/>
              </a:rPr>
              <a:t>Участники проекта: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200" spc="-1" strike="noStrike">
                <a:solidFill>
                  <a:srgbClr val="404040"/>
                </a:solidFill>
                <a:latin typeface="Calibri Light"/>
              </a:rPr>
              <a:t>Калистратова Ирина, </a:t>
            </a:r>
            <a:r>
              <a:rPr b="0" lang="ru-RU" sz="2200" spc="-1" strike="noStrike">
                <a:solidFill>
                  <a:srgbClr val="404040"/>
                </a:solidFill>
                <a:latin typeface="Calibri Light"/>
              </a:rPr>
              <a:t>Дрёмин Максим,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200" spc="-1" strike="noStrike">
                <a:solidFill>
                  <a:srgbClr val="404040"/>
                </a:solidFill>
                <a:latin typeface="Calibri Light"/>
              </a:rPr>
              <a:t>Волк Елизавета,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200" spc="-1" strike="noStrike">
                <a:solidFill>
                  <a:srgbClr val="404040"/>
                </a:solidFill>
                <a:latin typeface="Calibri Light"/>
              </a:rPr>
              <a:t>Карпиков Максим, </a:t>
            </a:r>
            <a:r>
              <a:rPr b="0" lang="ru-RU" sz="2200" spc="-1" strike="noStrike">
                <a:solidFill>
                  <a:srgbClr val="404040"/>
                </a:solidFill>
                <a:latin typeface="Calibri Light"/>
              </a:rPr>
              <a:t>Останин Алексей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208" name="Изображение 5" descr="пгу"/>
          <p:cNvPicPr/>
          <p:nvPr/>
        </p:nvPicPr>
        <p:blipFill>
          <a:blip r:embed="rId1"/>
          <a:stretch/>
        </p:blipFill>
        <p:spPr>
          <a:xfrm>
            <a:off x="8611920" y="5482440"/>
            <a:ext cx="3579840" cy="1375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76320" y="206280"/>
            <a:ext cx="9156240" cy="1256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Comic Sans MS"/>
              </a:rPr>
              <a:t>Портрет потребителя. Проблема.</a:t>
            </a:r>
            <a:endParaRPr b="1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266040" y="1260000"/>
            <a:ext cx="7293960" cy="54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ru-RU" sz="2600" spc="-1" strike="noStrike">
                <a:solidFill>
                  <a:srgbClr val="000000"/>
                </a:solidFill>
                <a:latin typeface="Times New Roman"/>
              </a:rPr>
              <a:t>Обычные люди:</a:t>
            </a:r>
            <a:endParaRPr b="0" lang="ru-RU" sz="2600" spc="-1" strike="noStrike">
              <a:solidFill>
                <a:srgbClr val="000000"/>
              </a:solidFill>
              <a:latin typeface="Calibri Light"/>
              <a:ea typeface="Droid Sans Fallback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</a:rPr>
              <a:t>- В возрасте от 18 лет;</a:t>
            </a:r>
            <a:endParaRPr b="0" lang="ru-RU" sz="2600" spc="-1" strike="noStrike">
              <a:solidFill>
                <a:srgbClr val="000000"/>
              </a:solidFill>
              <a:latin typeface="Calibri Light"/>
              <a:ea typeface="Droid Sans Fallback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</a:rPr>
              <a:t>- Заинтересованные в путешествиях;</a:t>
            </a:r>
            <a:endParaRPr b="0" lang="ru-RU" sz="2600" spc="-1" strike="noStrike">
              <a:solidFill>
                <a:srgbClr val="000000"/>
              </a:solidFill>
              <a:latin typeface="Calibri Light"/>
              <a:ea typeface="Droid Sans Fallback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</a:rPr>
              <a:t>- Имеющие туристический капитал;</a:t>
            </a:r>
            <a:endParaRPr b="0" lang="ru-RU" sz="2600" spc="-1" strike="noStrike">
              <a:solidFill>
                <a:srgbClr val="000000"/>
              </a:solidFill>
              <a:latin typeface="Calibri Light"/>
              <a:ea typeface="Droid Sans Fallback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</a:rPr>
              <a:t>- и другое.</a:t>
            </a:r>
            <a:endParaRPr b="0" lang="ru-RU" sz="2600" spc="-1" strike="noStrike">
              <a:solidFill>
                <a:srgbClr val="000000"/>
              </a:solidFill>
              <a:latin typeface="Calibri Light"/>
              <a:ea typeface="Droid Sans Fallback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ru-RU" sz="2600" spc="-1" strike="noStrike">
                <a:solidFill>
                  <a:srgbClr val="000000"/>
                </a:solidFill>
                <a:latin typeface="Times New Roman"/>
              </a:rPr>
              <a:t>Проблемы:</a:t>
            </a:r>
            <a:endParaRPr b="0" lang="ru-RU" sz="2600" spc="-1" strike="noStrike">
              <a:solidFill>
                <a:srgbClr val="000000"/>
              </a:solidFill>
              <a:latin typeface="Calibri Light"/>
              <a:ea typeface="Droid Sans Fallback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</a:rPr>
              <a:t>Постоянный поиск интересного и доступного </a:t>
            </a:r>
            <a:r>
              <a:rPr b="0" lang="ru-RU" sz="2600" spc="-1" strike="noStrike">
                <a:solidFill>
                  <a:srgbClr val="000000"/>
                </a:solidFill>
                <a:latin typeface="Times New Roman"/>
              </a:rPr>
              <a:t>тура; Поиск авиа- и жд билетов; мест </a:t>
            </a:r>
            <a:r>
              <a:rPr b="0" lang="ru-RU" sz="2600" spc="-1" strike="noStrike">
                <a:solidFill>
                  <a:srgbClr val="000000"/>
                </a:solidFill>
                <a:latin typeface="Times New Roman"/>
              </a:rPr>
              <a:t>проживания и активностей на месте отдыха. </a:t>
            </a:r>
            <a:endParaRPr b="0" lang="ru-RU" sz="2600" spc="-1" strike="noStrike">
              <a:solidFill>
                <a:srgbClr val="000000"/>
              </a:solidFill>
              <a:latin typeface="Calibri Light"/>
              <a:ea typeface="Droid Sans Fallback"/>
            </a:endParaRPr>
          </a:p>
        </p:txBody>
      </p:sp>
      <p:pic>
        <p:nvPicPr>
          <p:cNvPr id="211" name="Изображение 7" descr="пгу"/>
          <p:cNvPicPr/>
          <p:nvPr/>
        </p:nvPicPr>
        <p:blipFill>
          <a:blip r:embed="rId1"/>
          <a:stretch/>
        </p:blipFill>
        <p:spPr>
          <a:xfrm>
            <a:off x="8611920" y="5482440"/>
            <a:ext cx="3579840" cy="1375200"/>
          </a:xfrm>
          <a:prstGeom prst="rect">
            <a:avLst/>
          </a:prstGeom>
          <a:ln w="0">
            <a:noFill/>
          </a:ln>
        </p:spPr>
      </p:pic>
      <p:pic>
        <p:nvPicPr>
          <p:cNvPr id="212" name="Замещающее содержимое 10" descr=""/>
          <p:cNvPicPr/>
          <p:nvPr/>
        </p:nvPicPr>
        <p:blipFill>
          <a:blip r:embed="rId2"/>
          <a:stretch/>
        </p:blipFill>
        <p:spPr>
          <a:xfrm>
            <a:off x="8611920" y="0"/>
            <a:ext cx="3579840" cy="5536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19040" y="17892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ru-RU" sz="3600" spc="-1" strike="noStrike">
                <a:solidFill>
                  <a:srgbClr val="000000"/>
                </a:solidFill>
                <a:latin typeface="Comic Sans MS"/>
              </a:rPr>
              <a:t>Портрет потребителя (сегменты)</a:t>
            </a:r>
            <a:endParaRPr b="1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/>
          </p:nvPr>
        </p:nvSpPr>
        <p:spPr>
          <a:xfrm>
            <a:off x="353160" y="1504800"/>
            <a:ext cx="11414880" cy="4957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Потребительские сегменты: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highlight>
                  <a:srgbClr val="00ff00"/>
                </a:highlight>
                <a:latin typeface="Times New Roman"/>
              </a:rPr>
              <a:t>В2В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- поставщики (компании предоставляющие: услуги гидов; Авиа и ЖД билеты; туристические предложения)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highlight>
                  <a:srgbClr val="00ff00"/>
                </a:highlight>
                <a:latin typeface="Times New Roman"/>
              </a:rPr>
              <a:t>В2С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- клиенты (пользователи приложения: «одиночки», пары, семьи и др.)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Проблемы: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-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С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</a:rPr>
              <a:t>равн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ение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</a:rPr>
              <a:t> цен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ы билетов авиа-перелётов или жд-переездов;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-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Выбор надёжного туроператора;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- Предоставление услуг путеводителя (гида) по местности.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Уникальное ценностное предложение: </a:t>
            </a:r>
            <a:r>
              <a:rPr b="0" i="1" lang="ru-RU" sz="1800" spc="-1" strike="noStrike">
                <a:solidFill>
                  <a:srgbClr val="000000"/>
                </a:solidFill>
                <a:latin typeface="Times New Roman"/>
              </a:rPr>
              <a:t>практичность и комплексность</a:t>
            </a:r>
            <a:endParaRPr b="0" lang="ru-RU" sz="1800" spc="-1" strike="noStrike">
              <a:solidFill>
                <a:srgbClr val="000000"/>
              </a:solidFill>
              <a:latin typeface="Calibri Light"/>
            </a:endParaRPr>
          </a:p>
          <a:p>
            <a:pPr marL="2286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Нашему клиенту будет предоставлена качественная услуга, быстрое обслуживание, комплексная генерация ценностного предложения за короткий период времени.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 marL="2286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838080" y="185400"/>
            <a:ext cx="10515240" cy="10659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Comic Sans MS"/>
              </a:rPr>
              <a:t>Проблема = решение</a:t>
            </a:r>
            <a:endParaRPr b="1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6" name="Текстовое поле 100"/>
          <p:cNvSpPr/>
          <p:nvPr/>
        </p:nvSpPr>
        <p:spPr>
          <a:xfrm>
            <a:off x="196920" y="1251720"/>
            <a:ext cx="11417040" cy="5273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86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1. </a:t>
            </a:r>
            <a:r>
              <a:rPr b="0" i="1" lang="en-US" sz="2000" spc="-1" strike="noStrike" u="sng">
                <a:solidFill>
                  <a:srgbClr val="000000"/>
                </a:solidFill>
                <a:uFillTx/>
                <a:latin typeface="Times New Roman"/>
              </a:rPr>
              <a:t>Клиент</a:t>
            </a:r>
            <a:r>
              <a:rPr b="0" i="1" lang="ru-RU" sz="2000" spc="-1" strike="noStrike" u="sng">
                <a:solidFill>
                  <a:srgbClr val="000000"/>
                </a:solidFill>
                <a:uFillTx/>
                <a:latin typeface="Times New Roman"/>
              </a:rPr>
              <a:t>у</a:t>
            </a:r>
            <a:r>
              <a:rPr b="0" i="1" lang="en-US" sz="2000" spc="-1" strike="noStrike" u="sng">
                <a:solidFill>
                  <a:srgbClr val="000000"/>
                </a:solidFill>
                <a:uFillTx/>
                <a:latin typeface="Times New Roman"/>
              </a:rPr>
              <a:t> сложно выбирать и сравнивать цены на перелеты разных</a:t>
            </a:r>
            <a:r>
              <a:rPr b="0" i="1" lang="ru-RU" sz="2000" spc="-1" strike="noStrike" u="sng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b="0" i="1" lang="en-US" sz="2000" spc="-1" strike="noStrike" u="sng">
                <a:solidFill>
                  <a:srgbClr val="000000"/>
                </a:solidFill>
                <a:uFillTx/>
                <a:latin typeface="Times New Roman"/>
              </a:rPr>
              <a:t>авиакомпаний и</a:t>
            </a:r>
            <a:endParaRPr b="0" lang="ru-RU" sz="20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2000" spc="-1" strike="noStrike" u="sng">
                <a:solidFill>
                  <a:srgbClr val="000000"/>
                </a:solidFill>
                <a:uFillTx/>
                <a:latin typeface="Times New Roman"/>
              </a:rPr>
              <a:t>трансферов (приходится переходить с сайта на сайт)</a:t>
            </a:r>
            <a:endParaRPr b="0" lang="ru-RU" sz="20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228600" indent="-22860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Решение: 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В нашем приложении мы предоставляем возможность сравнить цены на</a:t>
            </a:r>
            <a:endParaRPr b="0" lang="ru-RU" sz="2000" spc="-1" strike="noStrike">
              <a:latin typeface="Arial"/>
            </a:endParaRPr>
          </a:p>
          <a:p>
            <a:pPr marL="228600" indent="-22860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авиабилеты и железнодорожные билеты через один виджет. </a:t>
            </a:r>
            <a:endParaRPr b="0" lang="ru-RU" sz="20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2.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i="1" lang="en-US" sz="2000" spc="-1" strike="noStrike" u="sng">
                <a:solidFill>
                  <a:srgbClr val="000000"/>
                </a:solidFill>
                <a:uFillTx/>
                <a:latin typeface="Times New Roman"/>
              </a:rPr>
              <a:t>Огромное количество туристических компаний, сложно сделать выбор.</a:t>
            </a:r>
            <a:endParaRPr b="0" lang="ru-RU" sz="20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228600" indent="-22860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Решение: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 мы работаем с проверенными туроператорами, которые предоставляют</a:t>
            </a:r>
            <a:endParaRPr b="0" lang="ru-RU" sz="2000" spc="-1" strike="noStrike">
              <a:latin typeface="Arial"/>
            </a:endParaRPr>
          </a:p>
          <a:p>
            <a:pPr marL="228600" indent="-22860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качественные услуги и высокий уровень обслуживания клиентов. </a:t>
            </a:r>
            <a:endParaRPr b="0" lang="ru-RU" sz="20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3.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i="1" lang="en-US" sz="2000" spc="-1" strike="noStrike" u="sng">
                <a:solidFill>
                  <a:srgbClr val="000000"/>
                </a:solidFill>
                <a:uFillTx/>
                <a:latin typeface="Times New Roman"/>
              </a:rPr>
              <a:t>Незнание местных достопримечательностей и туристических объектов.</a:t>
            </a:r>
            <a:endParaRPr b="0" lang="ru-RU" sz="20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228600" indent="-22860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Решение: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 наше приложение предоставляет услуги гидов, которые помогают нашим</a:t>
            </a:r>
            <a:endParaRPr b="0" lang="ru-RU" sz="2000" spc="-1" strike="noStrike">
              <a:latin typeface="Arial"/>
            </a:endParaRPr>
          </a:p>
          <a:p>
            <a:pPr marL="228600" indent="-22860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клиентам изучить различные достопримечательности, делятся интересными фактами</a:t>
            </a:r>
            <a:endParaRPr b="0" lang="ru-RU" sz="2000" spc="-1" strike="noStrike">
              <a:latin typeface="Arial"/>
            </a:endParaRPr>
          </a:p>
          <a:p>
            <a:pPr marL="228600" indent="-22860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о туристических местах, рассказывают истории</a:t>
            </a: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мест в статьях, которые стоит</a:t>
            </a:r>
            <a:endParaRPr b="0" lang="ru-RU" sz="2000" spc="-1" strike="noStrike">
              <a:latin typeface="Arial"/>
            </a:endParaRPr>
          </a:p>
          <a:p>
            <a:pPr marL="228600" indent="-22860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посетить.</a:t>
            </a: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  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647640" y="25848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ru-RU" sz="4400" spc="-1" strike="noStrike" cap="all">
                <a:solidFill>
                  <a:srgbClr val="000000"/>
                </a:solidFill>
                <a:latin typeface="Comic Sans MS"/>
              </a:rPr>
              <a:t>Базовая бизнес-идея</a:t>
            </a:r>
            <a:endParaRPr b="1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171360" y="1331640"/>
            <a:ext cx="11312280" cy="4351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Мы предлагаем приложение (сервис) «Leader Guide»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, которое поможет потенциальным клиентам в ситуации, связанной с трудностью поиска выгодных туристических предложений и дополнительных услуг.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Многофункциональное приложение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, поможет найти наиболее привлекательные пакеты услуг, которые сочетают в себе сразу несколько наименований за меньшую стоимость по заданным параметрам поиска. 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Мы будем сотрудничать с такими компаниями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, как Трипстер (гиды), Победа, S7, РЖД (авиа и жд билеты), Coral travel, Anex Tour, PEGAS (туры). В нашем приложении они смогут разместить свои товары и услуги. </a:t>
            </a:r>
            <a:endParaRPr b="0" lang="ru-RU" sz="2000" spc="-1" strike="noStrik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219" name="Замещающее содержимое 7" descr="пгу"/>
          <p:cNvPicPr/>
          <p:nvPr/>
        </p:nvPicPr>
        <p:blipFill>
          <a:blip r:embed="rId1"/>
          <a:stretch/>
        </p:blipFill>
        <p:spPr>
          <a:xfrm>
            <a:off x="8407440" y="5403960"/>
            <a:ext cx="3784320" cy="1453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895320" y="6120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Comic Sans MS"/>
              </a:rPr>
              <a:t>Бизнес-модель</a:t>
            </a:r>
            <a:endParaRPr b="1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Box 4"/>
          <p:cNvSpPr/>
          <p:nvPr/>
        </p:nvSpPr>
        <p:spPr>
          <a:xfrm>
            <a:off x="1219680" y="1609200"/>
            <a:ext cx="1808640" cy="3993120"/>
          </a:xfrm>
          <a:prstGeom prst="rect">
            <a:avLst/>
          </a:prstGeom>
          <a:gradFill rotWithShape="0">
            <a:gsLst>
              <a:gs pos="0">
                <a:srgbClr val="94f7dc"/>
              </a:gs>
              <a:gs pos="100000">
                <a:srgbClr val="83bff6"/>
              </a:gs>
            </a:gsLst>
            <a:lin ang="5400000"/>
          </a:gradFill>
          <a:ln w="0">
            <a:solidFill>
              <a:srgbClr val="04617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Ключевые посредники/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поставщики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- Трипстер(гиды)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- Победа, S7, РЖД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- Coral travel, Anex Tour, PEGAS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22" name="TextBox 10"/>
          <p:cNvSpPr/>
          <p:nvPr/>
        </p:nvSpPr>
        <p:spPr>
          <a:xfrm>
            <a:off x="3090600" y="1609200"/>
            <a:ext cx="1847520" cy="2764440"/>
          </a:xfrm>
          <a:prstGeom prst="rect">
            <a:avLst/>
          </a:prstGeom>
          <a:gradFill rotWithShape="0">
            <a:gsLst>
              <a:gs pos="0">
                <a:srgbClr val="94f7dc"/>
              </a:gs>
              <a:gs pos="100000">
                <a:srgbClr val="83bff6"/>
              </a:gs>
            </a:gsLst>
            <a:lin ang="5400000"/>
          </a:gradFill>
          <a:ln w="0">
            <a:solidFill>
              <a:srgbClr val="04617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Ключевые виды деятельности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-Разработка проекта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- Заключение сделок с потенциальными партнёрами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- Решение проблем потребителей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(</a:t>
            </a:r>
            <a:r>
              <a:rPr b="0" lang="ru-RU" sz="1300" spc="-1" strike="noStrike">
                <a:solidFill>
                  <a:srgbClr val="000000"/>
                </a:solidFill>
                <a:latin typeface="Times New Roman"/>
                <a:ea typeface="Arial"/>
              </a:rPr>
              <a:t>многофункциональное приложение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223" name="TextBox 5"/>
          <p:cNvSpPr/>
          <p:nvPr/>
        </p:nvSpPr>
        <p:spPr>
          <a:xfrm>
            <a:off x="5009040" y="1609560"/>
            <a:ext cx="1920600" cy="3992400"/>
          </a:xfrm>
          <a:prstGeom prst="rect">
            <a:avLst/>
          </a:prstGeom>
          <a:gradFill rotWithShape="0">
            <a:gsLst>
              <a:gs pos="0">
                <a:srgbClr val="94f7dc"/>
              </a:gs>
              <a:gs pos="100000">
                <a:srgbClr val="83bff6"/>
              </a:gs>
            </a:gsLst>
            <a:lin ang="5400000"/>
          </a:gradFill>
          <a:ln w="0">
            <a:solidFill>
              <a:srgbClr val="04617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Ценностное предложение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Качественная услуга, быстрое обслуживание,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комплексная генерация ценностного предложения за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короткий период времени.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(практичность и комплексность)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224" name="TextBox 9"/>
          <p:cNvSpPr/>
          <p:nvPr/>
        </p:nvSpPr>
        <p:spPr>
          <a:xfrm>
            <a:off x="7005240" y="1609560"/>
            <a:ext cx="1868400" cy="2600640"/>
          </a:xfrm>
          <a:prstGeom prst="rect">
            <a:avLst/>
          </a:prstGeom>
          <a:gradFill rotWithShape="0">
            <a:gsLst>
              <a:gs pos="0">
                <a:srgbClr val="94f7dc"/>
              </a:gs>
              <a:gs pos="100000">
                <a:srgbClr val="83bff6"/>
              </a:gs>
            </a:gsLst>
            <a:lin ang="5400000"/>
          </a:gradFill>
          <a:ln w="0">
            <a:solidFill>
              <a:srgbClr val="04617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Взаимоотношения с клиентами: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~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Индивидуальная</a:t>
            </a: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онлайн работа с клиентом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225" name="TextBox 3"/>
          <p:cNvSpPr/>
          <p:nvPr/>
        </p:nvSpPr>
        <p:spPr>
          <a:xfrm>
            <a:off x="8947800" y="1609200"/>
            <a:ext cx="1848240" cy="4001400"/>
          </a:xfrm>
          <a:prstGeom prst="rect">
            <a:avLst/>
          </a:prstGeom>
          <a:gradFill rotWithShape="0">
            <a:gsLst>
              <a:gs pos="0">
                <a:srgbClr val="94f7dc"/>
              </a:gs>
              <a:gs pos="100000">
                <a:srgbClr val="83bff6"/>
              </a:gs>
            </a:gsLst>
            <a:lin ang="5400000"/>
          </a:gradFill>
          <a:ln w="0">
            <a:solidFill>
              <a:srgbClr val="04617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Потребительские сегменты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Обычные люди, любители путешествий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(от 18 лет)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100" spc="-1" strike="noStrike">
                <a:solidFill>
                  <a:srgbClr val="000000"/>
                </a:solidFill>
                <a:latin typeface="GT Walsheim Pro Light"/>
                <a:ea typeface="Arial"/>
              </a:rPr>
              <a:t> 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226" name="TextBox 11"/>
          <p:cNvSpPr/>
          <p:nvPr/>
        </p:nvSpPr>
        <p:spPr>
          <a:xfrm>
            <a:off x="3086280" y="4403880"/>
            <a:ext cx="1847520" cy="1198440"/>
          </a:xfrm>
          <a:prstGeom prst="rect">
            <a:avLst/>
          </a:prstGeom>
          <a:gradFill rotWithShape="0">
            <a:gsLst>
              <a:gs pos="0">
                <a:srgbClr val="94f7dc"/>
              </a:gs>
              <a:gs pos="100000">
                <a:srgbClr val="83bff6"/>
              </a:gs>
            </a:gsLst>
            <a:lin ang="5400000"/>
          </a:gradFill>
          <a:ln w="0">
            <a:solidFill>
              <a:srgbClr val="04617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None/>
            </a:pPr>
            <a:r>
              <a:rPr b="1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Ключевые ресурсы: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  <a:ea typeface="Arial"/>
              </a:rPr>
              <a:t>Команда, техника и др.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None/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227" name="TextBox 8"/>
          <p:cNvSpPr/>
          <p:nvPr/>
        </p:nvSpPr>
        <p:spPr>
          <a:xfrm>
            <a:off x="7004160" y="4269600"/>
            <a:ext cx="1869840" cy="1288800"/>
          </a:xfrm>
          <a:prstGeom prst="rect">
            <a:avLst/>
          </a:prstGeom>
          <a:gradFill rotWithShape="0">
            <a:gsLst>
              <a:gs pos="0">
                <a:srgbClr val="94f7dc"/>
              </a:gs>
              <a:gs pos="100000">
                <a:srgbClr val="83bff6"/>
              </a:gs>
            </a:gsLst>
            <a:lin ang="5400000"/>
          </a:gradFill>
          <a:ln w="0">
            <a:solidFill>
              <a:srgbClr val="04617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050" spc="-1" strike="noStrike">
                <a:solidFill>
                  <a:srgbClr val="000000"/>
                </a:solidFill>
                <a:latin typeface="Times New Roman"/>
              </a:rPr>
              <a:t>Каналы коммуникаций и сбыта</a:t>
            </a:r>
            <a:endParaRPr b="0" lang="ru-RU" sz="105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«Сарафанное радио»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Приложение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Реклама у блогеров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28" name="TextBox 6"/>
          <p:cNvSpPr/>
          <p:nvPr/>
        </p:nvSpPr>
        <p:spPr>
          <a:xfrm>
            <a:off x="1219680" y="5721480"/>
            <a:ext cx="4377240" cy="677160"/>
          </a:xfrm>
          <a:prstGeom prst="rect">
            <a:avLst/>
          </a:prstGeom>
          <a:gradFill rotWithShape="0">
            <a:gsLst>
              <a:gs pos="0">
                <a:srgbClr val="94f7dc"/>
              </a:gs>
              <a:gs pos="100000">
                <a:srgbClr val="83bff6"/>
              </a:gs>
            </a:gsLst>
            <a:lin ang="5400000"/>
          </a:gradFill>
          <a:ln w="0">
            <a:solidFill>
              <a:srgbClr val="04617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Структура издержек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Аренда помещения, выплаты програмистам,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реклама, налоги, заработная плата и соц.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отчисления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229" name="TextBox 7"/>
          <p:cNvSpPr/>
          <p:nvPr/>
        </p:nvSpPr>
        <p:spPr>
          <a:xfrm>
            <a:off x="6095880" y="5721840"/>
            <a:ext cx="4699800" cy="677160"/>
          </a:xfrm>
          <a:prstGeom prst="rect">
            <a:avLst/>
          </a:prstGeom>
          <a:gradFill rotWithShape="0">
            <a:gsLst>
              <a:gs pos="0">
                <a:srgbClr val="94f7dc"/>
              </a:gs>
              <a:gs pos="100000">
                <a:srgbClr val="83bff6"/>
              </a:gs>
            </a:gsLst>
            <a:lin ang="5400000"/>
          </a:gradFill>
          <a:ln w="0">
            <a:solidFill>
              <a:srgbClr val="04617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Потоки поступления доходов: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Оказание услуги (процент с продаж, плата за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Arial"/>
              </a:rPr>
              <a:t>размещение в приложении и др.)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Comic Sans MS"/>
              </a:rPr>
              <a:t>Конкуренты</a:t>
            </a:r>
            <a:endParaRPr b="1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200160" y="943560"/>
            <a:ext cx="11724840" cy="5608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000"/>
          </a:bodyPr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Анализ конкурентов: ~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Tourvisor;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Level Travel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343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343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343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343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343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Конкурентное преимущество: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Нашему клиенту будет предоставлена качественная услуга, быстрое обслуживание, комплексная генерация ценностного предложения за короткий период времени с развёрнутой информационной панелью.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</p:txBody>
      </p:sp>
      <p:graphicFrame>
        <p:nvGraphicFramePr>
          <p:cNvPr id="232" name="Таблица 6"/>
          <p:cNvGraphicFramePr/>
          <p:nvPr/>
        </p:nvGraphicFramePr>
        <p:xfrm>
          <a:off x="1772280" y="1887120"/>
          <a:ext cx="8532720" cy="2232360"/>
        </p:xfrm>
        <a:graphic>
          <a:graphicData uri="http://schemas.openxmlformats.org/drawingml/2006/table">
            <a:tbl>
              <a:tblPr/>
              <a:tblGrid>
                <a:gridCol w="4266360"/>
                <a:gridCol w="4266360"/>
              </a:tblGrid>
              <a:tr h="39024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en-US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en-US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есплатное приложение по поиску туров и отелей от ведущего российского поисковика; сервис для бронирования туров онлайн с круглосуточной поддержкой 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 Дополнительные комиссии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 </a:t>
                      </a: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Удобный поиск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 Ограниченность выбора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 Активная реклама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 Отсутствие прямых контактов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 Скидки и акции (горящие туры)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 Недостаточная информация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" name="Таблица 4"/>
          <p:cNvGraphicFramePr/>
          <p:nvPr/>
        </p:nvGraphicFramePr>
        <p:xfrm>
          <a:off x="1152360" y="874440"/>
          <a:ext cx="4020480" cy="2559960"/>
        </p:xfrm>
        <a:graphic>
          <a:graphicData uri="http://schemas.openxmlformats.org/drawingml/2006/table">
            <a:tbl>
              <a:tblPr/>
              <a:tblGrid>
                <a:gridCol w="2010240"/>
                <a:gridCol w="2010240"/>
              </a:tblGrid>
              <a:tr h="365760">
                <a:tc gridSpan="2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91440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Капитальные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(единовременные)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приложение.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1 094 000 руб.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Текущие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4 688 880 руб.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Общие =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капитальные + текущие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5 780 880 руб.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4" name="Текстовое поле 100"/>
          <p:cNvSpPr/>
          <p:nvPr/>
        </p:nvSpPr>
        <p:spPr>
          <a:xfrm>
            <a:off x="1152360" y="229320"/>
            <a:ext cx="4020480" cy="638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Times New Roman"/>
              </a:rPr>
              <a:t>Расчет общих затрат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</a:rPr>
              <a:t>Общие расходы, руб.</a:t>
            </a:r>
            <a:endParaRPr b="0" lang="ru-RU" sz="1800" spc="-1" strike="noStrike">
              <a:latin typeface="Arial"/>
            </a:endParaRPr>
          </a:p>
        </p:txBody>
      </p:sp>
      <p:graphicFrame>
        <p:nvGraphicFramePr>
          <p:cNvPr id="235" name="Таблица 9"/>
          <p:cNvGraphicFramePr/>
          <p:nvPr/>
        </p:nvGraphicFramePr>
        <p:xfrm>
          <a:off x="6483240" y="874440"/>
          <a:ext cx="4334040" cy="2561400"/>
        </p:xfrm>
        <a:graphic>
          <a:graphicData uri="http://schemas.openxmlformats.org/drawingml/2006/table">
            <a:tbl>
              <a:tblPr/>
              <a:tblGrid>
                <a:gridCol w="2167200"/>
                <a:gridCol w="2167200"/>
              </a:tblGrid>
              <a:tr h="366120">
                <a:tc gridSpan="2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Показатель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6411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Чистая прибыль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11 160 488 руб.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Общие расходы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5 780 880 руб.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18908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Эффективность = чистая прибыль/общие расходы *100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193,0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6" name="Текстовое поле 10"/>
          <p:cNvSpPr/>
          <p:nvPr/>
        </p:nvSpPr>
        <p:spPr>
          <a:xfrm>
            <a:off x="6483240" y="229320"/>
            <a:ext cx="4334040" cy="638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</a:rPr>
              <a:t>Расчет экономической эффективности, %</a:t>
            </a:r>
            <a:endParaRPr b="0" lang="ru-RU" sz="1800" spc="-1" strike="noStrike">
              <a:latin typeface="Arial"/>
            </a:endParaRPr>
          </a:p>
        </p:txBody>
      </p:sp>
      <p:graphicFrame>
        <p:nvGraphicFramePr>
          <p:cNvPr id="237" name="Таблица 11"/>
          <p:cNvGraphicFramePr/>
          <p:nvPr/>
        </p:nvGraphicFramePr>
        <p:xfrm>
          <a:off x="3743280" y="4087440"/>
          <a:ext cx="4334040" cy="2561400"/>
        </p:xfrm>
        <a:graphic>
          <a:graphicData uri="http://schemas.openxmlformats.org/drawingml/2006/table">
            <a:tbl>
              <a:tblPr/>
              <a:tblGrid>
                <a:gridCol w="2167200"/>
                <a:gridCol w="2167200"/>
              </a:tblGrid>
              <a:tr h="366120">
                <a:tc gridSpan="2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Показатель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6411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Капитальные вложения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1 094 000 руб.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Чистая прибыль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11 160 488 руб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18908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Срок окупаемости = капитальные вложения/чистая прибыль *100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месяцев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8" name="Текстовое поле 12"/>
          <p:cNvSpPr/>
          <p:nvPr/>
        </p:nvSpPr>
        <p:spPr>
          <a:xfrm>
            <a:off x="3744720" y="3719160"/>
            <a:ext cx="433296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</a:rPr>
              <a:t>Расчет срока окупаемости, лет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39" name="Замещающее содержимое 7" descr="пгу"/>
          <p:cNvPicPr/>
          <p:nvPr/>
        </p:nvPicPr>
        <p:blipFill>
          <a:blip r:embed="rId1"/>
          <a:stretch/>
        </p:blipFill>
        <p:spPr>
          <a:xfrm>
            <a:off x="8407440" y="5403960"/>
            <a:ext cx="3784320" cy="1453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ru-RU" sz="4000" spc="-1" strike="noStrike">
                <a:solidFill>
                  <a:srgbClr val="000000"/>
                </a:solidFill>
                <a:latin typeface="Comic Sans MS"/>
              </a:rPr>
              <a:t>Примеры текстовых вкладок</a:t>
            </a:r>
            <a:endParaRPr b="1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"Формирование бюджета поездки"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Возможность сравнить цены на авиабилеты и железнодорожные билеты через один виджет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"Работа с проверенными партнерами"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Проверенные туроператоры, которые предоставляют качественные услуги и высокий уровень обслуживания клиентов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"Удобство организации тура"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Услуги гидов, которые помогут изучить различные достопримечательности, поделятся интересными фактами о туристических местах, расскажут истории мест, которые стоит посетить.</a:t>
            </a:r>
            <a:endParaRPr b="0" lang="ru-RU" sz="2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ru-RU" sz="4000" spc="-1" strike="noStrike">
                <a:solidFill>
                  <a:srgbClr val="000000"/>
                </a:solidFill>
                <a:latin typeface="Comic Sans MS"/>
              </a:rPr>
              <a:t>Примеры текстовых вкладок</a:t>
            </a:r>
            <a:endParaRPr b="1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43" name="Таблица 5"/>
          <p:cNvGraphicFramePr/>
          <p:nvPr/>
        </p:nvGraphicFramePr>
        <p:xfrm>
          <a:off x="1828800" y="1838160"/>
          <a:ext cx="8532000" cy="3003120"/>
        </p:xfrm>
        <a:graphic>
          <a:graphicData uri="http://schemas.openxmlformats.org/drawingml/2006/table">
            <a:tbl>
              <a:tblPr/>
              <a:tblGrid>
                <a:gridCol w="2844000"/>
                <a:gridCol w="2844000"/>
                <a:gridCol w="2844000"/>
              </a:tblGrid>
              <a:tr h="300348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Оформи нашу подписку, чтобы получать информацию о выгодных предложениях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Предоставление почты или контактного номера телефона для получения рассылки о новых скидках и акциях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Оформление </a:t>
                      </a:r>
                      <a:r>
                        <a:rPr b="1" lang="en-US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VIP</a:t>
                      </a:r>
                      <a:r>
                        <a:rPr b="1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клиента и накопление бонусов от оформления услуг на нашем сайте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44" name="Текстовое поле 6"/>
          <p:cNvSpPr/>
          <p:nvPr/>
        </p:nvSpPr>
        <p:spPr>
          <a:xfrm>
            <a:off x="1828800" y="5003280"/>
            <a:ext cx="609552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***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Бонусы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Предложения через которые можно получить бонусы выделены специальным значком "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###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"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10cf9b"/>
            </a:gs>
            <a:gs pos="100000">
              <a:srgbClr val="034373"/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933480" y="13716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  <a:buNone/>
            </a:pPr>
            <a:r>
              <a:rPr b="1" lang="ru-RU" sz="3550" spc="-1" strike="noStrike" cap="all">
                <a:solidFill>
                  <a:srgbClr val="000000"/>
                </a:solidFill>
                <a:latin typeface="Comic Sans MS"/>
              </a:rPr>
              <a:t>ИНФОРМАЦИЯ О ЛИДЕРЕ И УЧАСТНИКАХ СТАРТАП-ПРОЕКТА</a:t>
            </a:r>
            <a:endParaRPr b="1" lang="ru-RU" sz="35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6" name="Текстовое поле 4"/>
          <p:cNvSpPr/>
          <p:nvPr/>
        </p:nvSpPr>
        <p:spPr>
          <a:xfrm>
            <a:off x="352440" y="1695960"/>
            <a:ext cx="1117044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Лидер стартап-проекта: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Лиза Волк (студентка)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</p:txBody>
      </p:sp>
      <p:sp>
        <p:nvSpPr>
          <p:cNvPr id="247" name="Текстовое поле 5"/>
          <p:cNvSpPr/>
          <p:nvPr/>
        </p:nvSpPr>
        <p:spPr>
          <a:xfrm>
            <a:off x="352440" y="2830680"/>
            <a:ext cx="11239200" cy="338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000000"/>
                </a:solidFill>
                <a:latin typeface="Comic Sans MS"/>
              </a:rPr>
              <a:t>Команда стартап-проекта: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Comic Sans MS"/>
              </a:rPr>
              <a:t>Финансист - Калистратова Ирина (студентка)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Comic Sans MS"/>
              </a:rPr>
              <a:t>Коммуникатор - Максим Карпиков (студент)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Comic Sans MS"/>
              </a:rPr>
              <a:t>Инженер - Максим Дрёмин (студент)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Comic Sans MS"/>
              </a:rPr>
              <a:t>Маркетолог - Алексей Останин (студент)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LibreOffice/7.3.7.2$Linux_X86_64 LibreOffice_project/30$Build-2</Application>
  <AppVersion>15.0000</AppVersion>
  <Words>5524</Words>
  <Paragraphs>234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2023-12-11T15:29:02Z</dcterms:created>
  <dc:creator/>
  <dc:description/>
  <dc:language>ru-RU</dc:language>
  <cp:lastModifiedBy/>
  <dcterms:modified xsi:type="dcterms:W3CDTF">2023-12-12T13:32:32Z</dcterms:modified>
  <cp:revision>4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345FCD54346C4E8E9CD5F081509436EE_12</vt:lpwstr>
  </property>
  <property fmtid="{D5CDD505-2E9C-101B-9397-08002B2CF9AE}" pid="3" name="KSOProductBuildVer">
    <vt:lpwstr>1049-12.2.0.13359</vt:lpwstr>
  </property>
  <property fmtid="{D5CDD505-2E9C-101B-9397-08002B2CF9AE}" pid="4" name="PresentationFormat">
    <vt:lpwstr>宽屏</vt:lpwstr>
  </property>
  <property fmtid="{D5CDD505-2E9C-101B-9397-08002B2CF9AE}" pid="5" name="Slides">
    <vt:i4>11</vt:i4>
  </property>
</Properties>
</file>