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58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998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05.07.2022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600" dirty="0"/>
              <a:t>3D Принтер для объемной печати эластичными полимерами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0109AA-D069-DF9D-95D7-7F3293B7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3" b="89674" l="9961" r="92773">
                        <a14:foregroundMark x1="32031" y1="21739" x2="36523" y2="54348"/>
                        <a14:foregroundMark x1="44651" y1="41300" x2="46680" y2="38043"/>
                        <a14:foregroundMark x1="42955" y1="44022" x2="43664" y2="42884"/>
                        <a14:foregroundMark x1="42857" y1="44179" x2="42955" y2="44022"/>
                        <a14:foregroundMark x1="37868" y1="52188" x2="39248" y2="49973"/>
                        <a14:foregroundMark x1="36523" y1="54348" x2="37781" y2="52329"/>
                        <a14:foregroundMark x1="46680" y1="38043" x2="50195" y2="17935"/>
                        <a14:foregroundMark x1="53711" y1="21739" x2="59570" y2="50543"/>
                        <a14:foregroundMark x1="64195" y1="41508" x2="68750" y2="32609"/>
                        <a14:foregroundMark x1="62205" y1="45396" x2="62861" y2="44114"/>
                        <a14:foregroundMark x1="59570" y1="50543" x2="61595" y2="46588"/>
                        <a14:foregroundMark x1="68750" y1="32609" x2="70313" y2="22283"/>
                        <a14:foregroundMark x1="75977" y1="20652" x2="75391" y2="72283"/>
                        <a14:foregroundMark x1="58398" y1="39674" x2="57227" y2="32065"/>
                        <a14:foregroundMark x1="50030" y1="86841" x2="53320" y2="89130"/>
                        <a14:foregroundMark x1="46633" y1="84478" x2="48325" y2="85655"/>
                        <a14:foregroundMark x1="40820" y1="80435" x2="41855" y2="81155"/>
                        <a14:foregroundMark x1="53320" y1="89130" x2="65820" y2="88587"/>
                        <a14:foregroundMark x1="65820" y1="88587" x2="89570" y2="88587"/>
                        <a14:foregroundMark x1="47656" y1="85326" x2="47656" y2="85326"/>
                        <a14:foregroundMark x1="47656" y1="85326" x2="47656" y2="85326"/>
                        <a14:foregroundMark x1="50195" y1="89674" x2="46875" y2="87500"/>
                        <a14:backgroundMark x1="39063" y1="42391" x2="40234" y2="42935"/>
                        <a14:backgroundMark x1="43555" y1="44022" x2="43555" y2="44022"/>
                        <a14:backgroundMark x1="41211" y1="46196" x2="41211" y2="46196"/>
                        <a14:backgroundMark x1="42383" y1="42935" x2="40234" y2="47283"/>
                        <a14:backgroundMark x1="43555" y1="44022" x2="44141" y2="42391"/>
                        <a14:backgroundMark x1="43945" y1="44022" x2="44727" y2="40761"/>
                        <a14:backgroundMark x1="42969" y1="47826" x2="44531" y2="41304"/>
                        <a14:backgroundMark x1="41797" y1="44565" x2="39063" y2="49457"/>
                        <a14:backgroundMark x1="62109" y1="49457" x2="63281" y2="44565"/>
                        <a14:backgroundMark x1="63281" y1="44565" x2="64453" y2="39674"/>
                        <a14:backgroundMark x1="69727" y1="33696" x2="72070" y2="20109"/>
                        <a14:backgroundMark x1="40234" y1="55435" x2="40820" y2="57065"/>
                        <a14:backgroundMark x1="62109" y1="51087" x2="62109" y2="44565"/>
                        <a14:backgroundMark x1="45898" y1="85326" x2="43945" y2="82609"/>
                        <a14:backgroundMark x1="46650" y1="86373" x2="45898" y2="85326"/>
                        <a14:backgroundMark x1="45117" y1="83696" x2="42773" y2="83696"/>
                        <a14:backgroundMark x1="91797" y1="91848" x2="92969" y2="88587"/>
                        <a14:backgroundMark x1="92969" y1="89674" x2="91406" y2="83696"/>
                        <a14:backgroundMark x1="91797" y1="86957" x2="93359" y2="87500"/>
                        <a14:backgroundMark x1="92969" y1="87500" x2="90039" y2="90217"/>
                        <a14:backgroundMark x1="43359" y1="82609" x2="42188" y2="826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3425" y="5167292"/>
            <a:ext cx="4877481" cy="17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3961" y="2919734"/>
            <a:ext cx="11515126" cy="7221083"/>
          </a:xfrm>
        </p:spPr>
        <p:txBody>
          <a:bodyPr/>
          <a:lstStyle/>
          <a:p>
            <a:r>
              <a:rPr lang="ru-RU" sz="4800" dirty="0">
                <a:latin typeface="Arial Black" panose="020B0A04020102020204" pitchFamily="34" charset="0"/>
              </a:rPr>
              <a:t>Отсутствие на рынке универсального инструмента для реализации объёмной печати в текстильной и пищевой промышленностях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latin typeface="-apple-system"/>
              </a:rPr>
              <a:t>ПА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-apple-system"/>
              </a:rPr>
              <a:t>УК - универсальный инструмент подходящий для лиц осуществляющих производство одежды с уникальным дизайном, стремящихся идти в ногу со временем.</a:t>
            </a:r>
            <a:br>
              <a:rPr lang="ru-RU" sz="2800" dirty="0"/>
            </a:br>
            <a:br>
              <a:rPr lang="ru-RU" sz="2800" dirty="0"/>
            </a:br>
            <a:r>
              <a:rPr lang="ru-RU" sz="2800" b="0" i="0" dirty="0">
                <a:solidFill>
                  <a:srgbClr val="000000"/>
                </a:solidFill>
                <a:effectLst/>
                <a:latin typeface="-apple-system"/>
              </a:rPr>
              <a:t>Имея большее сопротивление растяжению, возможность нанесения на большее кол-во различных материалов и отличительный от сублимированной печати внешний вид, наш 3D принтер становится новаторским продуктом с коммерческим потенциалом.</a:t>
            </a:r>
            <a:endParaRPr lang="ru-RU" sz="28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latin typeface="-apple-system"/>
              </a:rPr>
              <a:t>Аналогов в России не существует </a:t>
            </a:r>
          </a:p>
          <a:p>
            <a:r>
              <a:rPr lang="ru-RU" sz="2800" dirty="0">
                <a:solidFill>
                  <a:srgbClr val="000000"/>
                </a:solidFill>
                <a:latin typeface="-apple-system"/>
              </a:rPr>
              <a:t>Ближайшие промышленные аналоги – сублимационная и прямая печать на ткани </a:t>
            </a:r>
          </a:p>
          <a:p>
            <a:r>
              <a:rPr lang="ru-RU" sz="2800" dirty="0">
                <a:solidFill>
                  <a:srgbClr val="000000"/>
                </a:solidFill>
                <a:latin typeface="-apple-system"/>
              </a:rPr>
              <a:t>Ближайшие аналоги объёмных принтов  - 3 д печать пластиком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88545"/>
            <a:ext cx="4998211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200" dirty="0">
                <a:latin typeface="Segoe UI Black" panose="020B0A02040204020203" pitchFamily="34" charset="0"/>
                <a:ea typeface="Segoe UI Black" panose="020B0A02040204020203" pitchFamily="34" charset="0"/>
              </a:rPr>
              <a:t>Что мы предлагаем?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670326" cy="7554912"/>
          </a:xfrm>
        </p:spPr>
        <p:txBody>
          <a:bodyPr/>
          <a:lstStyle/>
          <a:p>
            <a:r>
              <a:rPr lang="ru-RU" sz="2800" dirty="0"/>
              <a:t>«Паук» - универсальный инструмент, подходящий для лиц, осуществляющих производство одежды с уникальным дизайном, стремящихся идти в ногу со временем. Имея большее сопротивление растяжению, возможность нанесения на большее количество различных материалов и отличительный от сублимационной печати внешний вид, наш 3д принтер становится новаторским продуктом с коммерческим потенциалом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D64D64-0A2E-BA1C-CAF5-00EE5A433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2102" y="1710386"/>
            <a:ext cx="6679293" cy="50094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A1900B8-9E05-4A1F-B9FE-81097CA907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937" b="82689" l="28406" r="787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10" t="4218" r="14929" b="8592"/>
          <a:stretch/>
        </p:blipFill>
        <p:spPr bwMode="auto">
          <a:xfrm>
            <a:off x="8289472" y="6075874"/>
            <a:ext cx="5044963" cy="523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FE39F5-3FFD-130D-D9BD-C5E67225B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94" y="2477982"/>
            <a:ext cx="10736173" cy="47631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110650-A0B4-A271-E913-7132C102B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928" y="6399161"/>
            <a:ext cx="13813178" cy="440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100571"/>
            <a:ext cx="4548269" cy="4880800"/>
          </a:xfrm>
        </p:spPr>
        <p:txBody>
          <a:bodyPr/>
          <a:lstStyle/>
          <a:p>
            <a:pPr algn="ctr"/>
            <a:r>
              <a:rPr lang="ru-RU" b="1" dirty="0"/>
              <a:t>Проблемы </a:t>
            </a:r>
          </a:p>
          <a:p>
            <a:pPr algn="ctr"/>
            <a:endParaRPr lang="ru-RU" b="1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Нанесение объёмных эластичных принтов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Отсутствие выбора жидких печатных материалов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Отсутствие отечественных расходные материалы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Простота пользования 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005E17-47FE-4925-FC68-A33C75C37668}"/>
              </a:ext>
            </a:extLst>
          </p:cNvPr>
          <p:cNvSpPr txBox="1"/>
          <p:nvPr/>
        </p:nvSpPr>
        <p:spPr>
          <a:xfrm>
            <a:off x="6566432" y="1998971"/>
            <a:ext cx="47804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Решение </a:t>
            </a:r>
          </a:p>
          <a:p>
            <a:pPr algn="ctr"/>
            <a:endParaRPr lang="ru-RU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Принтер для объемной печати на текстильных изделиях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Открытое программное обеспечение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AA7E33-38A7-30C8-D342-BC0EB77C8D36}"/>
              </a:ext>
            </a:extLst>
          </p:cNvPr>
          <p:cNvSpPr txBox="1"/>
          <p:nvPr/>
        </p:nvSpPr>
        <p:spPr>
          <a:xfrm>
            <a:off x="6566432" y="4919308"/>
            <a:ext cx="441178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Ключевые процессы</a:t>
            </a:r>
          </a:p>
          <a:p>
            <a:pPr algn="ctr"/>
            <a:endParaRPr lang="ru-R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Производство устройств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Сбыт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Сервис(поддержка, обновления</a:t>
            </a:r>
            <a:r>
              <a:rPr lang="ru-RU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4BDE02-E11C-3C37-1234-688957C85385}"/>
              </a:ext>
            </a:extLst>
          </p:cNvPr>
          <p:cNvSpPr txBox="1"/>
          <p:nvPr/>
        </p:nvSpPr>
        <p:spPr>
          <a:xfrm>
            <a:off x="13648725" y="2100571"/>
            <a:ext cx="47804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Уникальное ценностное предложение </a:t>
            </a:r>
          </a:p>
          <a:p>
            <a:pPr algn="ctr"/>
            <a:endParaRPr lang="ru-RU" sz="2000" b="1" dirty="0"/>
          </a:p>
          <a:p>
            <a:r>
              <a:rPr lang="ru-RU" sz="2000" dirty="0"/>
              <a:t>Уникальный в России проект по объемной печати жидкими полимерами с термофиксацией на текстильных изделиях (одежде)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67A2D2-2291-5387-E341-631A6B38FACE}"/>
              </a:ext>
            </a:extLst>
          </p:cNvPr>
          <p:cNvSpPr txBox="1"/>
          <p:nvPr/>
        </p:nvSpPr>
        <p:spPr>
          <a:xfrm>
            <a:off x="13175048" y="5016275"/>
            <a:ext cx="5727850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Конкурентное преимущество </a:t>
            </a:r>
          </a:p>
          <a:p>
            <a:pPr algn="ctr"/>
            <a:endParaRPr lang="ru-R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Низкая стоимость устройства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Низкая стоимость печати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Минимальное количество аналогов в мире </a:t>
            </a:r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62C2FE-DA1E-97CD-C3A4-F605A688E1D3}"/>
              </a:ext>
            </a:extLst>
          </p:cNvPr>
          <p:cNvSpPr txBox="1"/>
          <p:nvPr/>
        </p:nvSpPr>
        <p:spPr>
          <a:xfrm>
            <a:off x="13175048" y="7531869"/>
            <a:ext cx="545534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Каналы продвижения </a:t>
            </a:r>
          </a:p>
          <a:p>
            <a:pPr algn="ctr"/>
            <a:endParaRPr lang="ru-R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Социальные сети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Дизайн ателье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Образовательные учреждения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Производства легкой промышленности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Интернет-ресурсы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Выставки в сфере дизайна и технологий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44EF03-22FF-1A22-DF01-A0AB4CC0CA8F}"/>
              </a:ext>
            </a:extLst>
          </p:cNvPr>
          <p:cNvSpPr txBox="1"/>
          <p:nvPr/>
        </p:nvSpPr>
        <p:spPr>
          <a:xfrm>
            <a:off x="6566432" y="7531869"/>
            <a:ext cx="47804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Целевые группы </a:t>
            </a:r>
          </a:p>
          <a:p>
            <a:pPr algn="ctr"/>
            <a:r>
              <a:rPr lang="ru-RU" sz="2000" b="1" dirty="0"/>
              <a:t>потребителей </a:t>
            </a:r>
          </a:p>
          <a:p>
            <a:pPr algn="ctr"/>
            <a:endParaRPr lang="ru-R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Ретейлеры в сфере легкой промышленности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Руководство высших учебных заведений и школ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Кондитерские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3B948F-032A-0640-F959-B8478297C04E}"/>
              </a:ext>
            </a:extLst>
          </p:cNvPr>
          <p:cNvSpPr txBox="1"/>
          <p:nvPr/>
        </p:nvSpPr>
        <p:spPr>
          <a:xfrm>
            <a:off x="894588" y="5657850"/>
            <a:ext cx="48962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Структура затрат</a:t>
            </a:r>
          </a:p>
          <a:p>
            <a:pPr algn="ctr"/>
            <a:r>
              <a:rPr lang="ru-RU" sz="2000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Затраты на разработку и производство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Затраты на рекламу и </a:t>
            </a:r>
            <a:r>
              <a:rPr lang="en-US" sz="2000" dirty="0"/>
              <a:t>PR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03811B-D71D-D22D-F048-113B2D5CC9FD}"/>
              </a:ext>
            </a:extLst>
          </p:cNvPr>
          <p:cNvSpPr txBox="1"/>
          <p:nvPr/>
        </p:nvSpPr>
        <p:spPr>
          <a:xfrm>
            <a:off x="868992" y="7993533"/>
            <a:ext cx="47484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Потоки доходов</a:t>
            </a:r>
            <a:r>
              <a:rPr lang="ru-RU" sz="2000" dirty="0"/>
              <a:t> </a:t>
            </a:r>
          </a:p>
          <a:p>
            <a:pPr algn="ctr"/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Продажа устройств и компонентов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Продажа расходных материалов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Обслуживание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Нанесение принтов на заказ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6348383" cy="3443886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Создан рабочий </a:t>
            </a:r>
            <a:r>
              <a:rPr lang="en-US" sz="2800" dirty="0"/>
              <a:t>MVP</a:t>
            </a:r>
            <a:r>
              <a:rPr lang="ru-RU" sz="2800" dirty="0"/>
              <a:t> прототип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Проект принял участие в инженерном </a:t>
            </a:r>
            <a:r>
              <a:rPr lang="ru-RU" sz="2800" dirty="0" err="1"/>
              <a:t>хакатоне</a:t>
            </a:r>
            <a:r>
              <a:rPr lang="ru-RU" sz="2800" dirty="0"/>
              <a:t> «</a:t>
            </a:r>
            <a:r>
              <a:rPr lang="en-US" sz="2800" dirty="0"/>
              <a:t>Start – up </a:t>
            </a:r>
            <a:r>
              <a:rPr lang="ru-RU" sz="2800" dirty="0"/>
              <a:t>сцена», организованный институтом Мехатроники и Информационных технологий в Университете им. А.Н. Косыгина и одержал победу в номинации « Коммерческий потенциал»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Создание цифровой визитки в сети интернет, для оперативной коммуникации с потенциальными партнерами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DF293F-32E0-7751-9F0A-C0822394A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87" y="5872412"/>
            <a:ext cx="8171426" cy="52892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1390696-131B-65FA-F982-31F91D2CE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050" y="5872411"/>
            <a:ext cx="9402500" cy="52892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67581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221" y="5288910"/>
            <a:ext cx="4134612" cy="2103120"/>
          </a:xfrm>
        </p:spPr>
        <p:txBody>
          <a:bodyPr/>
          <a:lstStyle/>
          <a:p>
            <a:r>
              <a:rPr lang="ru-RU" u="sng" dirty="0"/>
              <a:t>Поляков Роман Игоревич</a:t>
            </a:r>
          </a:p>
          <a:p>
            <a:r>
              <a:rPr lang="ru-RU" dirty="0"/>
              <a:t>Инженер-разработчик</a:t>
            </a:r>
          </a:p>
          <a:p>
            <a:r>
              <a:rPr lang="ru-RU" dirty="0"/>
              <a:t>Руководство проектом по вопросам партнерства, сотрудничества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51F812-1D36-11E5-D4BC-F545621EB3A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/>
          <a:srcRect l="236" r="236"/>
          <a:stretch/>
        </p:blipFill>
        <p:spPr>
          <a:xfrm>
            <a:off x="1337183" y="1976791"/>
            <a:ext cx="2139950" cy="214153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1221" y="4648830"/>
            <a:ext cx="4134612" cy="438912"/>
          </a:xfrm>
        </p:spPr>
        <p:txBody>
          <a:bodyPr/>
          <a:lstStyle/>
          <a:p>
            <a:r>
              <a:rPr lang="ru-RU" dirty="0"/>
              <a:t>Руководитель проекта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80767" y="5288910"/>
            <a:ext cx="4134612" cy="2103120"/>
          </a:xfrm>
        </p:spPr>
        <p:txBody>
          <a:bodyPr/>
          <a:lstStyle/>
          <a:p>
            <a:r>
              <a:rPr lang="ru-RU" u="sng" dirty="0"/>
              <a:t>Яблокова Екатерина Алексеевна</a:t>
            </a:r>
          </a:p>
          <a:p>
            <a:r>
              <a:rPr lang="ru-RU" dirty="0"/>
              <a:t>Занимается материальной частью проекта, закупками, экономическими расчетами, ведением документации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6F7BAF9-2B79-F74A-6C2F-2F67EBA20F4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4"/>
          <a:srcRect t="8036" b="8036"/>
          <a:stretch/>
        </p:blipFill>
        <p:spPr>
          <a:xfrm>
            <a:off x="5986463" y="2008188"/>
            <a:ext cx="2139950" cy="2141537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80767" y="4648830"/>
            <a:ext cx="4134612" cy="438912"/>
          </a:xfrm>
        </p:spPr>
        <p:txBody>
          <a:bodyPr/>
          <a:lstStyle/>
          <a:p>
            <a:r>
              <a:rPr lang="ru-RU" dirty="0"/>
              <a:t>Менеджер, экономист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130313" y="5288910"/>
            <a:ext cx="4134612" cy="2103120"/>
          </a:xfrm>
        </p:spPr>
        <p:txBody>
          <a:bodyPr/>
          <a:lstStyle/>
          <a:p>
            <a:r>
              <a:rPr lang="ru-RU" u="sng" dirty="0"/>
              <a:t>Флягин Григорий Александрович</a:t>
            </a:r>
          </a:p>
          <a:p>
            <a:r>
              <a:rPr lang="ru-RU" dirty="0"/>
              <a:t>Оформление </a:t>
            </a:r>
            <a:r>
              <a:rPr lang="en-US" dirty="0"/>
              <a:t>pitch </a:t>
            </a:r>
            <a:r>
              <a:rPr lang="ru-RU" dirty="0"/>
              <a:t>выступлений, видео материалов,</a:t>
            </a:r>
            <a:r>
              <a:rPr lang="en-US" dirty="0"/>
              <a:t> </a:t>
            </a:r>
            <a:r>
              <a:rPr lang="ru-RU" dirty="0"/>
              <a:t>аудио-сопровождений</a:t>
            </a:r>
          </a:p>
          <a:p>
            <a:r>
              <a:rPr lang="ru-RU" dirty="0"/>
              <a:t>Графический дизайн проекта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130313" y="4648830"/>
            <a:ext cx="4134612" cy="438912"/>
          </a:xfrm>
        </p:spPr>
        <p:txBody>
          <a:bodyPr/>
          <a:lstStyle/>
          <a:p>
            <a:r>
              <a:rPr lang="ru-RU" dirty="0"/>
              <a:t>Спикер, дизайнер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879859" y="5288910"/>
            <a:ext cx="4134612" cy="2103120"/>
          </a:xfrm>
        </p:spPr>
        <p:txBody>
          <a:bodyPr/>
          <a:lstStyle/>
          <a:p>
            <a:r>
              <a:rPr lang="ru-RU" u="sng" dirty="0" err="1"/>
              <a:t>Эльдерханов</a:t>
            </a:r>
            <a:r>
              <a:rPr lang="ru-RU" u="sng" dirty="0"/>
              <a:t> Рахим </a:t>
            </a:r>
            <a:r>
              <a:rPr lang="ru-RU" u="sng" dirty="0" err="1"/>
              <a:t>Рамзанович</a:t>
            </a:r>
            <a:endParaRPr lang="ru-RU" u="sng" dirty="0"/>
          </a:p>
          <a:p>
            <a:r>
              <a:rPr lang="ru-RU" dirty="0"/>
              <a:t>Оформление цифровой визитки, тестирование продукта как потребитель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5BA4F20-045C-13BF-6EBB-47927E1824E3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5"/>
          <a:srcRect t="1750" b="1750"/>
          <a:stretch/>
        </p:blipFill>
        <p:spPr>
          <a:xfrm>
            <a:off x="15765463" y="1976438"/>
            <a:ext cx="2139950" cy="2141537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338267" y="4429374"/>
            <a:ext cx="4134612" cy="438912"/>
          </a:xfrm>
        </p:spPr>
        <p:txBody>
          <a:bodyPr/>
          <a:lstStyle/>
          <a:p>
            <a:r>
              <a:rPr lang="ru-RU" dirty="0"/>
              <a:t>Тестировщик,</a:t>
            </a:r>
            <a:r>
              <a:rPr lang="en-US" dirty="0"/>
              <a:t>It-</a:t>
            </a:r>
            <a:r>
              <a:rPr lang="ru-RU" dirty="0"/>
              <a:t>разработчик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60911AB-5ABC-E5E3-7F75-5A53BA0CD0A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6"/>
          <a:srcRect t="6873" b="6873"/>
          <a:stretch/>
        </p:blipFill>
        <p:spPr>
          <a:xfrm>
            <a:off x="10636408" y="1976791"/>
            <a:ext cx="2139950" cy="2141538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0AC48B-9534-1E98-4139-71FCBB1D0B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9777" y="7593198"/>
            <a:ext cx="2150838" cy="231492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32B6AD6-2B6F-46B5-2BF8-638AF63947AD}"/>
              </a:ext>
            </a:extLst>
          </p:cNvPr>
          <p:cNvSpPr txBox="1"/>
          <p:nvPr/>
        </p:nvSpPr>
        <p:spPr>
          <a:xfrm>
            <a:off x="7170815" y="7597166"/>
            <a:ext cx="11843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Ведущий инженер</a:t>
            </a:r>
          </a:p>
        </p:txBody>
      </p:sp>
      <p:sp>
        <p:nvSpPr>
          <p:cNvPr id="35" name="Текст 21">
            <a:extLst>
              <a:ext uri="{FF2B5EF4-FFF2-40B4-BE49-F238E27FC236}">
                <a16:creationId xmlns:a16="http://schemas.microsoft.com/office/drawing/2014/main" id="{D9750584-8213-264A-FBEE-DBEF40EAFE87}"/>
              </a:ext>
            </a:extLst>
          </p:cNvPr>
          <p:cNvSpPr txBox="1">
            <a:spLocks/>
          </p:cNvSpPr>
          <p:nvPr/>
        </p:nvSpPr>
        <p:spPr>
          <a:xfrm>
            <a:off x="7170815" y="8426271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u="sng" dirty="0"/>
              <a:t>Кузьмин Артур Геннадиевич</a:t>
            </a:r>
          </a:p>
          <a:p>
            <a:pPr>
              <a:buClrTx/>
            </a:pPr>
            <a:r>
              <a:rPr lang="ru-RU" dirty="0"/>
              <a:t>Разработка принтера и его модификаций</a:t>
            </a:r>
          </a:p>
          <a:p>
            <a:pPr>
              <a:buClrTx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i="1" u="sng" dirty="0"/>
              <a:t>Планы развития, потребности и предложение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6874" y="2594057"/>
            <a:ext cx="8793162" cy="3063793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заинтересованных в проекте лиц и потенциальных клиентов, путем участия в различных модных показах , выставках информационных технологий и бартерного сотрудничества с яркими представителями освещения в сферах дизайн-технологиях, отделах кастомизации, обзора технологических новинок и достижений 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50838" y="6662819"/>
            <a:ext cx="7845234" cy="2239200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производств нашим оборудованием, обеспечивать сервис и обслуживания наших клиентов, развитие фирмы в целом созданием нового оборудования в сфере легкой промышленности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50477A7-1037-EEBB-7D57-8D2714E7C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796" y="7838537"/>
            <a:ext cx="6131120" cy="30428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2B33B3-A254-3B12-80D3-788FF3A3C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796" y="1589088"/>
            <a:ext cx="6131120" cy="5777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977) 199-68-60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kollegi_production@mail.com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4041</TotalTime>
  <Words>557</Words>
  <Application>Microsoft Office PowerPoint</Application>
  <PresentationFormat>Произвольный</PresentationFormat>
  <Paragraphs>97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-apple-system</vt:lpstr>
      <vt:lpstr>Arial</vt:lpstr>
      <vt:lpstr>Arial Black</vt:lpstr>
      <vt:lpstr>Calibri</vt:lpstr>
      <vt:lpstr>Segoe UI Black</vt:lpstr>
      <vt:lpstr>Times New Roman</vt:lpstr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Диана Чекоданова</cp:lastModifiedBy>
  <cp:revision>240</cp:revision>
  <dcterms:created xsi:type="dcterms:W3CDTF">2021-03-01T12:07:13Z</dcterms:created>
  <dcterms:modified xsi:type="dcterms:W3CDTF">2022-07-05T20:14:55Z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