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BAC6EF-DD8B-4A26-A1AC-F01BEE92B616}">
  <a:tblStyle styleId="{A4BAC6EF-DD8B-4A26-A1AC-F01BEE92B6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4" d="100"/>
          <a:sy n="174" d="100"/>
        </p:scale>
        <p:origin x="130" y="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/>
              <a:t>В</a:t>
            </a:r>
            <a:r>
              <a:rPr lang="ru-RU" sz="1400" baseline="0" dirty="0"/>
              <a:t> какое время суток вы заходите в фитнес приложения?</a:t>
            </a:r>
            <a:endParaRPr lang="ru-RU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Утро</c:v>
                </c:pt>
                <c:pt idx="1">
                  <c:v>День</c:v>
                </c:pt>
                <c:pt idx="2">
                  <c:v>Вечер</c:v>
                </c:pt>
                <c:pt idx="3">
                  <c:v>Перед сном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2-4821-8CD7-6DD4ECD11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6323968"/>
        <c:axId val="1166324800"/>
      </c:barChart>
      <c:catAx>
        <c:axId val="116632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6324800"/>
        <c:crosses val="autoZero"/>
        <c:auto val="1"/>
        <c:lblAlgn val="ctr"/>
        <c:lblOffset val="100"/>
        <c:noMultiLvlLbl val="0"/>
      </c:catAx>
      <c:valAx>
        <c:axId val="116632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632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Проблемы фитнесс приложений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Автоматизация</c:v>
                </c:pt>
                <c:pt idx="1">
                  <c:v>Индивидуальность</c:v>
                </c:pt>
                <c:pt idx="2">
                  <c:v>Интерфейс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69-4317-AB87-874F426E4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6321472"/>
        <c:axId val="1166306496"/>
      </c:barChart>
      <c:catAx>
        <c:axId val="116632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6306496"/>
        <c:crosses val="autoZero"/>
        <c:auto val="1"/>
        <c:lblAlgn val="ctr"/>
        <c:lblOffset val="100"/>
        <c:noMultiLvlLbl val="0"/>
      </c:catAx>
      <c:valAx>
        <c:axId val="116630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632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bb84c219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bb84c219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bb84c219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bb84c219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bb84c219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8bb84c219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bb84c219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bb84c219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bb84c2190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8bb84c2190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8bb84c2190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8bb84c2190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bb84c219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bb84c219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bb84c219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bb84c2190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bb84c219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8bb84c2190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8bb84c2190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8bb84c2190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1.xml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77050" y="3347900"/>
            <a:ext cx="608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b="1" dirty="0">
                <a:solidFill>
                  <a:schemeClr val="lt1"/>
                </a:solidFill>
              </a:rPr>
              <a:t>фИИтнес</a:t>
            </a:r>
            <a:endParaRPr sz="4000" b="1" dirty="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72650" y="354350"/>
            <a:ext cx="30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72650" y="541450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тюменский государственный университет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77050" y="3926225"/>
            <a:ext cx="60891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b="1" dirty="0">
                <a:solidFill>
                  <a:schemeClr val="lt1"/>
                </a:solidFill>
              </a:rPr>
              <a:t>платформа-помощник для здоровья</a:t>
            </a:r>
          </a:p>
        </p:txBody>
      </p:sp>
      <p:sp>
        <p:nvSpPr>
          <p:cNvPr id="58" name="Google Shape;58;p13"/>
          <p:cNvSpPr/>
          <p:nvPr/>
        </p:nvSpPr>
        <p:spPr>
          <a:xfrm>
            <a:off x="7151300" y="457350"/>
            <a:ext cx="1632900" cy="328800"/>
          </a:xfrm>
          <a:prstGeom prst="roundRect">
            <a:avLst>
              <a:gd name="adj" fmla="val 36215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lt1"/>
                </a:solidFill>
              </a:rPr>
              <a:t>Команда №6</a:t>
            </a:r>
            <a:endParaRPr sz="1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проблема аудитории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277475" y="668025"/>
            <a:ext cx="3853200" cy="2236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 dirty="0">
                <a:solidFill>
                  <a:srgbClr val="CCCCCC"/>
                </a:solidFill>
              </a:rPr>
              <a:t>Изображение типичного пользователя / клиента продукта</a:t>
            </a:r>
            <a:endParaRPr sz="1000" dirty="0"/>
          </a:p>
        </p:txBody>
      </p:sp>
      <p:sp>
        <p:nvSpPr>
          <p:cNvPr id="67" name="Google Shape;67;p14"/>
          <p:cNvSpPr txBox="1"/>
          <p:nvPr/>
        </p:nvSpPr>
        <p:spPr>
          <a:xfrm>
            <a:off x="277475" y="3094725"/>
            <a:ext cx="3853200" cy="17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Целевая аудитория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    *   Люди, заботящиеся о своем здоровье, внешнем виде и качестве жизни.</a:t>
            </a:r>
            <a:br>
              <a:rPr lang="ru-RU" sz="1000" dirty="0">
                <a:solidFill>
                  <a:schemeClr val="dk1"/>
                </a:solidFill>
              </a:rPr>
            </a:br>
            <a:r>
              <a:rPr lang="ru-RU" sz="1000" dirty="0">
                <a:solidFill>
                  <a:schemeClr val="dk1"/>
                </a:solidFill>
              </a:rPr>
              <a:t>    *   Активные пользователи гаджетов и мобильных приложений.</a:t>
            </a:r>
            <a:br>
              <a:rPr lang="ru-RU" sz="1000" dirty="0">
                <a:solidFill>
                  <a:schemeClr val="dk1"/>
                </a:solidFill>
              </a:rPr>
            </a:br>
            <a:r>
              <a:rPr lang="ru-RU" sz="1000" dirty="0">
                <a:solidFill>
                  <a:schemeClr val="dk1"/>
                </a:solidFill>
              </a:rPr>
              <a:t>    *   Могут быть спортсменами, молодыми родителями, офисными работниками, пожилыми людьми.</a:t>
            </a:r>
            <a:br>
              <a:rPr lang="ru-RU" sz="1000" dirty="0">
                <a:solidFill>
                  <a:schemeClr val="dk1"/>
                </a:solidFill>
              </a:rPr>
            </a:br>
            <a:endParaRPr lang="ru-RU" sz="1000" dirty="0">
              <a:solidFill>
                <a:schemeClr val="dk1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5004050" y="668025"/>
            <a:ext cx="3853200" cy="2831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Проблема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Занятые молодые профессионалы испытывают трудности с поддержанием комплексного здорового образа жизни из-за разрозненности данных, отсутствия персонализированных рекомендаций.</a:t>
            </a: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•  Множество отдельных приложений и устройств для разных аспектов ЗОЖ </a:t>
            </a:r>
            <a:br>
              <a:rPr lang="ru-RU" sz="1000" dirty="0">
                <a:solidFill>
                  <a:schemeClr val="dk1"/>
                </a:solidFill>
              </a:rPr>
            </a:br>
            <a:r>
              <a:rPr lang="ru-RU" sz="1000" dirty="0">
                <a:solidFill>
                  <a:schemeClr val="dk1"/>
                </a:solidFill>
              </a:rPr>
              <a:t>•  Отсутствие единой платформы для автоматического сбора, анализа и интерпретации данных о здоровье.</a:t>
            </a:r>
            <a:br>
              <a:rPr lang="ru-RU" sz="1000" dirty="0">
                <a:solidFill>
                  <a:schemeClr val="dk1"/>
                </a:solidFill>
              </a:rPr>
            </a:br>
            <a:r>
              <a:rPr lang="ru-RU" sz="1000" dirty="0">
                <a:solidFill>
                  <a:schemeClr val="dk1"/>
                </a:solidFill>
              </a:rPr>
              <a:t>•  Общие рекомендации, не учитывающие индивидуальные особенности пользователя.</a:t>
            </a: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lang="ru-RU" sz="1000" dirty="0">
              <a:solidFill>
                <a:schemeClr val="dk1"/>
              </a:solidFill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5004200" y="3341076"/>
            <a:ext cx="3853200" cy="1644161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b="0" i="0" dirty="0">
              <a:solidFill>
                <a:srgbClr val="333333"/>
              </a:solidFill>
              <a:effectLst/>
              <a:latin typeface="YS Tex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dirty="0">
                <a:solidFill>
                  <a:srgbClr val="333333"/>
                </a:solidFill>
                <a:effectLst/>
                <a:latin typeface="YS Text"/>
              </a:rPr>
              <a:t>По данным оператора «Билайн», в первом квартале 2024 года в Москве приложения для фитнеса скачивали на 30% чаще, чем за тот же период 2023 года. Основная возрастная группа пользователей — люди от 35 до 40 лет, пик использования сервисов приходится на будние дни.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dirty="0">
                <a:solidFill>
                  <a:srgbClr val="333333"/>
                </a:solidFill>
                <a:effectLst/>
                <a:latin typeface="YS Text"/>
              </a:rPr>
              <a:t>Например, алгоритмы приложений часто не учитывают индивидуальные обстоятельства и биологические особенности пользователей. Это может снижать мотивацию к спорту. </a:t>
            </a:r>
            <a:br>
              <a:rPr lang="ru-RU" sz="1100" dirty="0">
                <a:latin typeface="YS Text"/>
              </a:rPr>
            </a:br>
            <a:endParaRPr sz="1000" i="1" dirty="0">
              <a:solidFill>
                <a:srgbClr val="CCCCCC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190AAC-386B-49DB-BD8F-972A87AF4D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" t="5030" r="-237" b="7895"/>
          <a:stretch/>
        </p:blipFill>
        <p:spPr>
          <a:xfrm>
            <a:off x="286601" y="672379"/>
            <a:ext cx="3844074" cy="2236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5818F628-7E10-45E6-8A14-0C5BA5E485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726939"/>
              </p:ext>
            </p:extLst>
          </p:nvPr>
        </p:nvGraphicFramePr>
        <p:xfrm>
          <a:off x="4269926" y="722328"/>
          <a:ext cx="4596599" cy="2117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BCD173-9E4F-4EBC-A708-1312130CD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741" y="2531940"/>
            <a:ext cx="2499577" cy="231668"/>
          </a:xfrm>
          <a:prstGeom prst="rect">
            <a:avLst/>
          </a:prstGeom>
        </p:spPr>
      </p:pic>
      <p:pic>
        <p:nvPicPr>
          <p:cNvPr id="74" name="Google Shape;74;p15" title="abstraktnyi-gradientnyi-fon-s-zernovoi-teksturoi-uvlekatel-naa-suma-aerobres-minimalistskie-oboi (2).jpg"/>
          <p:cNvPicPr preferRelativeResize="0"/>
          <p:nvPr/>
        </p:nvPicPr>
        <p:blipFill rotWithShape="1">
          <a:blip r:embed="rId5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utmn_inv2_rus (1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проверка гипотезы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277475" y="668025"/>
            <a:ext cx="3737700" cy="163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</a:rPr>
              <a:t>Гипотеза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000" dirty="0">
                <a:solidFill>
                  <a:schemeClr val="dk1"/>
                </a:solidFill>
              </a:rPr>
              <a:t>Более 60% занятых молодых профессионалов, активно использующих цифровые инструменты для мониторинга здоровья, тратят в среднем более 20 минут в день на ручной ввод данных и агрегацию информации из разных источников, при этом не получая комплексных персонализированных рекомендаций, что приводит к снижению их мотивации к поддержанию ЗОЖ-практик.</a:t>
            </a:r>
          </a:p>
        </p:txBody>
      </p:sp>
      <p:sp>
        <p:nvSpPr>
          <p:cNvPr id="78" name="Google Shape;78;p15"/>
          <p:cNvSpPr txBox="1"/>
          <p:nvPr/>
        </p:nvSpPr>
        <p:spPr>
          <a:xfrm>
            <a:off x="277475" y="2491125"/>
            <a:ext cx="37377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Ключевые выводы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</a:rPr>
              <a:t>   Люди хотят более индивидуальный подход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</a:rPr>
              <a:t>   Люди заходят в приложение в основном с утра или перед сном, так как в оствльное время они не успевают заполнять данные в приложении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</a:rPr>
              <a:t>   Нужна понятная навигация в приложении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4260650" y="668025"/>
            <a:ext cx="4596600" cy="4271700"/>
          </a:xfrm>
          <a:prstGeom prst="rect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i="1" dirty="0">
              <a:solidFill>
                <a:srgbClr val="CCCCCC"/>
              </a:solidFill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D55FF13-D74D-47C1-8B51-A028CD36CC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4623017"/>
              </p:ext>
            </p:extLst>
          </p:nvPr>
        </p:nvGraphicFramePr>
        <p:xfrm>
          <a:off x="4260650" y="2507675"/>
          <a:ext cx="4854819" cy="243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7BAC99-B6FE-4C00-A89D-476E0F1156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9551" y="4634058"/>
            <a:ext cx="2497015" cy="2354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описание продукта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277475" y="3113093"/>
            <a:ext cx="3737700" cy="1826631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Технология</a:t>
            </a:r>
            <a:endParaRPr sz="1200" b="1" dirty="0">
              <a:solidFill>
                <a:schemeClr val="dk1"/>
              </a:solidFill>
            </a:endParaRPr>
          </a:p>
          <a:p>
            <a:pPr marL="261449" lvl="0" indent="-171450" algn="l" rtl="0"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000" dirty="0">
                <a:solidFill>
                  <a:schemeClr val="dk1"/>
                </a:solidFill>
              </a:rPr>
              <a:t>Генеративный ИИ</a:t>
            </a:r>
          </a:p>
          <a:p>
            <a:pPr marL="261449" lvl="0" indent="-171450" algn="l" rtl="0"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000" dirty="0">
                <a:solidFill>
                  <a:schemeClr val="dk1"/>
                </a:solidFill>
              </a:rPr>
              <a:t>Использование базы данных врачей и генерация базы с данными о пользователе</a:t>
            </a:r>
          </a:p>
          <a:p>
            <a:pPr marL="261449" lvl="0" indent="-171450" algn="l" rtl="0"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000" dirty="0">
                <a:solidFill>
                  <a:schemeClr val="dk1"/>
                </a:solidFill>
              </a:rPr>
              <a:t>Облачные сервисы </a:t>
            </a:r>
          </a:p>
          <a:p>
            <a:pPr marL="261449" lvl="0" indent="-171450" algn="l" rtl="0"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en-US" sz="1000" dirty="0">
                <a:solidFill>
                  <a:schemeClr val="dk1"/>
                </a:solidFill>
              </a:rPr>
              <a:t>API</a:t>
            </a:r>
            <a:r>
              <a:rPr lang="ru-RU" sz="1000" dirty="0">
                <a:solidFill>
                  <a:schemeClr val="dk1"/>
                </a:solidFill>
              </a:rPr>
              <a:t> (интерфейс позволяющий приложениям общаться между собой.)</a:t>
            </a:r>
          </a:p>
          <a:p>
            <a:pPr marL="261449" lvl="0" indent="-171450" algn="l" rtl="0">
              <a:spcBef>
                <a:spcPts val="1000"/>
              </a:spcBef>
              <a:spcAft>
                <a:spcPts val="0"/>
              </a:spcAft>
              <a:buFontTx/>
              <a:buChar char="-"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277475" y="668025"/>
            <a:ext cx="3737700" cy="1400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Продукт: фИИтнес</a:t>
            </a: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br>
              <a:rPr lang="ru" sz="1200" b="1" dirty="0">
                <a:solidFill>
                  <a:schemeClr val="dk1"/>
                </a:solidFill>
              </a:rPr>
            </a:br>
            <a:r>
              <a:rPr lang="ru-RU" sz="1000" dirty="0">
                <a:solidFill>
                  <a:schemeClr val="dk1"/>
                </a:solidFill>
              </a:rPr>
              <a:t>- Облачная ИИ‑платформа с мобильным приложением </a:t>
            </a: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- Встроенный чат‑ИИ (коуч), API для интеграций с носимыми устройствами</a:t>
            </a: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4260650" y="668025"/>
            <a:ext cx="4596600" cy="4271700"/>
          </a:xfrm>
          <a:prstGeom prst="rect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 dirty="0">
                <a:solidFill>
                  <a:srgbClr val="CCCCCC"/>
                </a:solidFill>
              </a:rPr>
              <a:t>Визуализация вашего продукта, </a:t>
            </a:r>
            <a:br>
              <a:rPr lang="ru" sz="1000" i="1" dirty="0">
                <a:solidFill>
                  <a:srgbClr val="CCCCCC"/>
                </a:solidFill>
              </a:rPr>
            </a:br>
            <a:r>
              <a:rPr lang="ru" sz="1000" i="1" dirty="0">
                <a:solidFill>
                  <a:srgbClr val="CCCCCC"/>
                </a:solidFill>
              </a:rPr>
              <a:t>вдохновляющих примеров внешнего вида</a:t>
            </a:r>
            <a:endParaRPr sz="1000" i="1" dirty="0">
              <a:solidFill>
                <a:srgbClr val="CCCCCC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828B13-06B3-4DBF-A55B-23550DAC4A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730" r="17034"/>
          <a:stretch/>
        </p:blipFill>
        <p:spPr>
          <a:xfrm>
            <a:off x="6660173" y="668024"/>
            <a:ext cx="2196952" cy="42645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D781BE-FDD6-4311-9476-56F2AFA04D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253" t="5235" r="16242" b="9746"/>
          <a:stretch/>
        </p:blipFill>
        <p:spPr>
          <a:xfrm>
            <a:off x="4260524" y="668023"/>
            <a:ext cx="2399523" cy="42645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сценарий использования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589601" y="665521"/>
            <a:ext cx="2672345" cy="4237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Визуализация базового сценария использования приложения</a:t>
            </a: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i="1" dirty="0">
                <a:solidFill>
                  <a:schemeClr val="dk1"/>
                </a:solidFill>
              </a:rPr>
              <a:t>Сценарий предполагает и то, что пользователь будет задавать вопросы по рекомендациям ИИ помощнику</a:t>
            </a:r>
            <a:endParaRPr sz="1200" b="1" i="1" dirty="0">
              <a:solidFill>
                <a:schemeClr val="dk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7EFDC7-233A-4F00-A013-03B4C4764C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786"/>
          <a:stretch/>
        </p:blipFill>
        <p:spPr>
          <a:xfrm>
            <a:off x="3305908" y="478123"/>
            <a:ext cx="5163344" cy="4630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конкурентный анализ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277475" y="668025"/>
            <a:ext cx="1366687" cy="866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Наше ключевое преимущество:</a:t>
            </a: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35B7DD-BA67-4105-AE85-B1E3F0C8D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373" y="725187"/>
            <a:ext cx="5736833" cy="388958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E4AC66-D24C-4451-81F4-1E8C9D920D3E}"/>
              </a:ext>
            </a:extLst>
          </p:cNvPr>
          <p:cNvSpPr/>
          <p:nvPr/>
        </p:nvSpPr>
        <p:spPr>
          <a:xfrm>
            <a:off x="3371850" y="1019908"/>
            <a:ext cx="1314450" cy="373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915A1D-412A-41BA-A242-4BE04B857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1850" y="4202723"/>
            <a:ext cx="1341236" cy="4120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6CCE1B-18EB-4B61-AFCA-F29639968F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1849" y="2018872"/>
            <a:ext cx="1341237" cy="592443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BAA497-D7F7-444C-A5C1-A156E7737F84}"/>
              </a:ext>
            </a:extLst>
          </p:cNvPr>
          <p:cNvSpPr/>
          <p:nvPr/>
        </p:nvSpPr>
        <p:spPr>
          <a:xfrm>
            <a:off x="3371849" y="2611315"/>
            <a:ext cx="1314451" cy="6252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бизнес-модель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277475" y="668025"/>
            <a:ext cx="857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>
                <a:solidFill>
                  <a:schemeClr val="dk1"/>
                </a:solidFill>
              </a:rPr>
              <a:t>Ценность нашего продукта для аудитории: </a:t>
            </a:r>
            <a:r>
              <a:rPr lang="ru" sz="1200">
                <a:solidFill>
                  <a:schemeClr val="dk1"/>
                </a:solidFill>
              </a:rPr>
              <a:t>в 1 предложении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277475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Как продаём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   Через подписочную модель для конечных пользователей (либо покупку токенов) и B2B/B2G лицензирование (реклама) для организаций.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   Ежемесячная подписка на премиум-функционал - от 300 </a:t>
            </a:r>
            <a:r>
              <a:rPr lang="ru-RU" sz="1000" dirty="0" err="1">
                <a:solidFill>
                  <a:schemeClr val="dk1"/>
                </a:solidFill>
              </a:rPr>
              <a:t>реблей</a:t>
            </a:r>
            <a:r>
              <a:rPr lang="ru-RU" sz="1000" dirty="0">
                <a:solidFill>
                  <a:schemeClr val="dk1"/>
                </a:solidFill>
              </a:rPr>
              <a:t> в месяц (+</a:t>
            </a:r>
            <a:r>
              <a:rPr lang="ru-RU" sz="1000" dirty="0" err="1">
                <a:solidFill>
                  <a:schemeClr val="dk1"/>
                </a:solidFill>
              </a:rPr>
              <a:t>допы</a:t>
            </a:r>
            <a:r>
              <a:rPr lang="ru-RU" sz="1000" dirty="0">
                <a:solidFill>
                  <a:schemeClr val="dk1"/>
                </a:solidFill>
              </a:rPr>
              <a:t> и токены)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   Продажа корпоративным клиентам (офисным компаниям) и здравоохранительным организациям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   У бесплатных пользователей (с ограниченным функционалом) будет реклама</a:t>
            </a:r>
          </a:p>
        </p:txBody>
      </p:sp>
      <p:sp>
        <p:nvSpPr>
          <p:cNvPr id="117" name="Google Shape;117;p19"/>
          <p:cNvSpPr/>
          <p:nvPr/>
        </p:nvSpPr>
        <p:spPr>
          <a:xfrm>
            <a:off x="3258750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Как продвигаем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Продвижение продукта будет происходить с помощью рекламы в крупных телеграмм каналах и покупки рекламы у популярных спортивных блогеров (Андрей </a:t>
            </a:r>
            <a:r>
              <a:rPr lang="ru-RU" sz="1000" dirty="0" err="1">
                <a:solidFill>
                  <a:schemeClr val="dk1"/>
                </a:solidFill>
              </a:rPr>
              <a:t>Смаев</a:t>
            </a:r>
            <a:r>
              <a:rPr lang="ru-RU" sz="1000" dirty="0">
                <a:solidFill>
                  <a:schemeClr val="dk1"/>
                </a:solidFill>
              </a:rPr>
              <a:t>, </a:t>
            </a:r>
            <a:r>
              <a:rPr lang="en-US" sz="1000" dirty="0" err="1">
                <a:solidFill>
                  <a:schemeClr val="dk1"/>
                </a:solidFill>
              </a:rPr>
              <a:t>anti_trainer</a:t>
            </a:r>
            <a:r>
              <a:rPr lang="ru-RU" sz="1000" dirty="0">
                <a:solidFill>
                  <a:schemeClr val="dk1"/>
                </a:solidFill>
              </a:rPr>
              <a:t>, Виктор Блуд, Кирилл Сарычев)</a:t>
            </a: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6230625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Кто поможет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К проекту можно подключить компанию Яндекс, которая последнее время активно рекламирует свои ИИ сервисы (возможна интеграция платформы в подписку «Яндекс плюс», что существенно увеличит аудиторию)</a:t>
            </a: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план реализации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3084400" y="-21675"/>
            <a:ext cx="5541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>
                <a:solidFill>
                  <a:schemeClr val="dk1"/>
                </a:solidFill>
              </a:rPr>
              <a:t>Визуализируйте план реализации по этапам в любом удобном виде: таблица, Диаграмма Ганта, инфографика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5855350" y="668025"/>
            <a:ext cx="3001800" cy="4146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Ключевые результаты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Желаемые результаты при бета тестировании: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Средняя оценка от 4,2 из 5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2000 активных пользователей</a:t>
            </a:r>
          </a:p>
          <a:p>
            <a:pPr marL="89999">
              <a:spcBef>
                <a:spcPts val="1000"/>
              </a:spcBef>
              <a:spcAft>
                <a:spcPts val="1000"/>
              </a:spcAft>
            </a:pPr>
            <a:r>
              <a:rPr lang="ru-RU" sz="1000" dirty="0">
                <a:solidFill>
                  <a:schemeClr val="dk1"/>
                </a:solidFill>
              </a:rPr>
              <a:t>Несколько крупных инвесторов, заинтересовавшихся в продвижении проекта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Желаемые результаты при глобальном релизе:</a:t>
            </a:r>
          </a:p>
          <a:p>
            <a:pPr marL="89999">
              <a:spcBef>
                <a:spcPts val="1000"/>
              </a:spcBef>
              <a:spcAft>
                <a:spcPts val="1000"/>
              </a:spcAft>
            </a:pPr>
            <a:r>
              <a:rPr lang="ru" sz="1000" dirty="0">
                <a:solidFill>
                  <a:schemeClr val="dk1"/>
                </a:solidFill>
              </a:rPr>
              <a:t>Средняя оценка от 4,5 из 5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От 50 тыс. активных пользователей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EA3612A-AD5D-4922-AF22-A6B7616F85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450685"/>
              </p:ext>
            </p:extLst>
          </p:nvPr>
        </p:nvGraphicFramePr>
        <p:xfrm>
          <a:off x="175874" y="561298"/>
          <a:ext cx="5679475" cy="4538894"/>
        </p:xfrm>
        <a:graphic>
          <a:graphicData uri="http://schemas.openxmlformats.org/drawingml/2006/table">
            <a:tbl>
              <a:tblPr firstRow="1" firstCol="1" bandRow="1"/>
              <a:tblGrid>
                <a:gridCol w="1166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7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4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2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936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Этап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Название этапа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Короткое содержание работ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Продолжительность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105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1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Исследование</a:t>
                      </a:r>
                      <a:r>
                        <a:rPr sz="8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 и </a:t>
                      </a:r>
                      <a:r>
                        <a:rPr sz="8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проектирование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Детальное изучение потребностей ЦА,   проработка пользовательских сценариев (User Stories), разработка технического   задания, архитектуры системы, прототипирование.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1 месяц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421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2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Разработка бэкенда и базовых интеграций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Создание API, базы данных, системы   аутентификации/авторизации, модуля сбора данных (ручной вводи приложения трекеры).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2 месяца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105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3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Разработка мобильного приложения   (Frontend)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Создание пользовательского интерфейса   мобильного приложения (iOS/Android) для отображения дашборда, профиля,   базового лога питания и активности.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2 </a:t>
                      </a:r>
                      <a:r>
                        <a:rPr sz="8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месяца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105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4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Разработка и интеграция базового   ИИ-модуля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Создание первичных ML-моделей для   обработки данных, формирования простых персонализированных рекомендаций, интеграция с бэкендом.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1.5 месяца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2789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5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Тестирование и подготовка к запуску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Внутреннее тестирование, закрытое   бета-тестирование с фокус-группой, исправление ошибок, оптимизация   производительности, подготовка к публикации в магазинах приложений.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1.5 месяца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8105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6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Запуск MVP и сбор обратной связи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Публикация приложения в App Store и   Google Play, старт маркетинговой кампании, сбор и анализ отзывов   пользователей, мониторинг ключевых метрик.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8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sz="8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1 </a:t>
                      </a:r>
                      <a:r>
                        <a:rPr sz="8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месяц</a:t>
                      </a:r>
                      <a:r>
                        <a:rPr sz="8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 (</a:t>
                      </a:r>
                      <a:r>
                        <a:rPr sz="8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далее</a:t>
                      </a:r>
                      <a:r>
                        <a:rPr sz="8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постоянно</a:t>
                      </a:r>
                      <a:r>
                        <a:rPr sz="8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)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ресурсы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277475" y="668025"/>
            <a:ext cx="4730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Сколько нужно средств на проект: 1 000 000 руб.</a:t>
            </a: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137" name="Google Shape;137;p21"/>
          <p:cNvSpPr/>
          <p:nvPr/>
        </p:nvSpPr>
        <p:spPr>
          <a:xfrm>
            <a:off x="5855350" y="668025"/>
            <a:ext cx="3001800" cy="4146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Что уже есть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В университете есть потенциальные «скрытые таланты», студенты, готовые работать за идею, чтобы вложиться в нее и получить профит.</a:t>
            </a:r>
            <a:endParaRPr sz="1000" dirty="0">
              <a:solidFill>
                <a:schemeClr val="dk1"/>
              </a:solidFill>
            </a:endParaRPr>
          </a:p>
        </p:txBody>
      </p:sp>
      <p:graphicFrame>
        <p:nvGraphicFramePr>
          <p:cNvPr id="8" name="Google Shape;339;p39">
            <a:extLst>
              <a:ext uri="{FF2B5EF4-FFF2-40B4-BE49-F238E27FC236}">
                <a16:creationId xmlns:a16="http://schemas.microsoft.com/office/drawing/2014/main" id="{7F7EB8DF-3341-4856-8374-2232E12870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155321"/>
              </p:ext>
            </p:extLst>
          </p:nvPr>
        </p:nvGraphicFramePr>
        <p:xfrm>
          <a:off x="286850" y="1348638"/>
          <a:ext cx="4730750" cy="3383040"/>
        </p:xfrm>
        <a:graphic>
          <a:graphicData uri="http://schemas.openxmlformats.org/drawingml/2006/table">
            <a:tbl>
              <a:tblPr/>
              <a:tblGrid>
                <a:gridCol w="236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5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5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1300" b="1">
                          <a:solidFill>
                            <a:schemeClr val="tx1"/>
                          </a:solidFill>
                        </a:rPr>
                        <a:t>Статья расходов</a:t>
                      </a:r>
                      <a:endParaRPr sz="1300" b="1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1300" b="1">
                          <a:solidFill>
                            <a:schemeClr val="tx1"/>
                          </a:solidFill>
                        </a:rPr>
                        <a:t>Общая стоимость, руб</a:t>
                      </a:r>
                      <a:endParaRPr sz="1300" b="1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87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Фонд</a:t>
                      </a:r>
                      <a:r>
                        <a:rPr sz="11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 </a:t>
                      </a:r>
                      <a:r>
                        <a:rPr sz="11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оплаты</a:t>
                      </a:r>
                      <a:r>
                        <a:rPr sz="11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 </a:t>
                      </a:r>
                      <a:r>
                        <a:rPr sz="11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труда</a:t>
                      </a:r>
                      <a:r>
                        <a:rPr sz="11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 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720 000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Облачные сервисы 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120 000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87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Лицензии ПО / Инструменты разработки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30 000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Маркетинг и продвижение MVP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30 000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Юридические консультации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50 000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Прочие</a:t>
                      </a:r>
                      <a:r>
                        <a:rPr sz="11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 </a:t>
                      </a:r>
                      <a:r>
                        <a:rPr sz="11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расх</a:t>
                      </a: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оды</a:t>
                      </a:r>
                      <a:r>
                        <a:rPr sz="11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/</a:t>
                      </a:r>
                      <a:r>
                        <a:rPr sz="11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Непредвиденные</a:t>
                      </a:r>
                      <a:r>
                        <a:rPr sz="1100" b="0" i="0" u="none" dirty="0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 </a:t>
                      </a:r>
                      <a:r>
                        <a:rPr sz="1100" b="0" i="0" u="none" dirty="0" err="1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расходы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1100" b="0" i="0" u="none">
                          <a:solidFill>
                            <a:schemeClr val="tx1"/>
                          </a:solidFill>
                          <a:latin typeface="Cambria"/>
                          <a:ea typeface="Cambria"/>
                          <a:cs typeface="Cambria"/>
                        </a:rPr>
                        <a:t>50 000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b="1" dirty="0">
                          <a:solidFill>
                            <a:schemeClr val="bg1"/>
                          </a:solidFill>
                        </a:rPr>
                        <a:t>ИТОГО</a:t>
                      </a:r>
                      <a:endParaRPr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dirty="0">
                          <a:solidFill>
                            <a:schemeClr val="bg1"/>
                          </a:solidFill>
                        </a:rPr>
                        <a:t>1 000 000</a:t>
                      </a: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команда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277475" y="668025"/>
            <a:ext cx="5081437" cy="682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Индивидуальная активность каждого человека снижается с увеличением в команде участников, поэтому - я работаю один. 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46" name="Google Shape;146;p22"/>
          <p:cNvSpPr/>
          <p:nvPr/>
        </p:nvSpPr>
        <p:spPr>
          <a:xfrm>
            <a:off x="1169399" y="1290976"/>
            <a:ext cx="3102798" cy="2896879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 dirty="0">
                <a:solidFill>
                  <a:schemeClr val="dk1"/>
                </a:solidFill>
              </a:rPr>
              <a:t>фото</a:t>
            </a:r>
            <a:endParaRPr sz="885" dirty="0">
              <a:solidFill>
                <a:schemeClr val="dk1"/>
              </a:solidFill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0" y="4187855"/>
            <a:ext cx="5635352" cy="649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Овчинников Александр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</a:rPr>
              <a:t>Лидер и единственный участник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</a:rPr>
              <a:t>Сильная сторона – умение находить решение задач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</a:rPr>
              <a:t>Компетенция – </a:t>
            </a:r>
            <a:r>
              <a:rPr lang="en-US" sz="800" dirty="0">
                <a:solidFill>
                  <a:schemeClr val="dk1"/>
                </a:solidFill>
              </a:rPr>
              <a:t>IT,</a:t>
            </a:r>
            <a:r>
              <a:rPr lang="ru-RU" sz="800" dirty="0">
                <a:solidFill>
                  <a:schemeClr val="dk1"/>
                </a:solidFill>
              </a:rPr>
              <a:t> увлекаюсь ИИ технологиями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5855350" y="1290975"/>
            <a:ext cx="3001800" cy="352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Кого ищем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Менеджер продукта </a:t>
            </a: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 err="1">
                <a:solidFill>
                  <a:schemeClr val="dk1"/>
                </a:solidFill>
              </a:rPr>
              <a:t>backend</a:t>
            </a:r>
            <a:r>
              <a:rPr lang="ru-RU" sz="1000" dirty="0">
                <a:solidFill>
                  <a:schemeClr val="dk1"/>
                </a:solidFill>
              </a:rPr>
              <a:t>-разработчик </a:t>
            </a: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мобильный разработчик </a:t>
            </a: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ML-инженер </a:t>
            </a: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UI/UX-дизайнер </a:t>
            </a: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Мед. консультант</a:t>
            </a: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Рекламщик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5A3330-3F97-418F-ADFB-9FE2645028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298" r="5516" b="17542"/>
          <a:stretch/>
        </p:blipFill>
        <p:spPr>
          <a:xfrm>
            <a:off x="1169400" y="1290975"/>
            <a:ext cx="3102798" cy="289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907</Words>
  <Application>Microsoft Office PowerPoint</Application>
  <PresentationFormat>Экран (16:9)</PresentationFormat>
  <Paragraphs>160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Cambria</vt:lpstr>
      <vt:lpstr>YS Text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root</cp:lastModifiedBy>
  <cp:revision>13</cp:revision>
  <dcterms:modified xsi:type="dcterms:W3CDTF">2025-10-29T16:17:27Z</dcterms:modified>
</cp:coreProperties>
</file>