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523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РАЗРАБОТКА МОБИЛЬНОГО ПРИЛОЖЕНИЯ "</a:t>
            </a:r>
            <a:r>
              <a:rPr lang="en-US" sz="4000" dirty="0"/>
              <a:t>PAUSE+"</a:t>
            </a:r>
            <a:endParaRPr lang="ru-RU" sz="40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657350"/>
            <a:ext cx="18236375" cy="8839962"/>
          </a:xfrm>
        </p:spPr>
        <p:txBody>
          <a:bodyPr/>
          <a:lstStyle/>
          <a:p>
            <a:pPr indent="432000" algn="l">
              <a:lnSpc>
                <a:spcPct val="100000"/>
              </a:lnSpc>
              <a:spcBef>
                <a:spcPts val="600"/>
              </a:spcBef>
            </a:pPr>
            <a:r>
              <a:rPr lang="ru-RU" sz="2400" b="0" i="0" dirty="0">
                <a:effectLst/>
                <a:latin typeface="Montserrat Medium"/>
                <a:ea typeface="Segoe UI Emoji" panose="020B0502040204020203" pitchFamily="34" charset="0"/>
              </a:rPr>
              <a:t>Тема стартап проекта, связанная с разработкой мобильного приложения, сочетающего образовательные материалы и физические упражнения для улучшения когнитивных функций и повышения эффективности процесса обучения, является актуальной по следующим причинам:</a:t>
            </a:r>
          </a:p>
          <a:p>
            <a:pPr indent="4320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400" b="0" i="0" dirty="0">
                <a:effectLst/>
                <a:latin typeface="Montserrat Medium"/>
                <a:ea typeface="Segoe UI Emoji" panose="020B0502040204020203" pitchFamily="34" charset="0"/>
              </a:rPr>
              <a:t>Растущий </a:t>
            </a:r>
            <a:r>
              <a:rPr lang="ru-RU" sz="2400" b="0" i="0" dirty="0" smtClean="0">
                <a:effectLst/>
                <a:latin typeface="Montserrat Medium"/>
                <a:ea typeface="Segoe UI Emoji" panose="020B0502040204020203" pitchFamily="34" charset="0"/>
              </a:rPr>
              <a:t>рынок </a:t>
            </a:r>
            <a:r>
              <a:rPr lang="ru-RU" sz="2400" b="0" i="0" dirty="0">
                <a:effectLst/>
                <a:latin typeface="Montserrat Medium"/>
                <a:ea typeface="Segoe UI Emoji" panose="020B0502040204020203" pitchFamily="34" charset="0"/>
              </a:rPr>
              <a:t>мобильных приложений: В настоящее время все больше людей используют мобильные устройства для получения информации и образования. Разработка инновационного образовательного приложения может быть перспективным вложением.</a:t>
            </a:r>
          </a:p>
          <a:p>
            <a:pPr indent="4320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400" b="0" i="0" dirty="0">
                <a:effectLst/>
                <a:latin typeface="Montserrat Medium"/>
                <a:ea typeface="Segoe UI Emoji" panose="020B0502040204020203" pitchFamily="34" charset="0"/>
              </a:rPr>
              <a:t>Популярность онлайн-образования: В последние годы онлайн-образование стало все более популярным, и множество платформ предлагают курсы и образовательные материалы. Интеграция образовательных материалов в мобильное приложение будет удобным и доступным способом для пользователей получать знания в любое время и в любом месте.</a:t>
            </a:r>
          </a:p>
          <a:p>
            <a:pPr indent="4320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400" b="0" i="0" dirty="0">
                <a:effectLst/>
                <a:latin typeface="Montserrat Medium"/>
                <a:ea typeface="Segoe UI Emoji" panose="020B0502040204020203" pitchFamily="34" charset="0"/>
              </a:rPr>
              <a:t>Растущее внимание к здоровью и физической активности: Современные люди все больше задумываются о своем здоровье и физической активности. Комбинирование обучения с физическими упражнениями поможет пользователям поддерживать здоровый образ жизни и улучшать свои когнитивные функции.</a:t>
            </a:r>
          </a:p>
          <a:p>
            <a:pPr indent="4320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400" b="0" i="0" dirty="0">
                <a:effectLst/>
                <a:latin typeface="Montserrat Medium"/>
                <a:ea typeface="Segoe UI Emoji" panose="020B0502040204020203" pitchFamily="34" charset="0"/>
              </a:rPr>
              <a:t>Повышение эффективности обучения: Исследования показывают, что физическая активность может способствовать улучшению когнитивных функций, таких как память, внимание и концентрация. Интеграция физических упражнений в образовательное приложение может помочь повысить эффективность процесса обучения и усвоение информации.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dirty="0">
              <a:latin typeface="Montserrat Medium"/>
              <a:ea typeface="Segoe UI Emoj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585912"/>
            <a:ext cx="18407825" cy="8911399"/>
          </a:xfrm>
        </p:spPr>
        <p:txBody>
          <a:bodyPr/>
          <a:lstStyle/>
          <a:p>
            <a:pPr indent="432000" algn="l">
              <a:lnSpc>
                <a:spcPct val="150000"/>
              </a:lnSpc>
              <a:spcBef>
                <a:spcPts val="600"/>
              </a:spcBef>
            </a:pPr>
            <a:r>
              <a:rPr lang="ru-RU" sz="2400" b="0" i="0" dirty="0">
                <a:effectLst/>
                <a:latin typeface="Montserrat Medium" pitchFamily="2" charset="-52"/>
              </a:rPr>
              <a:t>Данный проект решает проблему повышения эффективности процесса обучения и улучшение когнитивных функций. В современном мире у обучающихся и работающих людей из-за большой нагрузки и стресса часто возникают проблемы с концентрацией, памятью и вниманием, что снижает их продуктивность.</a:t>
            </a:r>
          </a:p>
          <a:p>
            <a:pPr indent="432000" algn="l">
              <a:lnSpc>
                <a:spcPct val="150000"/>
              </a:lnSpc>
              <a:spcBef>
                <a:spcPts val="600"/>
              </a:spcBef>
            </a:pPr>
            <a:r>
              <a:rPr lang="ru-RU" sz="2400" b="0" i="0" dirty="0">
                <a:effectLst/>
                <a:latin typeface="Montserrat Medium" pitchFamily="2" charset="-52"/>
              </a:rPr>
              <a:t>Предложенное приложение сочетает в себе образовательные материалы и эффективные элементы физических упражнений, такие как физические упражнения, зарядка для мозга, психологические игры и тренировки памяти. Оно помогает учащимся и работающим людям преодолеть проблемы концентрации, улучшить память и внимание, а также повысить эффективность усвоения новых знаний.</a:t>
            </a:r>
          </a:p>
          <a:p>
            <a:pPr indent="432000" algn="l">
              <a:lnSpc>
                <a:spcPct val="150000"/>
              </a:lnSpc>
              <a:spcBef>
                <a:spcPts val="600"/>
              </a:spcBef>
            </a:pPr>
            <a:r>
              <a:rPr lang="ru-RU" sz="2400" b="0" i="0" dirty="0">
                <a:effectLst/>
                <a:latin typeface="Montserrat Medium" pitchFamily="2" charset="-52"/>
              </a:rPr>
              <a:t>Применение мобильного приложения позволяет людям получать доступ к обучающим материалам и физическим тренировкам в любом удобном для них месте и в любое время. Также приложение может предоставлять персонализированные рекомендации и трекеры для отслеживания прогресса и достижений пользователя.</a:t>
            </a:r>
          </a:p>
          <a:p>
            <a:pPr indent="432000" algn="l">
              <a:lnSpc>
                <a:spcPct val="150000"/>
              </a:lnSpc>
              <a:spcBef>
                <a:spcPts val="600"/>
              </a:spcBef>
            </a:pPr>
            <a:r>
              <a:rPr lang="ru-RU" sz="2400" b="0" i="0" dirty="0">
                <a:effectLst/>
                <a:latin typeface="Montserrat Medium" pitchFamily="2" charset="-52"/>
              </a:rPr>
              <a:t>Таким образом, разработка данного мобильного приложения решает проблему эффективности процесса обучения, помогая улучшить когнитивные функции и повысить продуктивность учащихся и работающих людей.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ru-RU" sz="2400" dirty="0">
              <a:latin typeface="Montserrat Medium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426464"/>
            <a:ext cx="18424652" cy="9070848"/>
          </a:xfrm>
        </p:spPr>
        <p:txBody>
          <a:bodyPr/>
          <a:lstStyle/>
          <a:p>
            <a:pPr indent="432000" algn="l">
              <a:lnSpc>
                <a:spcPct val="150000"/>
              </a:lnSpc>
              <a:spcBef>
                <a:spcPts val="600"/>
              </a:spcBef>
            </a:pPr>
            <a:r>
              <a:rPr lang="ru-RU" sz="2400" b="0" i="0" dirty="0">
                <a:effectLst/>
                <a:latin typeface="Montserrat Medium" pitchFamily="2" charset="-52"/>
              </a:rPr>
              <a:t>Преимущества данного проекта для клиента могут включать в себя:</a:t>
            </a:r>
          </a:p>
          <a:p>
            <a:pPr indent="432000" algn="l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400" b="0" i="0" dirty="0">
                <a:effectLst/>
                <a:latin typeface="Montserrat Medium" pitchFamily="2" charset="-52"/>
              </a:rPr>
              <a:t>Увеличение эффективности: Этот проект может помочь клиенту повысить эффективность своего бизнеса, автоматизировав определенные процессы или упростив рабочие задачи.</a:t>
            </a:r>
          </a:p>
          <a:p>
            <a:pPr indent="432000" algn="l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400" b="0" i="0" dirty="0">
                <a:effectLst/>
                <a:latin typeface="Montserrat Medium" pitchFamily="2" charset="-52"/>
              </a:rPr>
              <a:t>Снижение затрат: Реализация данного проекта может снизить затраты клиента на определенные операции или ресурсы, так как он может быть спроектирован для оптимизации бизнес-процессов и экономии ресурсов.</a:t>
            </a:r>
          </a:p>
          <a:p>
            <a:pPr indent="432000" algn="l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400" b="0" i="0" dirty="0">
                <a:effectLst/>
                <a:latin typeface="Montserrat Medium" pitchFamily="2" charset="-52"/>
              </a:rPr>
              <a:t>Улучшение качества: Проект может помочь повысить качество продукции или услуг клиента за счет внедрения новых технологий, методов или идей.</a:t>
            </a:r>
          </a:p>
          <a:p>
            <a:pPr indent="432000" algn="l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400" b="0" i="0" dirty="0">
                <a:effectLst/>
                <a:latin typeface="Montserrat Medium" pitchFamily="2" charset="-52"/>
              </a:rPr>
              <a:t>Расширение рынка: Реализация этого проекта может помочь клиенту расширить свою клиентскую базу или рынок, предоставляя новые продукты или услуги, которые ранее не были доступны.</a:t>
            </a:r>
          </a:p>
          <a:p>
            <a:pPr indent="432000" algn="l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400" b="0" i="0" dirty="0">
                <a:effectLst/>
                <a:latin typeface="Montserrat Medium" pitchFamily="2" charset="-52"/>
              </a:rPr>
              <a:t>Улучшение опыта клиента: Внедрение данного проекта может улучшить взаимодействие клиента с брендом или компанией, что может привести к увеличению уровня удовлетворенности и лояльности клиентов.</a:t>
            </a:r>
          </a:p>
          <a:p>
            <a:pPr indent="432000" algn="l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400" b="0" i="0" dirty="0">
                <a:effectLst/>
                <a:latin typeface="Montserrat Medium" pitchFamily="2" charset="-52"/>
              </a:rPr>
              <a:t>Продуктивность и автоматизация: Проект может помочь клиенту сократить ручной труд и повысить производительность за счет автоматизации определенных процессов или задач.</a:t>
            </a:r>
          </a:p>
          <a:p>
            <a:pPr indent="432000" algn="l">
              <a:lnSpc>
                <a:spcPct val="150000"/>
              </a:lnSpc>
              <a:spcBef>
                <a:spcPts val="600"/>
              </a:spcBef>
            </a:pPr>
            <a:r>
              <a:rPr lang="ru-RU" sz="2400" b="0" i="0" dirty="0">
                <a:effectLst/>
                <a:latin typeface="Montserrat Medium" pitchFamily="2" charset="-52"/>
              </a:rPr>
              <a:t>В целом, преимущества этого проекта для клиента могут быть связаны с повышением эффективности, улучшением качества, снижением затрат, увеличением рыночной доли и удовлетворенности клиентов.</a:t>
            </a:r>
          </a:p>
          <a:p>
            <a:pPr indent="432000">
              <a:lnSpc>
                <a:spcPct val="150000"/>
              </a:lnSpc>
              <a:spcBef>
                <a:spcPts val="600"/>
              </a:spcBef>
            </a:pPr>
            <a:endParaRPr lang="ru-RU" dirty="0">
              <a:latin typeface="Montserrat Medium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dirty="0" smtClean="0">
                <a:latin typeface="Montserrat Medium"/>
              </a:rPr>
              <a:t>1. Преподаватели </a:t>
            </a:r>
            <a:r>
              <a:rPr lang="ru-RU" sz="2400" dirty="0">
                <a:latin typeface="Montserrat Medium"/>
              </a:rPr>
              <a:t>и учителя: приложение </a:t>
            </a:r>
            <a:r>
              <a:rPr lang="ru-RU" sz="2400" dirty="0" smtClean="0">
                <a:latin typeface="Montserrat Medium"/>
              </a:rPr>
              <a:t>может </a:t>
            </a:r>
            <a:r>
              <a:rPr lang="en-US" sz="2400" dirty="0" smtClean="0">
                <a:latin typeface="Montserrat Medium"/>
              </a:rPr>
              <a:t> </a:t>
            </a:r>
            <a:r>
              <a:rPr lang="ru-RU" sz="2400" dirty="0" smtClean="0">
                <a:latin typeface="Montserrat Medium"/>
              </a:rPr>
              <a:t>быть </a:t>
            </a:r>
            <a:r>
              <a:rPr lang="ru-RU" sz="2400" dirty="0">
                <a:latin typeface="Montserrat Medium"/>
              </a:rPr>
              <a:t>полезно для преподавателей, которые могут </a:t>
            </a:r>
            <a:r>
              <a:rPr lang="en-US" sz="2400" dirty="0" smtClean="0">
                <a:latin typeface="Montserrat Medium"/>
              </a:rPr>
              <a:t> </a:t>
            </a:r>
            <a:r>
              <a:rPr lang="ru-RU" sz="2400" dirty="0" smtClean="0">
                <a:latin typeface="Montserrat Medium"/>
              </a:rPr>
              <a:t>использовать </a:t>
            </a:r>
            <a:r>
              <a:rPr lang="ru-RU" sz="2400" dirty="0">
                <a:latin typeface="Montserrat Medium"/>
              </a:rPr>
              <a:t>его в своих классах для повышения активности и вовлеченности учеников. Это может </a:t>
            </a:r>
            <a:r>
              <a:rPr lang="en-US" sz="2400" dirty="0" smtClean="0">
                <a:latin typeface="Montserrat Medium"/>
              </a:rPr>
              <a:t> </a:t>
            </a:r>
            <a:r>
              <a:rPr lang="ru-RU" sz="2400" dirty="0" smtClean="0">
                <a:latin typeface="Montserrat Medium"/>
              </a:rPr>
              <a:t>быть </a:t>
            </a:r>
            <a:r>
              <a:rPr lang="ru-RU" sz="2400" dirty="0">
                <a:latin typeface="Montserrat Medium"/>
              </a:rPr>
              <a:t>полезным инструментом для обучения и предоставления образовательных материалов в интерактивной форме</a:t>
            </a:r>
            <a:r>
              <a:rPr lang="ru-RU" sz="2400" dirty="0" smtClean="0">
                <a:latin typeface="Montserrat Medium"/>
              </a:rPr>
              <a:t>.</a:t>
            </a:r>
          </a:p>
          <a:p>
            <a:r>
              <a:rPr lang="ru-RU" sz="2400" dirty="0" smtClean="0">
                <a:latin typeface="Montserrat Medium"/>
              </a:rPr>
              <a:t>2.. Родители</a:t>
            </a:r>
            <a:r>
              <a:rPr lang="ru-RU" sz="2400" dirty="0">
                <a:latin typeface="Montserrat Medium"/>
              </a:rPr>
              <a:t>: приложение может представлять интерес для родителей, которые хотят помочь своим детям в учебе и развитии когнитивных навыков. Они могут использовать приложение в домашних условиях для выполнения физических упражнений вместе с образовательными материалами</a:t>
            </a:r>
            <a:r>
              <a:rPr lang="ru-RU" sz="2400" dirty="0" smtClean="0">
                <a:latin typeface="Montserrat Medium"/>
              </a:rPr>
              <a:t>.</a:t>
            </a:r>
          </a:p>
          <a:p>
            <a:r>
              <a:rPr lang="ru-RU" sz="2400" dirty="0" smtClean="0">
                <a:latin typeface="Montserrat Medium"/>
              </a:rPr>
              <a:t>3. Профессионалы</a:t>
            </a:r>
            <a:r>
              <a:rPr lang="ru-RU" sz="2400" dirty="0">
                <a:latin typeface="Montserrat Medium"/>
              </a:rPr>
              <a:t>, стремящиеся повысить свои когнитивные навыки: приложение может быть полезным для профессионалов, таких как менеджеры, ученые и </a:t>
            </a:r>
            <a:r>
              <a:rPr lang="ru-RU" sz="2400" dirty="0" err="1" smtClean="0">
                <a:latin typeface="Montserrat Medium"/>
              </a:rPr>
              <a:t>фрилансеры</a:t>
            </a:r>
            <a:r>
              <a:rPr lang="ru-RU" sz="2400" dirty="0" smtClean="0">
                <a:latin typeface="Montserrat Medium"/>
              </a:rPr>
              <a:t>.</a:t>
            </a:r>
            <a:endParaRPr lang="ru-RU" sz="2400" dirty="0">
              <a:latin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086058"/>
            <a:ext cx="18424652" cy="7554912"/>
          </a:xfrm>
        </p:spPr>
        <p:txBody>
          <a:bodyPr/>
          <a:lstStyle/>
          <a:p>
            <a:pPr marL="358775" indent="-342900">
              <a:buFontTx/>
              <a:buChar char="-"/>
            </a:pPr>
            <a:r>
              <a:rPr lang="ru-RU" sz="2400" dirty="0" smtClean="0">
                <a:latin typeface="Montserrat Medium" pitchFamily="2" charset="-52"/>
              </a:rPr>
              <a:t>Платные </a:t>
            </a:r>
            <a:r>
              <a:rPr lang="ru-RU" sz="2400" dirty="0">
                <a:latin typeface="Montserrat Medium" pitchFamily="2" charset="-52"/>
              </a:rPr>
              <a:t>подписки: Предоставление различных уровней подписок с доступом к дополнительным функциям и контенту позволяет получать стабильный источник дохода. </a:t>
            </a:r>
            <a:endParaRPr lang="en-US" sz="2400" dirty="0" smtClean="0">
              <a:latin typeface="Montserrat Medium" pitchFamily="2" charset="-52"/>
            </a:endParaRPr>
          </a:p>
          <a:p>
            <a:r>
              <a:rPr lang="ru-RU" sz="2400" dirty="0" smtClean="0">
                <a:latin typeface="Montserrat Medium" pitchFamily="2" charset="-52"/>
              </a:rPr>
              <a:t>- </a:t>
            </a:r>
            <a:r>
              <a:rPr lang="ru-RU" sz="2400" dirty="0">
                <a:latin typeface="Montserrat Medium" pitchFamily="2" charset="-52"/>
              </a:rPr>
              <a:t>Рекламные партнерства: Сотрудничество с рекламодателями для интеграции релевантных рекламных объявлений в приложение может быть дополнительным источником дохода. </a:t>
            </a:r>
            <a:endParaRPr lang="en-US" sz="2400" dirty="0" smtClean="0">
              <a:latin typeface="Montserrat Medium" pitchFamily="2" charset="-52"/>
            </a:endParaRPr>
          </a:p>
          <a:p>
            <a:r>
              <a:rPr lang="ru-RU" sz="2400" dirty="0" smtClean="0">
                <a:latin typeface="Montserrat Medium" pitchFamily="2" charset="-52"/>
              </a:rPr>
              <a:t>- </a:t>
            </a:r>
            <a:r>
              <a:rPr lang="ru-RU" sz="2400" dirty="0">
                <a:latin typeface="Montserrat Medium" pitchFamily="2" charset="-52"/>
              </a:rPr>
              <a:t>Продажа дополнительных материалов: Предложение специальных обучающих курсов, тренировок и уникального контента для продажи пользователю может быть еще одним источником прибыли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32114" y="1426464"/>
            <a:ext cx="11120846" cy="1298448"/>
          </a:xfr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32114" y="1872343"/>
            <a:ext cx="18194964" cy="8624969"/>
          </a:xfrm>
        </p:spPr>
        <p:txBody>
          <a:bodyPr/>
          <a:lstStyle/>
          <a:p>
            <a:r>
              <a:rPr lang="ru-RU" sz="2400" dirty="0" smtClean="0">
                <a:latin typeface="Montserrat Medium"/>
              </a:rPr>
              <a:t>Проект </a:t>
            </a:r>
            <a:r>
              <a:rPr lang="ru-RU" sz="2400" dirty="0" smtClean="0">
                <a:latin typeface="Montserrat Medium"/>
              </a:rPr>
              <a:t>  находится </a:t>
            </a:r>
            <a:r>
              <a:rPr lang="ru-RU" sz="2400" dirty="0" smtClean="0">
                <a:latin typeface="Montserrat Medium"/>
              </a:rPr>
              <a:t>в стадии </a:t>
            </a:r>
            <a:r>
              <a:rPr lang="ru-RU" sz="2400" dirty="0" smtClean="0">
                <a:latin typeface="Montserrat Medium"/>
              </a:rPr>
              <a:t>разработки</a:t>
            </a:r>
            <a:endParaRPr lang="ru-RU" sz="2400" dirty="0">
              <a:latin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450418" y="1130554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29292" y="7261819"/>
            <a:ext cx="4134612" cy="2103120"/>
          </a:xfrm>
        </p:spPr>
        <p:txBody>
          <a:bodyPr/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Montserrat Medium" pitchFamily="2" charset="-52"/>
              </a:rPr>
              <a:t>Администратор, </a:t>
            </a:r>
            <a:r>
              <a:rPr lang="ru-RU" b="1" i="0" dirty="0">
                <a:effectLst/>
                <a:latin typeface="Montserrat Medium" pitchFamily="2" charset="-52"/>
              </a:rPr>
              <a:t>Аналитик, Генератор идей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22268C-2CB6-269B-96EB-9DF0692F035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37" r="37"/>
          <a:stretch>
            <a:fillRect/>
          </a:stretch>
        </p:blipFill>
        <p:spPr>
          <a:xfrm>
            <a:off x="2736850" y="4064735"/>
            <a:ext cx="2139950" cy="2141538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129292" y="6621739"/>
            <a:ext cx="4134612" cy="438912"/>
          </a:xfrm>
        </p:spPr>
        <p:txBody>
          <a:bodyPr/>
          <a:lstStyle/>
          <a:p>
            <a:r>
              <a:rPr lang="ru-RU" i="0" dirty="0">
                <a:solidFill>
                  <a:srgbClr val="342F37"/>
                </a:solidFill>
                <a:effectLst/>
                <a:latin typeface="Montserrat Medium" pitchFamily="2" charset="-52"/>
              </a:rPr>
              <a:t>Кирилл</a:t>
            </a:r>
            <a:r>
              <a:rPr lang="ru-RU" b="1" i="0" dirty="0">
                <a:solidFill>
                  <a:srgbClr val="342F37"/>
                </a:solidFill>
                <a:effectLst/>
                <a:latin typeface="Roboto" panose="02000000000000000000" pitchFamily="2" charset="0"/>
              </a:rPr>
              <a:t> </a:t>
            </a:r>
          </a:p>
          <a:p>
            <a:r>
              <a:rPr lang="ru-RU" dirty="0"/>
              <a:t> 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84744" y="7261819"/>
            <a:ext cx="4134612" cy="2103120"/>
          </a:xfrm>
        </p:spPr>
        <p:txBody>
          <a:bodyPr/>
          <a:lstStyle/>
          <a:p>
            <a:r>
              <a:rPr lang="ru-RU" dirty="0">
                <a:latin typeface="Montserrat Medium" pitchFamily="2" charset="-52"/>
              </a:rPr>
              <a:t>Лидер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52CA0F-F928-986E-E96D-B7715E94564E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l="37" r="37"/>
          <a:stretch>
            <a:fillRect/>
          </a:stretch>
        </p:blipFill>
        <p:spPr>
          <a:xfrm>
            <a:off x="8793734" y="4064736"/>
            <a:ext cx="2139950" cy="2141537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84744" y="6621739"/>
            <a:ext cx="4134612" cy="438912"/>
          </a:xfrm>
        </p:spPr>
        <p:txBody>
          <a:bodyPr/>
          <a:lstStyle/>
          <a:p>
            <a:r>
              <a:rPr lang="ru-RU" b="1" i="0" dirty="0">
                <a:solidFill>
                  <a:srgbClr val="342F37"/>
                </a:solidFill>
                <a:effectLst/>
                <a:latin typeface="Montserrat Medium" pitchFamily="2" charset="-52"/>
              </a:rPr>
              <a:t>Игорь</a:t>
            </a:r>
          </a:p>
          <a:p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644880" y="7261819"/>
            <a:ext cx="4134612" cy="2103120"/>
          </a:xfrm>
        </p:spPr>
        <p:txBody>
          <a:bodyPr/>
          <a:lstStyle/>
          <a:p>
            <a:r>
              <a:rPr lang="ru-RU" b="1" i="0" dirty="0">
                <a:effectLst/>
                <a:latin typeface="Montserrat Medium" pitchFamily="2" charset="-52"/>
              </a:rPr>
              <a:t>Дизайнер, Тестировщик,</a:t>
            </a:r>
            <a:r>
              <a:rPr lang="ru-RU" b="1" i="0" dirty="0">
                <a:solidFill>
                  <a:srgbClr val="FFFFFF"/>
                </a:solidFill>
                <a:effectLst/>
                <a:latin typeface="Montserrat Medium" pitchFamily="2" charset="-52"/>
              </a:rPr>
              <a:t> </a:t>
            </a:r>
            <a:r>
              <a:rPr lang="ru-RU" b="1" i="0" dirty="0">
                <a:effectLst/>
                <a:latin typeface="Montserrat Medium" pitchFamily="2" charset="-52"/>
              </a:rPr>
              <a:t>Системный администратор</a:t>
            </a:r>
            <a:endParaRPr lang="ru-RU" dirty="0">
              <a:latin typeface="Montserrat Medium" pitchFamily="2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6FC095-B1EB-255F-0360-1076FD8601F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l="37" r="37"/>
          <a:stretch>
            <a:fillRect/>
          </a:stretch>
        </p:blipFill>
        <p:spPr>
          <a:xfrm>
            <a:off x="14260322" y="4064736"/>
            <a:ext cx="2139950" cy="2141538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644880" y="6621739"/>
            <a:ext cx="4134612" cy="438912"/>
          </a:xfrm>
        </p:spPr>
        <p:txBody>
          <a:bodyPr/>
          <a:lstStyle/>
          <a:p>
            <a:r>
              <a:rPr lang="ru-RU" dirty="0">
                <a:latin typeface="Montserrat Medium" pitchFamily="2" charset="-52"/>
              </a:rPr>
              <a:t>Антон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157000"/>
            <a:ext cx="18351355" cy="7554912"/>
          </a:xfrm>
        </p:spPr>
        <p:txBody>
          <a:bodyPr/>
          <a:lstStyle/>
          <a:p>
            <a:pPr marL="358775" indent="-342900">
              <a:buFontTx/>
              <a:buChar char="-"/>
            </a:pPr>
            <a:r>
              <a:rPr lang="ru-RU" sz="2400" dirty="0" smtClean="0">
                <a:latin typeface="Montserrat Medium"/>
              </a:rPr>
              <a:t>Интуитивный </a:t>
            </a:r>
            <a:r>
              <a:rPr lang="ru-RU" sz="2400" dirty="0">
                <a:latin typeface="Montserrat Medium"/>
              </a:rPr>
              <a:t>и простой интерфейс: Обеспечение легкого и понятного интерфейса приложения, чтобы пользователи могли быстро и удобно находить нужный контент и выполнять упражнения. </a:t>
            </a:r>
            <a:endParaRPr lang="en-US" sz="2400" dirty="0" smtClean="0">
              <a:latin typeface="Montserrat Medium"/>
            </a:endParaRPr>
          </a:p>
          <a:p>
            <a:pPr marL="358775" indent="-342900">
              <a:buFontTx/>
              <a:buChar char="-"/>
            </a:pPr>
            <a:r>
              <a:rPr lang="ru-RU" sz="2400" dirty="0" smtClean="0">
                <a:latin typeface="Montserrat Medium"/>
              </a:rPr>
              <a:t>Улучшение </a:t>
            </a:r>
            <a:r>
              <a:rPr lang="ru-RU" sz="2400" dirty="0">
                <a:latin typeface="Montserrat Medium"/>
              </a:rPr>
              <a:t>функций персонализации: Развитие возможностей для пользователей настраивать упражнения и материалы под свои предпочтения и потребности. </a:t>
            </a:r>
            <a:endParaRPr lang="en-US" sz="2400" dirty="0" smtClean="0">
              <a:latin typeface="Montserrat Medium"/>
            </a:endParaRPr>
          </a:p>
          <a:p>
            <a:r>
              <a:rPr lang="ru-RU" sz="2400" dirty="0">
                <a:latin typeface="Montserrat Medium"/>
              </a:rPr>
              <a:t>- Разработка версий для различных операционных систем: Расширение приложения на платформы </a:t>
            </a:r>
            <a:r>
              <a:rPr lang="ru-RU" sz="2400" dirty="0" err="1">
                <a:latin typeface="Montserrat Medium"/>
              </a:rPr>
              <a:t>iOS</a:t>
            </a:r>
            <a:r>
              <a:rPr lang="ru-RU" sz="2400" dirty="0">
                <a:latin typeface="Montserrat Medium"/>
              </a:rPr>
              <a:t> и </a:t>
            </a:r>
            <a:r>
              <a:rPr lang="ru-RU" sz="2400" dirty="0" err="1">
                <a:latin typeface="Montserrat Medium"/>
              </a:rPr>
              <a:t>Android</a:t>
            </a:r>
            <a:r>
              <a:rPr lang="ru-RU" sz="2400" dirty="0">
                <a:latin typeface="Montserrat Medium"/>
              </a:rPr>
              <a:t>, чтобы охватить большее число пользователей. </a:t>
            </a:r>
            <a:endParaRPr lang="en-US" sz="2400" dirty="0" smtClean="0">
              <a:latin typeface="Montserrat Medium"/>
            </a:endParaRPr>
          </a:p>
          <a:p>
            <a:r>
              <a:rPr lang="ru-RU" sz="2400" dirty="0" smtClean="0">
                <a:latin typeface="Montserrat Medium"/>
              </a:rPr>
              <a:t>- </a:t>
            </a:r>
            <a:r>
              <a:rPr lang="ru-RU" sz="2400" dirty="0">
                <a:latin typeface="Montserrat Medium"/>
              </a:rPr>
              <a:t>Адаптация для разных устройств: Обеспечение полной функциональности на смартфонах, планшетах и других устройствах, чтобы пользователи могли использовать приложение в любом месте и в любое время. </a:t>
            </a:r>
            <a:br>
              <a:rPr lang="ru-RU" sz="2400" dirty="0">
                <a:latin typeface="Montserrat Medium"/>
              </a:rPr>
            </a:br>
            <a:r>
              <a:rPr lang="ru-RU" sz="2400" dirty="0">
                <a:latin typeface="Montserrat Medium"/>
              </a:rPr>
              <a:t/>
            </a:r>
            <a:br>
              <a:rPr lang="ru-RU" sz="2400" dirty="0">
                <a:latin typeface="Montserrat Medium"/>
              </a:rPr>
            </a:br>
            <a:endParaRPr lang="ru-RU" sz="2400" dirty="0">
              <a:latin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 smtClean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/>
              <a:t>-</a:t>
            </a:r>
            <a:r>
              <a:rPr lang="ru-RU" sz="2800" dirty="0" smtClean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952) 764-86-63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igorggu9@gmail.com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schemas.microsoft.com/office/2006/documentManagement/types"/>
    <ds:schemaRef ds:uri="http://purl.org/dc/terms/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f3f21cfc-4d3e-42b1-8a95-d7209818f9d6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3808</TotalTime>
  <Words>840</Words>
  <Application>Microsoft Office PowerPoint</Application>
  <PresentationFormat>Произвольный</PresentationFormat>
  <Paragraphs>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Montserrat Medium</vt:lpstr>
      <vt:lpstr>Roboto</vt:lpstr>
      <vt:lpstr>Segoe UI Emoji</vt:lpstr>
      <vt:lpstr>ОБЛОЖКИ</vt:lpstr>
      <vt:lpstr>РАЗДЕЛИТЕЛИ</vt:lpstr>
      <vt:lpstr>РАЗРАБОТКА МОБИЛЬНОГО ПРИЛОЖЕНИЯ "PAUSE+"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kekt0</cp:lastModifiedBy>
  <cp:revision>225</cp:revision>
  <dcterms:created xsi:type="dcterms:W3CDTF">2021-03-01T12:07:13Z</dcterms:created>
  <dcterms:modified xsi:type="dcterms:W3CDTF">2023-10-24T23:15:25Z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