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1" r:id="rId6"/>
    <p:sldId id="276" r:id="rId7"/>
    <p:sldId id="260" r:id="rId8"/>
    <p:sldId id="273" r:id="rId9"/>
    <p:sldId id="262" r:id="rId10"/>
    <p:sldId id="274" r:id="rId11"/>
    <p:sldId id="278" r:id="rId12"/>
    <p:sldId id="275" r:id="rId13"/>
    <p:sldId id="350" r:id="rId14"/>
    <p:sldId id="343" r:id="rId15"/>
    <p:sldId id="279" r:id="rId16"/>
    <p:sldId id="344" r:id="rId17"/>
    <p:sldId id="345" r:id="rId18"/>
    <p:sldId id="349" r:id="rId19"/>
    <p:sldId id="263" r:id="rId20"/>
    <p:sldId id="264" r:id="rId21"/>
    <p:sldId id="346" r:id="rId22"/>
    <p:sldId id="267" r:id="rId23"/>
    <p:sldId id="270" r:id="rId24"/>
    <p:sldId id="277" r:id="rId25"/>
    <p:sldId id="348" r:id="rId26"/>
    <p:sldId id="271" r:id="rId2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255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636" y="56"/>
      </p:cViewPr>
      <p:guideLst>
        <p:guide orient="horz" pos="209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>
                <a:solidFill>
                  <a:srgbClr val="002060"/>
                </a:solidFill>
              </a:rPr>
              <a:t>Опыт использования</a:t>
            </a:r>
            <a:r>
              <a:rPr lang="ru-RU" sz="1600" baseline="0" dirty="0">
                <a:solidFill>
                  <a:srgbClr val="002060"/>
                </a:solidFill>
              </a:rPr>
              <a:t> приборов для мониторинга </a:t>
            </a:r>
            <a:endParaRPr lang="ru-RU" sz="1600" dirty="0">
              <a:solidFill>
                <a:srgbClr val="002060"/>
              </a:solidFill>
            </a:endParaRPr>
          </a:p>
        </c:rich>
      </c:tx>
      <c:layout>
        <c:manualLayout>
          <c:xMode val="edge"/>
          <c:yMode val="edge"/>
          <c:x val="9.6041583788244816E-2"/>
          <c:y val="4.239939158542342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Опыт использования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chemeClr val="accent1">
                  <a:alpha val="90000"/>
                </a:schemeClr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675-4247-AF7F-F885BD20BFCB}"/>
              </c:ext>
            </c:extLst>
          </c:dPt>
          <c:dPt>
            <c:idx val="1"/>
            <c:bubble3D val="0"/>
            <c:spPr>
              <a:solidFill>
                <a:schemeClr val="accent3">
                  <a:alpha val="90000"/>
                </a:schemeClr>
              </a:solidFill>
              <a:ln w="19050">
                <a:solidFill>
                  <a:schemeClr val="accent3"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3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675-4247-AF7F-F885BD20BFCB}"/>
              </c:ext>
            </c:extLst>
          </c:dPt>
          <c:dPt>
            <c:idx val="2"/>
            <c:bubble3D val="0"/>
            <c:spPr>
              <a:solidFill>
                <a:schemeClr val="accent5">
                  <a:alpha val="90000"/>
                </a:schemeClr>
              </a:solidFill>
              <a:ln w="19050">
                <a:solidFill>
                  <a:schemeClr val="accent5">
                    <a:lumMod val="75000"/>
                  </a:schemeClr>
                </a:solidFill>
              </a:ln>
              <a:effectLst>
                <a:innerShdw blurRad="114300">
                  <a:schemeClr val="accent5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5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675-4247-AF7F-F885BD20BFCB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  <a:alpha val="90000"/>
                </a:schemeClr>
              </a:solidFill>
              <a:ln w="19050">
                <a:solidFill>
                  <a:schemeClr val="accent1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0675-4247-AF7F-F885BD20BFCB}"/>
              </c:ext>
            </c:extLst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675-4247-AF7F-F885BD20BFCB}"/>
                </c:ext>
              </c:extLst>
            </c:dLbl>
            <c:dLbl>
              <c:idx val="1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/>
                  </a:solidFill>
                  <a:round/>
                </a:ln>
                <a:effectLst>
                  <a:outerShdw blurRad="50800" dist="38100" dir="2700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3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0675-4247-AF7F-F885BD20BFCB}"/>
                </c:ext>
              </c:extLst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5"/>
                  </a:solidFill>
                  <a:round/>
                </a:ln>
                <a:effectLst>
                  <a:outerShdw blurRad="50800" dist="38100" dir="2700000" algn="tl" rotWithShape="0">
                    <a:schemeClr val="accent5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5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0675-4247-AF7F-F885BD20BFCB}"/>
                </c:ext>
              </c:extLst>
            </c:dLbl>
            <c:dLbl>
              <c:idx val="3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>
                      <a:lumMod val="6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6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1">
                          <a:lumMod val="6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0675-4247-AF7F-F885BD20BFCB}"/>
                </c:ext>
              </c:extLst>
            </c:dLbl>
            <c:spPr>
              <a:solidFill>
                <a:srgbClr val="FFFFFF">
                  <a:alpha val="90000"/>
                </a:srgbClr>
              </a:solidFill>
              <a:ln w="12700" cap="flat" cmpd="sng" algn="ctr">
                <a:solidFill>
                  <a:srgbClr val="4472C4"/>
                </a:solidFill>
                <a:round/>
              </a:ln>
              <a:effectLst>
                <a:outerShdw blurRad="50800" dist="38100" dir="2700000" algn="tl" rotWithShape="0">
                  <a:srgbClr val="4472C4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3"/>
                <c:pt idx="0">
                  <c:v>Владеют</c:v>
                </c:pt>
                <c:pt idx="1">
                  <c:v>Пробовали </c:v>
                </c:pt>
                <c:pt idx="2">
                  <c:v>Не пробовали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</c:v>
                </c:pt>
                <c:pt idx="1">
                  <c:v>30</c:v>
                </c:pt>
                <c:pt idx="2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675-4247-AF7F-F885BD20BFCB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Стоимость производства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Суммарная стоимость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34A-4E1F-9AB6-64608CBCE6CD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34A-4E1F-9AB6-64608CBCE6CD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34A-4E1F-9AB6-64608CBCE6CD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634A-4E1F-9AB6-64608CBCE6CD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634A-4E1F-9AB6-64608CBCE6CD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634A-4E1F-9AB6-64608CBCE6CD}"/>
                </c:ext>
              </c:extLst>
            </c:dLbl>
            <c:dLbl>
              <c:idx val="1"/>
              <c:layout>
                <c:manualLayout>
                  <c:x val="6.5301815866104541E-3"/>
                  <c:y val="1.235164170824566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34A-4E1F-9AB6-64608CBCE6CD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634A-4E1F-9AB6-64608CBCE6CD}"/>
                </c:ext>
              </c:extLst>
            </c:dLbl>
            <c:dLbl>
              <c:idx val="3"/>
              <c:layout>
                <c:manualLayout>
                  <c:x val="3.1018362536399627E-2"/>
                  <c:y val="2.223295507484219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E4735C2-FB07-4B11-ABC5-CBAAA74B82A0}" type="CATEGORYNAME">
                      <a:rPr lang="ru-RU">
                        <a:solidFill>
                          <a:schemeClr val="accent1"/>
                        </a:solidFill>
                      </a:rPr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/>
                      <a:t>
</a:t>
                    </a:r>
                    <a:fld id="{73DA7997-B8E3-4E65-BC20-3A951F35B565}" type="PERCENTAGE">
                      <a:rPr lang="ru-RU" baseline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[ПРОЦЕНТ]</a:t>
                    </a:fld>
                    <a:endParaRPr lang="ru-RU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634A-4E1F-9AB6-64608CBCE6CD}"/>
                </c:ext>
              </c:extLst>
            </c:dLbl>
            <c:dLbl>
              <c:idx val="4"/>
              <c:layout>
                <c:manualLayout>
                  <c:x val="0.1093805415757251"/>
                  <c:y val="-2.47032834164913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34A-4E1F-9AB6-64608CBCE6CD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Закупка компонентов </c:v>
                </c:pt>
                <c:pt idx="1">
                  <c:v>Производство печатной платы с монтажем</c:v>
                </c:pt>
                <c:pt idx="2">
                  <c:v>Производство корпуса</c:v>
                </c:pt>
                <c:pt idx="3">
                  <c:v>Упаковка и доп. Материалы</c:v>
                </c:pt>
                <c:pt idx="4">
                  <c:v>Логистика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5000</c:v>
                </c:pt>
                <c:pt idx="1">
                  <c:v>1000</c:v>
                </c:pt>
                <c:pt idx="2">
                  <c:v>1000</c:v>
                </c:pt>
                <c:pt idx="3">
                  <c:v>200</c:v>
                </c:pt>
                <c:pt idx="4">
                  <c:v>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34A-4E1F-9AB6-64608CBCE6CD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9A7304E5-C352-055B-B195-D52562A82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:notes">
            <a:extLst>
              <a:ext uri="{FF2B5EF4-FFF2-40B4-BE49-F238E27FC236}">
                <a16:creationId xmlns:a16="http://schemas.microsoft.com/office/drawing/2014/main" id="{00319E33-AB71-EFDF-03F9-498EB9CF24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6:notes">
            <a:extLst>
              <a:ext uri="{FF2B5EF4-FFF2-40B4-BE49-F238E27FC236}">
                <a16:creationId xmlns:a16="http://schemas.microsoft.com/office/drawing/2014/main" id="{6E92127E-30CE-CB8A-70F5-B33930E0AA3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268153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>
          <a:extLst>
            <a:ext uri="{FF2B5EF4-FFF2-40B4-BE49-F238E27FC236}">
              <a16:creationId xmlns:a16="http://schemas.microsoft.com/office/drawing/2014/main" id="{EEB16CF8-CECD-86B9-DB75-BE4DEE28D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:notes">
            <a:extLst>
              <a:ext uri="{FF2B5EF4-FFF2-40B4-BE49-F238E27FC236}">
                <a16:creationId xmlns:a16="http://schemas.microsoft.com/office/drawing/2014/main" id="{D264DC70-ED26-A971-D260-476ED2F5925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5:notes">
            <a:extLst>
              <a:ext uri="{FF2B5EF4-FFF2-40B4-BE49-F238E27FC236}">
                <a16:creationId xmlns:a16="http://schemas.microsoft.com/office/drawing/2014/main" id="{1350908E-B4D7-E11D-715E-3FF043DC1E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576381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>
          <a:extLst>
            <a:ext uri="{FF2B5EF4-FFF2-40B4-BE49-F238E27FC236}">
              <a16:creationId xmlns:a16="http://schemas.microsoft.com/office/drawing/2014/main" id="{0BE8B76B-DA8B-FE14-A064-83D16B9E9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7:notes">
            <a:extLst>
              <a:ext uri="{FF2B5EF4-FFF2-40B4-BE49-F238E27FC236}">
                <a16:creationId xmlns:a16="http://schemas.microsoft.com/office/drawing/2014/main" id="{816B2673-1298-DD69-5AC0-6308FAC86F2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7:notes">
            <a:extLst>
              <a:ext uri="{FF2B5EF4-FFF2-40B4-BE49-F238E27FC236}">
                <a16:creationId xmlns:a16="http://schemas.microsoft.com/office/drawing/2014/main" id="{57CA0561-7142-B834-1535-A55AA473FC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141944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>
          <a:extLst>
            <a:ext uri="{FF2B5EF4-FFF2-40B4-BE49-F238E27FC236}">
              <a16:creationId xmlns:a16="http://schemas.microsoft.com/office/drawing/2014/main" id="{ECD11671-194A-6BDE-FB83-3A76429CE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7:notes">
            <a:extLst>
              <a:ext uri="{FF2B5EF4-FFF2-40B4-BE49-F238E27FC236}">
                <a16:creationId xmlns:a16="http://schemas.microsoft.com/office/drawing/2014/main" id="{0A82ED5F-4984-CE3F-6113-93F007A7C8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7:notes">
            <a:extLst>
              <a:ext uri="{FF2B5EF4-FFF2-40B4-BE49-F238E27FC236}">
                <a16:creationId xmlns:a16="http://schemas.microsoft.com/office/drawing/2014/main" id="{1F607907-984D-293D-47E4-B646AD4A7E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953538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>
          <a:extLst>
            <a:ext uri="{FF2B5EF4-FFF2-40B4-BE49-F238E27FC236}">
              <a16:creationId xmlns:a16="http://schemas.microsoft.com/office/drawing/2014/main" id="{B4593DDB-D7B8-7B81-564D-4A99DE5A3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8:notes">
            <a:extLst>
              <a:ext uri="{FF2B5EF4-FFF2-40B4-BE49-F238E27FC236}">
                <a16:creationId xmlns:a16="http://schemas.microsoft.com/office/drawing/2014/main" id="{519A9A25-5D63-7F9F-DD4C-10D7150BF1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8:notes">
            <a:extLst>
              <a:ext uri="{FF2B5EF4-FFF2-40B4-BE49-F238E27FC236}">
                <a16:creationId xmlns:a16="http://schemas.microsoft.com/office/drawing/2014/main" id="{72D341C7-7C6F-285D-2DD6-6BDF14C9C42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820967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>
          <a:extLst>
            <a:ext uri="{FF2B5EF4-FFF2-40B4-BE49-F238E27FC236}">
              <a16:creationId xmlns:a16="http://schemas.microsoft.com/office/drawing/2014/main" id="{BFCEBED6-3A16-9D6C-BA2C-E0821169B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8:notes">
            <a:extLst>
              <a:ext uri="{FF2B5EF4-FFF2-40B4-BE49-F238E27FC236}">
                <a16:creationId xmlns:a16="http://schemas.microsoft.com/office/drawing/2014/main" id="{92833FA5-08FE-B1D2-66BE-85493646B65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8:notes">
            <a:extLst>
              <a:ext uri="{FF2B5EF4-FFF2-40B4-BE49-F238E27FC236}">
                <a16:creationId xmlns:a16="http://schemas.microsoft.com/office/drawing/2014/main" id="{A5AEEFCD-E48B-86B3-3007-79C2A8FE9C9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42415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>
          <a:extLst>
            <a:ext uri="{FF2B5EF4-FFF2-40B4-BE49-F238E27FC236}">
              <a16:creationId xmlns:a16="http://schemas.microsoft.com/office/drawing/2014/main" id="{D9544E52-3B9E-7F05-4C5D-CF088E99D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8:notes">
            <a:extLst>
              <a:ext uri="{FF2B5EF4-FFF2-40B4-BE49-F238E27FC236}">
                <a16:creationId xmlns:a16="http://schemas.microsoft.com/office/drawing/2014/main" id="{1317FDD5-42DD-63A6-EDE7-BF1C308725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8:notes">
            <a:extLst>
              <a:ext uri="{FF2B5EF4-FFF2-40B4-BE49-F238E27FC236}">
                <a16:creationId xmlns:a16="http://schemas.microsoft.com/office/drawing/2014/main" id="{3E839C1B-D779-B0DF-9F48-59B3F2A6B8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76891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>
          <a:extLst>
            <a:ext uri="{FF2B5EF4-FFF2-40B4-BE49-F238E27FC236}">
              <a16:creationId xmlns:a16="http://schemas.microsoft.com/office/drawing/2014/main" id="{B487F7FF-913D-297F-B57C-170DCC1B6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8:notes">
            <a:extLst>
              <a:ext uri="{FF2B5EF4-FFF2-40B4-BE49-F238E27FC236}">
                <a16:creationId xmlns:a16="http://schemas.microsoft.com/office/drawing/2014/main" id="{984D57C8-0624-B4F5-D6F4-84903AD7B2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8:notes">
            <a:extLst>
              <a:ext uri="{FF2B5EF4-FFF2-40B4-BE49-F238E27FC236}">
                <a16:creationId xmlns:a16="http://schemas.microsoft.com/office/drawing/2014/main" id="{9A743B5B-D6C5-EDC1-6096-A5932C32433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555191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>
          <a:extLst>
            <a:ext uri="{FF2B5EF4-FFF2-40B4-BE49-F238E27FC236}">
              <a16:creationId xmlns:a16="http://schemas.microsoft.com/office/drawing/2014/main" id="{AFF6ACCF-9883-C679-B82A-613114AE6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8:notes">
            <a:extLst>
              <a:ext uri="{FF2B5EF4-FFF2-40B4-BE49-F238E27FC236}">
                <a16:creationId xmlns:a16="http://schemas.microsoft.com/office/drawing/2014/main" id="{F87D978D-C853-D591-0AF7-4B31176DEB7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8:notes">
            <a:extLst>
              <a:ext uri="{FF2B5EF4-FFF2-40B4-BE49-F238E27FC236}">
                <a16:creationId xmlns:a16="http://schemas.microsoft.com/office/drawing/2014/main" id="{666B3B96-5280-2D76-3CB3-2C7B059C40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037739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>
          <a:extLst>
            <a:ext uri="{FF2B5EF4-FFF2-40B4-BE49-F238E27FC236}">
              <a16:creationId xmlns:a16="http://schemas.microsoft.com/office/drawing/2014/main" id="{B7FE5BA0-E355-5451-CE5F-944AFAB20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5:notes">
            <a:extLst>
              <a:ext uri="{FF2B5EF4-FFF2-40B4-BE49-F238E27FC236}">
                <a16:creationId xmlns:a16="http://schemas.microsoft.com/office/drawing/2014/main" id="{D7F81CA4-6D78-38A7-B48D-EB2B50F6E5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5:notes">
            <a:extLst>
              <a:ext uri="{FF2B5EF4-FFF2-40B4-BE49-F238E27FC236}">
                <a16:creationId xmlns:a16="http://schemas.microsoft.com/office/drawing/2014/main" id="{3F967FFC-8339-CC7D-9A31-AEEF535780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833145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>
            <a:spLocks noGrp="1"/>
          </p:cNvSpPr>
          <p:nvPr>
            <p:ph type="dt" idx="10"/>
          </p:nvPr>
        </p:nvSpPr>
        <p:spPr>
          <a:xfrm>
            <a:off x="8709454" y="603040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title"/>
          </p:nvPr>
        </p:nvSpPr>
        <p:spPr>
          <a:xfrm>
            <a:off x="838200" y="3586481"/>
            <a:ext cx="10515600" cy="1771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Verdana" panose="020B0604030504040204"/>
              <a:buNone/>
              <a:defRPr sz="6000" b="0" i="0" u="none" strike="noStrike" cap="none">
                <a:solidFill>
                  <a:schemeClr val="lt1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body" idx="1"/>
          </p:nvPr>
        </p:nvSpPr>
        <p:spPr>
          <a:xfrm>
            <a:off x="838200" y="6017895"/>
            <a:ext cx="414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chemeClr val="lt1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pic>
        <p:nvPicPr>
          <p:cNvPr id="14" name="Google Shape;14;p2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911225" y="626121"/>
            <a:ext cx="2646405" cy="7242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нутренний слайд_1">
  <p:cSld name="Внутренний слайд_1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ftr" idx="11"/>
          </p:nvPr>
        </p:nvSpPr>
        <p:spPr>
          <a:xfrm>
            <a:off x="838200" y="596988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3C388D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10089548" y="5992012"/>
            <a:ext cx="1353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3C388D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3C388D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3C388D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3C388D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3C388D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3C388D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3C388D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3C388D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3C388D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r>
              <a:rPr lang="ru-RU"/>
              <a:t> </a:t>
            </a:r>
          </a:p>
        </p:txBody>
      </p: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522989"/>
            <a:ext cx="7316804" cy="78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600"/>
              <a:buFont typeface="Verdana" panose="020B0604030504040204"/>
              <a:buNone/>
              <a:defRPr sz="3600" b="0" i="0" u="none" strike="noStrike" cap="none">
                <a:solidFill>
                  <a:srgbClr val="3C388D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9" name="Google Shape;19;p3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0000648" y="620713"/>
            <a:ext cx="1353152" cy="377222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"/>
          <p:cNvSpPr txBox="1">
            <a:spLocks noGrp="1"/>
          </p:cNvSpPr>
          <p:nvPr>
            <p:ph type="body" idx="1"/>
          </p:nvPr>
        </p:nvSpPr>
        <p:spPr>
          <a:xfrm>
            <a:off x="839788" y="1905000"/>
            <a:ext cx="7315216" cy="3733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pic>
        <p:nvPicPr>
          <p:cNvPr id="21" name="Google Shape;21;p3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9994296" y="620712"/>
            <a:ext cx="1359504" cy="3720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азделительный слайд">
  <p:cSld name="Разделите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838200" y="3936734"/>
            <a:ext cx="10515600" cy="1742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Verdana" panose="020B0604030504040204"/>
              <a:buNone/>
              <a:defRPr sz="4800" b="0" i="0" u="none" strike="noStrike" cap="none">
                <a:solidFill>
                  <a:schemeClr val="lt1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838200" y="5678906"/>
            <a:ext cx="5180664" cy="704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chemeClr val="lt1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pic>
        <p:nvPicPr>
          <p:cNvPr id="25" name="Google Shape;25;p4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982664" y="587000"/>
            <a:ext cx="1596908" cy="43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нутренний слайд_4">
  <p:cSld name="Внутренний слайд_4">
    <p:bg>
      <p:bgPr>
        <a:solidFill>
          <a:schemeClr val="lt1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838200" y="596988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3C388D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10089548" y="5992012"/>
            <a:ext cx="1353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3C388D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3C388D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3C388D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3C388D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3C388D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3C388D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3C388D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3C388D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3C388D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r>
              <a:rPr lang="ru-RU"/>
              <a:t> </a:t>
            </a:r>
          </a:p>
        </p:txBody>
      </p:sp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838200" y="522989"/>
            <a:ext cx="7316804" cy="78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600"/>
              <a:buFont typeface="Verdana" panose="020B0604030504040204"/>
              <a:buNone/>
              <a:defRPr sz="3600" b="0" i="0" u="none" strike="noStrike" cap="none">
                <a:solidFill>
                  <a:srgbClr val="3C388D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46" name="Google Shape;46;p7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0000648" y="620713"/>
            <a:ext cx="1353152" cy="377222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>
            <a:spLocks noGrp="1"/>
          </p:cNvSpPr>
          <p:nvPr>
            <p:ph type="body" idx="1"/>
          </p:nvPr>
        </p:nvSpPr>
        <p:spPr>
          <a:xfrm>
            <a:off x="836612" y="1681163"/>
            <a:ext cx="393223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1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  <a:defRPr sz="1800" b="1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1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1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1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1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1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1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48" name="Google Shape;48;p7"/>
          <p:cNvSpPr>
            <a:spLocks noGrp="1"/>
          </p:cNvSpPr>
          <p:nvPr>
            <p:ph type="pic" idx="2"/>
          </p:nvPr>
        </p:nvSpPr>
        <p:spPr>
          <a:xfrm>
            <a:off x="5183188" y="1681163"/>
            <a:ext cx="6172200" cy="3957637"/>
          </a:xfrm>
          <a:prstGeom prst="rect">
            <a:avLst/>
          </a:prstGeom>
          <a:noFill/>
          <a:ln>
            <a:noFill/>
          </a:ln>
        </p:spPr>
      </p:sp>
      <p:sp>
        <p:nvSpPr>
          <p:cNvPr id="49" name="Google Shape;49;p7"/>
          <p:cNvSpPr txBox="1">
            <a:spLocks noGrp="1"/>
          </p:cNvSpPr>
          <p:nvPr>
            <p:ph type="body" idx="3"/>
          </p:nvPr>
        </p:nvSpPr>
        <p:spPr>
          <a:xfrm>
            <a:off x="836612" y="2505075"/>
            <a:ext cx="3932237" cy="3133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pic>
        <p:nvPicPr>
          <p:cNvPr id="50" name="Google Shape;50;p7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9994296" y="620712"/>
            <a:ext cx="1359504" cy="3720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>
            <a:spLocks noGrp="1"/>
          </p:cNvSpPr>
          <p:nvPr>
            <p:ph type="title"/>
          </p:nvPr>
        </p:nvSpPr>
        <p:spPr>
          <a:xfrm>
            <a:off x="1548179" y="2864216"/>
            <a:ext cx="9095642" cy="1129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Verdana" panose="020B0604030504040204"/>
              <a:buNone/>
              <a:defRPr sz="6000" b="0" i="0" u="none" strike="noStrike" cap="none">
                <a:solidFill>
                  <a:schemeClr val="lt1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53" name="Google Shape;53;p8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098060" y="811589"/>
            <a:ext cx="1946275" cy="532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388D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5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0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jpeg"/><Relationship Id="rId1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jpe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10" Type="http://schemas.openxmlformats.org/officeDocument/2006/relationships/image" Target="../media/image23.jpe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18" Type="http://schemas.openxmlformats.org/officeDocument/2006/relationships/image" Target="../media/image9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17" Type="http://schemas.openxmlformats.org/officeDocument/2006/relationships/image" Target="../media/image46.png"/><Relationship Id="rId2" Type="http://schemas.openxmlformats.org/officeDocument/2006/relationships/image" Target="../media/image32.png"/><Relationship Id="rId16" Type="http://schemas.microsoft.com/office/2007/relationships/hdphoto" Target="../media/hdphoto1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mailto:roman234030@gmail.com" TargetMode="External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6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709454" y="603040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04.04.2024</a:t>
            </a:r>
          </a:p>
        </p:txBody>
      </p:sp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8200" y="3586481"/>
            <a:ext cx="10515600" cy="1771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Verdana" panose="020B0604030504040204"/>
              <a:buNone/>
            </a:pPr>
            <a:r>
              <a:rPr lang="en-US" sz="6000" dirty="0"/>
              <a:t>Sport Screen</a:t>
            </a:r>
            <a:endParaRPr lang="ru-RU" dirty="0"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838200" y="6017895"/>
            <a:ext cx="65473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None/>
            </a:pPr>
            <a:r>
              <a:rPr lang="ru-RU" dirty="0" err="1"/>
              <a:t>SportScreen</a:t>
            </a:r>
            <a:r>
              <a:rPr lang="ru-RU" dirty="0"/>
              <a:t> (</a:t>
            </a:r>
            <a:r>
              <a:rPr lang="ru-RU" dirty="0" err="1"/>
              <a:t>SpSc</a:t>
            </a:r>
            <a:r>
              <a:rPr lang="ru-RU" dirty="0"/>
              <a:t>)- Спортивный компьютер для гребных видов спорта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6B303C6-9445-2CD5-8725-193A57B25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838" y="3266646"/>
            <a:ext cx="6115140" cy="159110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sldNum" idx="12"/>
          </p:nvPr>
        </p:nvSpPr>
        <p:spPr>
          <a:xfrm>
            <a:off x="10089548" y="5992012"/>
            <a:ext cx="1353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</a:t>
            </a:fld>
            <a:r>
              <a:rPr lang="ru-RU"/>
              <a:t> </a:t>
            </a:r>
          </a:p>
        </p:txBody>
      </p:sp>
      <p:sp>
        <p:nvSpPr>
          <p:cNvPr id="67" name="Google Shape;67;p10"/>
          <p:cNvSpPr txBox="1">
            <a:spLocks noGrp="1"/>
          </p:cNvSpPr>
          <p:nvPr>
            <p:ph type="title"/>
          </p:nvPr>
        </p:nvSpPr>
        <p:spPr>
          <a:xfrm>
            <a:off x="838200" y="522989"/>
            <a:ext cx="7316804" cy="78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600"/>
              <a:buFont typeface="Verdana" panose="020B0604030504040204"/>
              <a:buNone/>
            </a:pPr>
            <a:r>
              <a:rPr lang="ru-RU" dirty="0"/>
              <a:t>Проблема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8DFBC48-CB2B-B905-47AC-D6094C5E8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05000"/>
            <a:ext cx="5612770" cy="3733801"/>
          </a:xfrm>
        </p:spPr>
        <p:txBody>
          <a:bodyPr/>
          <a:lstStyle/>
          <a:p>
            <a:r>
              <a:rPr lang="ru-RU" sz="2000" b="0" dirty="0">
                <a:solidFill>
                  <a:srgbClr val="002060"/>
                </a:solidFill>
              </a:rPr>
              <a:t>Отсутствует возможность отслеживать параметры гребли в реальном времени и запоминать их</a:t>
            </a:r>
            <a:r>
              <a:rPr lang="ru-RU" sz="2000" dirty="0">
                <a:solidFill>
                  <a:srgbClr val="002060"/>
                </a:solidFill>
              </a:rPr>
              <a:t>.            Что приводит к неэффективному расходу сил и снижению качества гребли.</a:t>
            </a:r>
          </a:p>
          <a:p>
            <a:br>
              <a:rPr lang="ru-RU" b="0" dirty="0"/>
            </a:br>
            <a:endParaRPr lang="ru-RU" dirty="0"/>
          </a:p>
          <a:p>
            <a:endParaRPr lang="ru-RU" dirty="0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E1BA724A-E763-5C39-2D05-04B1B2B494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0282784"/>
              </p:ext>
            </p:extLst>
          </p:nvPr>
        </p:nvGraphicFramePr>
        <p:xfrm>
          <a:off x="7087998" y="1784637"/>
          <a:ext cx="4552351" cy="3854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Google Shape;65;p2">
            <a:extLst>
              <a:ext uri="{FF2B5EF4-FFF2-40B4-BE49-F238E27FC236}">
                <a16:creationId xmlns:a16="http://schemas.microsoft.com/office/drawing/2014/main" id="{59CE3DFE-B4CA-344B-F900-228A386AC737}"/>
              </a:ext>
            </a:extLst>
          </p:cNvPr>
          <p:cNvSpPr txBox="1">
            <a:spLocks/>
          </p:cNvSpPr>
          <p:nvPr/>
        </p:nvSpPr>
        <p:spPr>
          <a:xfrm>
            <a:off x="7004649" y="5787323"/>
            <a:ext cx="42183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1400"/>
            </a:pPr>
            <a:r>
              <a:rPr lang="ru-RU" sz="1600" dirty="0">
                <a:solidFill>
                  <a:schemeClr val="tx1"/>
                </a:solidFill>
              </a:rPr>
              <a:t>Основная масса спортсменов не имеет </a:t>
            </a: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доступа к средствам мониторинга</a:t>
            </a:r>
          </a:p>
          <a:p>
            <a:pPr algn="ctr">
              <a:buSzPts val="1400"/>
            </a:pP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Диаграмма основанная на опросе спортсменов. На международных соревнованиях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A0036BE-0FBE-846A-4D6D-FE0606703E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794" y="6234765"/>
            <a:ext cx="2836900" cy="439947"/>
          </a:xfrm>
          <a:prstGeom prst="rect">
            <a:avLst/>
          </a:prstGeom>
        </p:spPr>
      </p:pic>
      <p:pic>
        <p:nvPicPr>
          <p:cNvPr id="2" name="Google Shape;113;p25">
            <a:extLst>
              <a:ext uri="{FF2B5EF4-FFF2-40B4-BE49-F238E27FC236}">
                <a16:creationId xmlns:a16="http://schemas.microsoft.com/office/drawing/2014/main" id="{3F65F945-8796-8E0B-ACDD-DB4C681F7F15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34377" y="124528"/>
            <a:ext cx="2165231" cy="10946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ftr" idx="11"/>
          </p:nvPr>
        </p:nvSpPr>
        <p:spPr>
          <a:xfrm>
            <a:off x="838200" y="596988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sldNum" idx="12"/>
          </p:nvPr>
        </p:nvSpPr>
        <p:spPr>
          <a:xfrm>
            <a:off x="10089548" y="5992012"/>
            <a:ext cx="1353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3</a:t>
            </a:fld>
            <a:r>
              <a:rPr lang="ru-RU"/>
              <a:t> </a:t>
            </a:r>
          </a:p>
        </p:txBody>
      </p:sp>
      <p:sp>
        <p:nvSpPr>
          <p:cNvPr id="75" name="Google Shape;75;p11"/>
          <p:cNvSpPr txBox="1">
            <a:spLocks noGrp="1"/>
          </p:cNvSpPr>
          <p:nvPr>
            <p:ph type="title"/>
          </p:nvPr>
        </p:nvSpPr>
        <p:spPr>
          <a:xfrm>
            <a:off x="838200" y="522989"/>
            <a:ext cx="7316804" cy="78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600"/>
              <a:buFont typeface="Verdana" panose="020B0604030504040204"/>
              <a:buNone/>
            </a:pPr>
            <a:r>
              <a:rPr lang="ru-RU"/>
              <a:t>Решение</a:t>
            </a:r>
          </a:p>
        </p:txBody>
      </p:sp>
      <p:sp>
        <p:nvSpPr>
          <p:cNvPr id="76" name="Google Shape;76;p11"/>
          <p:cNvSpPr txBox="1">
            <a:spLocks noGrp="1"/>
          </p:cNvSpPr>
          <p:nvPr>
            <p:ph type="body" idx="1"/>
          </p:nvPr>
        </p:nvSpPr>
        <p:spPr>
          <a:xfrm>
            <a:off x="695379" y="1309037"/>
            <a:ext cx="5083121" cy="3666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ru-RU" sz="2400" i="0" u="none" strike="noStrik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Создание спортивного компьютера который позволит отслеживать и анализировать параметры гребли (скорость, темп (гребки в минуту), пройденное расстояние, мощность). Исходя из полученных параметров спортсмен может скорректировать греблю и улучшить свои показатели. Также это позволяет управлять ходом тренировки. 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endParaRPr lang="ru-RU" sz="2400" dirty="0">
              <a:solidFill>
                <a:srgbClr val="00206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lang="ru-RU" sz="1800" b="0" i="0" u="none" strike="noStrike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" name="Picture 10">
            <a:extLst>
              <a:ext uri="{FF2B5EF4-FFF2-40B4-BE49-F238E27FC236}">
                <a16:creationId xmlns:a16="http://schemas.microsoft.com/office/drawing/2014/main" id="{00FE99EE-1104-B287-A7CC-E632C746F2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824" y="1234883"/>
            <a:ext cx="2970984" cy="1671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«Я отдал все силы». Российский гребец без чувств упал в воду, но спасатели  успели вовремя">
            <a:extLst>
              <a:ext uri="{FF2B5EF4-FFF2-40B4-BE49-F238E27FC236}">
                <a16:creationId xmlns:a16="http://schemas.microsoft.com/office/drawing/2014/main" id="{91E862C3-13DE-8DDA-95AF-59564969A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075" y="2084456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Главная">
            <a:extLst>
              <a:ext uri="{FF2B5EF4-FFF2-40B4-BE49-F238E27FC236}">
                <a16:creationId xmlns:a16="http://schemas.microsoft.com/office/drawing/2014/main" id="{585A68AB-BF76-7BCB-5D7B-96825D04A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8489" y="3198219"/>
            <a:ext cx="2664875" cy="1776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Академическая гребля ‹ Париж 2024 ‹ Олимпийские игры ‹ Live Result">
            <a:extLst>
              <a:ext uri="{FF2B5EF4-FFF2-40B4-BE49-F238E27FC236}">
                <a16:creationId xmlns:a16="http://schemas.microsoft.com/office/drawing/2014/main" id="{6BDF2F2B-7D48-ABDB-8344-E28AF931A4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075" y="4346634"/>
            <a:ext cx="2628884" cy="1697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1873ACC-1255-54FD-1D12-543D6E0F94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8794" y="6234765"/>
            <a:ext cx="2836900" cy="439947"/>
          </a:xfrm>
          <a:prstGeom prst="rect">
            <a:avLst/>
          </a:prstGeom>
        </p:spPr>
      </p:pic>
      <p:pic>
        <p:nvPicPr>
          <p:cNvPr id="6" name="Google Shape;113;p25">
            <a:extLst>
              <a:ext uri="{FF2B5EF4-FFF2-40B4-BE49-F238E27FC236}">
                <a16:creationId xmlns:a16="http://schemas.microsoft.com/office/drawing/2014/main" id="{C52F19C0-CD72-53FB-B274-9F90B1E08AF1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34377" y="124528"/>
            <a:ext cx="2165231" cy="10946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>
            <a:spLocks noGrp="1"/>
          </p:cNvSpPr>
          <p:nvPr>
            <p:ph type="ftr" idx="11"/>
          </p:nvPr>
        </p:nvSpPr>
        <p:spPr>
          <a:xfrm>
            <a:off x="838200" y="596988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sldNum" idx="12"/>
          </p:nvPr>
        </p:nvSpPr>
        <p:spPr>
          <a:xfrm>
            <a:off x="10089548" y="5992012"/>
            <a:ext cx="1353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4</a:t>
            </a:fld>
            <a:r>
              <a:rPr lang="ru-RU"/>
              <a:t> </a:t>
            </a:r>
          </a:p>
        </p:txBody>
      </p:sp>
      <p:sp>
        <p:nvSpPr>
          <p:cNvPr id="83" name="Google Shape;83;p12"/>
          <p:cNvSpPr txBox="1">
            <a:spLocks noGrp="1"/>
          </p:cNvSpPr>
          <p:nvPr>
            <p:ph type="title"/>
          </p:nvPr>
        </p:nvSpPr>
        <p:spPr>
          <a:xfrm>
            <a:off x="838200" y="522989"/>
            <a:ext cx="7316804" cy="78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600"/>
              <a:buFont typeface="Verdana" panose="020B0604030504040204"/>
              <a:buNone/>
            </a:pPr>
            <a:r>
              <a:rPr lang="ru-RU"/>
              <a:t>Технология</a:t>
            </a:r>
          </a:p>
        </p:txBody>
      </p:sp>
      <p:sp>
        <p:nvSpPr>
          <p:cNvPr id="84" name="Google Shape;84;p12"/>
          <p:cNvSpPr txBox="1">
            <a:spLocks noGrp="1"/>
          </p:cNvSpPr>
          <p:nvPr>
            <p:ph type="body" idx="1"/>
          </p:nvPr>
        </p:nvSpPr>
        <p:spPr>
          <a:xfrm>
            <a:off x="839788" y="1905000"/>
            <a:ext cx="6268378" cy="3733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ru-RU" sz="2400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Спортивный компьютер представляет собой комплекс датчиков</a:t>
            </a:r>
            <a:r>
              <a:rPr lang="en-US" sz="2400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данные с которого передаются на микро контролер, обрабатываются и выводятся на экран. </a:t>
            </a:r>
            <a:br>
              <a:rPr lang="ru-RU" b="0" dirty="0">
                <a:solidFill>
                  <a:srgbClr val="002060"/>
                </a:solidFill>
              </a:rPr>
            </a:br>
            <a:endParaRPr lang="ru-RU" b="0" dirty="0">
              <a:solidFill>
                <a:srgbClr val="00206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endParaRPr lang="ru-RU" dirty="0">
              <a:solidFill>
                <a:srgbClr val="002060"/>
              </a:solidFill>
            </a:endParaRPr>
          </a:p>
          <a:p>
            <a:pPr marL="0" indent="0">
              <a:spcBef>
                <a:spcPts val="0"/>
              </a:spcBef>
              <a:buClr>
                <a:srgbClr val="000000"/>
              </a:buClr>
              <a:buSzPts val="1800"/>
              <a:buNone/>
            </a:pPr>
            <a:r>
              <a:rPr lang="ru-RU" dirty="0">
                <a:solidFill>
                  <a:srgbClr val="002060"/>
                </a:solidFill>
              </a:rPr>
              <a:t>О</a:t>
            </a:r>
            <a:r>
              <a:rPr lang="ru-RU" b="0" dirty="0">
                <a:solidFill>
                  <a:srgbClr val="002060"/>
                </a:solidFill>
              </a:rPr>
              <a:t>тличия от аналогов: </a:t>
            </a:r>
          </a:p>
          <a:p>
            <a:pPr marL="285750" indent="-285750">
              <a:spcBef>
                <a:spcPts val="0"/>
              </a:spcBef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2060"/>
                </a:solidFill>
              </a:rPr>
              <a:t>SpSc</a:t>
            </a:r>
            <a:r>
              <a:rPr lang="ru-RU" dirty="0">
                <a:solidFill>
                  <a:srgbClr val="002060"/>
                </a:solidFill>
              </a:rPr>
              <a:t> использует кроме </a:t>
            </a:r>
            <a:r>
              <a:rPr lang="en-US" dirty="0">
                <a:solidFill>
                  <a:srgbClr val="002060"/>
                </a:solidFill>
              </a:rPr>
              <a:t>GPS </a:t>
            </a:r>
            <a:r>
              <a:rPr lang="ru-RU" dirty="0">
                <a:solidFill>
                  <a:srgbClr val="002060"/>
                </a:solidFill>
              </a:rPr>
              <a:t>и </a:t>
            </a:r>
            <a:r>
              <a:rPr lang="ru-RU" b="1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Galileo еще ГЛОНАС и </a:t>
            </a:r>
            <a:r>
              <a:rPr lang="en-US" b="1" i="0" dirty="0" err="1">
                <a:solidFill>
                  <a:srgbClr val="002060"/>
                </a:solidFill>
                <a:effectLst/>
                <a:latin typeface="Google Sans"/>
              </a:rPr>
              <a:t>Beidou</a:t>
            </a:r>
            <a:r>
              <a:rPr lang="ru-RU" b="1" i="0" dirty="0">
                <a:solidFill>
                  <a:srgbClr val="002060"/>
                </a:solidFill>
                <a:effectLst/>
                <a:latin typeface="Google Sans"/>
              </a:rPr>
              <a:t>. </a:t>
            </a:r>
          </a:p>
          <a:p>
            <a:pPr marL="285750" indent="-285750">
              <a:spcBef>
                <a:spcPts val="0"/>
              </a:spcBef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2060"/>
                </a:solidFill>
              </a:rPr>
              <a:t>SpSc</a:t>
            </a:r>
            <a:r>
              <a:rPr lang="ru-RU" dirty="0">
                <a:solidFill>
                  <a:srgbClr val="002060"/>
                </a:solidFill>
              </a:rPr>
              <a:t> использует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гироскоп и инерционный трекер </a:t>
            </a:r>
            <a:r>
              <a:rPr lang="ru-RU" dirty="0">
                <a:solidFill>
                  <a:srgbClr val="002060"/>
                </a:solidFill>
              </a:rPr>
              <a:t>(что позволяет снизить погрешность) </a:t>
            </a:r>
          </a:p>
          <a:p>
            <a:pPr marL="285750" indent="-285750">
              <a:spcBef>
                <a:spcPts val="0"/>
              </a:spcBef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2060"/>
                </a:solidFill>
              </a:rPr>
              <a:t>SpSc</a:t>
            </a:r>
            <a:r>
              <a:rPr lang="ru-RU" dirty="0">
                <a:solidFill>
                  <a:srgbClr val="002060"/>
                </a:solidFill>
              </a:rPr>
              <a:t> использует </a:t>
            </a:r>
            <a:r>
              <a:rPr lang="ru-RU" b="1" dirty="0">
                <a:solidFill>
                  <a:srgbClr val="002060"/>
                </a:solidFill>
              </a:rPr>
              <a:t>разъем </a:t>
            </a:r>
            <a:r>
              <a:rPr lang="en-US" b="1" dirty="0">
                <a:solidFill>
                  <a:srgbClr val="002060"/>
                </a:solidFill>
              </a:rPr>
              <a:t>type </a:t>
            </a:r>
            <a:r>
              <a:rPr lang="en-US" dirty="0">
                <a:solidFill>
                  <a:srgbClr val="002060"/>
                </a:solidFill>
              </a:rPr>
              <a:t>c</a:t>
            </a:r>
            <a:r>
              <a:rPr lang="ru-RU" dirty="0">
                <a:solidFill>
                  <a:srgbClr val="002060"/>
                </a:solidFill>
              </a:rPr>
              <a:t> для зарядки и внутренней памяти </a:t>
            </a:r>
          </a:p>
          <a:p>
            <a:pPr marL="285750" indent="-285750">
              <a:spcBef>
                <a:spcPts val="0"/>
              </a:spcBef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2060"/>
                </a:solidFill>
              </a:rPr>
              <a:t>SpSc</a:t>
            </a:r>
            <a:r>
              <a:rPr lang="ru-RU" dirty="0">
                <a:solidFill>
                  <a:srgbClr val="002060"/>
                </a:solidFill>
              </a:rPr>
              <a:t> использует </a:t>
            </a:r>
            <a:r>
              <a:rPr lang="ru-RU" b="1" dirty="0">
                <a:solidFill>
                  <a:srgbClr val="002060"/>
                </a:solidFill>
              </a:rPr>
              <a:t>более мощный и быстрый процессор </a:t>
            </a:r>
            <a:r>
              <a:rPr lang="en-US" dirty="0">
                <a:solidFill>
                  <a:srgbClr val="002060"/>
                </a:solidFill>
              </a:rPr>
              <a:t>STM32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lang="ru-RU" sz="1800" b="0" i="0" u="none" strike="noStrike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71705E1-7ED6-6A90-F14D-46A3281C5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3990" y="1026542"/>
            <a:ext cx="4114799" cy="504231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919D892-8BDF-8330-8BFA-62D06AFD59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794" y="6234765"/>
            <a:ext cx="2836900" cy="439947"/>
          </a:xfrm>
          <a:prstGeom prst="rect">
            <a:avLst/>
          </a:prstGeom>
        </p:spPr>
      </p:pic>
      <p:pic>
        <p:nvPicPr>
          <p:cNvPr id="2" name="Google Shape;113;p25">
            <a:extLst>
              <a:ext uri="{FF2B5EF4-FFF2-40B4-BE49-F238E27FC236}">
                <a16:creationId xmlns:a16="http://schemas.microsoft.com/office/drawing/2014/main" id="{45117F8C-B545-73E9-9560-CB03BD65045D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34377" y="124528"/>
            <a:ext cx="2165231" cy="10946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ftr" idx="11"/>
          </p:nvPr>
        </p:nvSpPr>
        <p:spPr>
          <a:xfrm>
            <a:off x="838200" y="596988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4"/>
          <p:cNvSpPr txBox="1">
            <a:spLocks noGrp="1"/>
          </p:cNvSpPr>
          <p:nvPr>
            <p:ph type="sldNum" idx="12"/>
          </p:nvPr>
        </p:nvSpPr>
        <p:spPr>
          <a:xfrm>
            <a:off x="10089548" y="5992012"/>
            <a:ext cx="1353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5</a:t>
            </a:fld>
            <a:r>
              <a:rPr lang="ru-RU"/>
              <a:t> </a:t>
            </a:r>
          </a:p>
        </p:txBody>
      </p:sp>
      <p:sp>
        <p:nvSpPr>
          <p:cNvPr id="99" name="Google Shape;99;p14"/>
          <p:cNvSpPr txBox="1">
            <a:spLocks noGrp="1"/>
          </p:cNvSpPr>
          <p:nvPr>
            <p:ph type="title"/>
          </p:nvPr>
        </p:nvSpPr>
        <p:spPr>
          <a:xfrm>
            <a:off x="838200" y="522989"/>
            <a:ext cx="7316804" cy="78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600"/>
              <a:buFont typeface="Verdana" panose="020B0604030504040204"/>
              <a:buNone/>
            </a:pPr>
            <a:r>
              <a:rPr lang="ru-RU" dirty="0"/>
              <a:t>ЦЕЛЕВАЯ АУДИТОРИЯ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CDA2617-C622-D4AB-689A-949C919D42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7A416B3-6EAB-F772-02EF-7880BE01D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727" y="1197073"/>
            <a:ext cx="10934973" cy="477281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3F45557-D372-C90B-C8FD-83F4CE6435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794" y="6234765"/>
            <a:ext cx="2836900" cy="439947"/>
          </a:xfrm>
          <a:prstGeom prst="rect">
            <a:avLst/>
          </a:prstGeom>
        </p:spPr>
      </p:pic>
      <p:pic>
        <p:nvPicPr>
          <p:cNvPr id="2" name="Google Shape;113;p25">
            <a:extLst>
              <a:ext uri="{FF2B5EF4-FFF2-40B4-BE49-F238E27FC236}">
                <a16:creationId xmlns:a16="http://schemas.microsoft.com/office/drawing/2014/main" id="{C6A04FF5-27AD-2E4A-74D5-C0B6C52DDE35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34377" y="124528"/>
            <a:ext cx="2165231" cy="10946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1A36E0C1-08ED-1AE7-54BD-AF7785190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>
            <a:extLst>
              <a:ext uri="{FF2B5EF4-FFF2-40B4-BE49-F238E27FC236}">
                <a16:creationId xmlns:a16="http://schemas.microsoft.com/office/drawing/2014/main" id="{DA56CEFE-9E09-C62D-6E52-BF2B7A10C887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838200" y="596988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4">
            <a:extLst>
              <a:ext uri="{FF2B5EF4-FFF2-40B4-BE49-F238E27FC236}">
                <a16:creationId xmlns:a16="http://schemas.microsoft.com/office/drawing/2014/main" id="{80AC8F3B-727F-CCCC-C668-A1E40A3F01B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0089548" y="5992012"/>
            <a:ext cx="1353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6</a:t>
            </a:fld>
            <a:r>
              <a:rPr lang="ru-RU"/>
              <a:t> </a:t>
            </a:r>
          </a:p>
        </p:txBody>
      </p:sp>
      <p:sp>
        <p:nvSpPr>
          <p:cNvPr id="99" name="Google Shape;99;p14">
            <a:extLst>
              <a:ext uri="{FF2B5EF4-FFF2-40B4-BE49-F238E27FC236}">
                <a16:creationId xmlns:a16="http://schemas.microsoft.com/office/drawing/2014/main" id="{E7F94E09-4104-1233-1CA7-A003F1A2F0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522989"/>
            <a:ext cx="7316804" cy="78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600"/>
              <a:buFont typeface="Verdana" panose="020B0604030504040204"/>
              <a:buNone/>
            </a:pPr>
            <a:r>
              <a:rPr lang="ru-RU" dirty="0"/>
              <a:t>ЦЕЛЕВАЯ АУДИТОРИЯ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368404-0922-51B3-5B9A-BB9C0458973B}"/>
              </a:ext>
            </a:extLst>
          </p:cNvPr>
          <p:cNvSpPr txBox="1"/>
          <p:nvPr/>
        </p:nvSpPr>
        <p:spPr>
          <a:xfrm>
            <a:off x="151191" y="4505303"/>
            <a:ext cx="68077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rgbClr val="7D1DE7"/>
                </a:solidFill>
              </a:rPr>
              <a:t>Спортивные лиги и федерации: </a:t>
            </a:r>
            <a:r>
              <a:rPr lang="ru-RU" sz="1800" dirty="0"/>
              <a:t>Студенческая гребная лига, Школьная гребная лига, </a:t>
            </a:r>
          </a:p>
          <a:p>
            <a:r>
              <a:rPr lang="ru-RU" sz="1800" dirty="0"/>
              <a:t>Федерация гребного спорта</a:t>
            </a:r>
            <a:endParaRPr lang="ru-RU" sz="18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A5CA5F-D8C0-DF47-BCD8-1CD61677216A}"/>
              </a:ext>
            </a:extLst>
          </p:cNvPr>
          <p:cNvSpPr txBox="1"/>
          <p:nvPr/>
        </p:nvSpPr>
        <p:spPr>
          <a:xfrm>
            <a:off x="112824" y="1309036"/>
            <a:ext cx="680774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rgbClr val="7D1DE7"/>
                </a:solidFill>
              </a:rPr>
              <a:t>Спортивные клубы и университеты: </a:t>
            </a:r>
            <a:r>
              <a:rPr lang="ru-RU" sz="1800" dirty="0"/>
              <a:t>Английский гребной клуб (энергия), Донской государственный университет, Калужский государственный университет, </a:t>
            </a:r>
          </a:p>
          <a:p>
            <a:r>
              <a:rPr lang="ru-RU" sz="1800" dirty="0"/>
              <a:t>Волжский государственный университет водного транспорта, </a:t>
            </a:r>
          </a:p>
          <a:p>
            <a:r>
              <a:rPr lang="ru-RU" sz="1800" dirty="0"/>
              <a:t>Саратовский государственный технический университет, </a:t>
            </a:r>
          </a:p>
          <a:p>
            <a:r>
              <a:rPr lang="ru-RU" sz="1800" dirty="0"/>
              <a:t>Институт точной механики и оптики (ИТМО), Высшая школа экономики</a:t>
            </a:r>
          </a:p>
          <a:p>
            <a:endParaRPr lang="ru-RU" b="1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25AFC03-EE4B-1CCD-ECD1-00035CF410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8222" y="1234454"/>
            <a:ext cx="1411728" cy="1463922"/>
          </a:xfrm>
          <a:prstGeom prst="rect">
            <a:avLst/>
          </a:prstGeom>
        </p:spPr>
      </p:pic>
      <p:pic>
        <p:nvPicPr>
          <p:cNvPr id="9" name="Picture 8" descr="Picture background">
            <a:extLst>
              <a:ext uri="{FF2B5EF4-FFF2-40B4-BE49-F238E27FC236}">
                <a16:creationId xmlns:a16="http://schemas.microsoft.com/office/drawing/2014/main" id="{47F42E45-1762-D184-B301-0A74A4BEE6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77" y="983640"/>
            <a:ext cx="1965550" cy="196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Picture background">
            <a:extLst>
              <a:ext uri="{FF2B5EF4-FFF2-40B4-BE49-F238E27FC236}">
                <a16:creationId xmlns:a16="http://schemas.microsoft.com/office/drawing/2014/main" id="{763F81A2-F514-2E13-18FD-8B57DBB96A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1783" y="1155496"/>
            <a:ext cx="1361740" cy="1361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Picture background">
            <a:extLst>
              <a:ext uri="{FF2B5EF4-FFF2-40B4-BE49-F238E27FC236}">
                <a16:creationId xmlns:a16="http://schemas.microsoft.com/office/drawing/2014/main" id="{93650662-9198-131E-FC58-63C2B4730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439" y="2612963"/>
            <a:ext cx="1325344" cy="446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4" descr="Picture background">
            <a:extLst>
              <a:ext uri="{FF2B5EF4-FFF2-40B4-BE49-F238E27FC236}">
                <a16:creationId xmlns:a16="http://schemas.microsoft.com/office/drawing/2014/main" id="{84F650AE-EF17-6C16-6596-72BA5D93C5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56"/>
          <a:stretch/>
        </p:blipFill>
        <p:spPr bwMode="auto">
          <a:xfrm>
            <a:off x="6976876" y="2148749"/>
            <a:ext cx="1526702" cy="92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6" descr="Picture background">
            <a:extLst>
              <a:ext uri="{FF2B5EF4-FFF2-40B4-BE49-F238E27FC236}">
                <a16:creationId xmlns:a16="http://schemas.microsoft.com/office/drawing/2014/main" id="{0085EFC7-64FC-F221-B750-5525A8A1D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0971" y="1447999"/>
            <a:ext cx="984421" cy="984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878E2BB-466A-FF07-F965-33D45F6186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61035" y="3390301"/>
            <a:ext cx="2384193" cy="547920"/>
          </a:xfrm>
          <a:prstGeom prst="rect">
            <a:avLst/>
          </a:prstGeom>
        </p:spPr>
      </p:pic>
      <p:pic>
        <p:nvPicPr>
          <p:cNvPr id="15" name="Picture 20" descr="Picture background">
            <a:extLst>
              <a:ext uri="{FF2B5EF4-FFF2-40B4-BE49-F238E27FC236}">
                <a16:creationId xmlns:a16="http://schemas.microsoft.com/office/drawing/2014/main" id="{F03129C6-546C-4592-7E56-95204768EA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9535" y="3331623"/>
            <a:ext cx="2227292" cy="56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8" descr="Picture background">
            <a:extLst>
              <a:ext uri="{FF2B5EF4-FFF2-40B4-BE49-F238E27FC236}">
                <a16:creationId xmlns:a16="http://schemas.microsoft.com/office/drawing/2014/main" id="{1D921E5F-9AAB-FB07-1ED4-544A668184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56" b="27290"/>
          <a:stretch/>
        </p:blipFill>
        <p:spPr bwMode="auto">
          <a:xfrm>
            <a:off x="9173564" y="3289974"/>
            <a:ext cx="2037407" cy="64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0A477BB-88F4-1930-7E5C-68F40E429572}"/>
              </a:ext>
            </a:extLst>
          </p:cNvPr>
          <p:cNvSpPr txBox="1"/>
          <p:nvPr/>
        </p:nvSpPr>
        <p:spPr>
          <a:xfrm>
            <a:off x="143656" y="3366530"/>
            <a:ext cx="684610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err="1">
                <a:solidFill>
                  <a:srgbClr val="7D1DE7"/>
                </a:solidFill>
              </a:rPr>
              <a:t>Ритейлеры</a:t>
            </a:r>
            <a:r>
              <a:rPr lang="ru-RU" sz="1800" b="1" dirty="0">
                <a:solidFill>
                  <a:srgbClr val="7D1DE7"/>
                </a:solidFill>
              </a:rPr>
              <a:t> и фонды: </a:t>
            </a:r>
            <a:r>
              <a:rPr lang="en-US" sz="1800" dirty="0"/>
              <a:t>GO2ROW, </a:t>
            </a:r>
            <a:r>
              <a:rPr lang="ru-RU" sz="1800" dirty="0"/>
              <a:t>Фонд Тимченко,</a:t>
            </a:r>
          </a:p>
          <a:p>
            <a:r>
              <a:rPr lang="ru-RU" sz="1800" dirty="0"/>
              <a:t>Благотворительный фонд развития массового спорта, «Спорт – норма жизни»</a:t>
            </a:r>
          </a:p>
          <a:p>
            <a:endParaRPr lang="ru-RU" b="1" dirty="0"/>
          </a:p>
        </p:txBody>
      </p:sp>
      <p:pic>
        <p:nvPicPr>
          <p:cNvPr id="18" name="Picture 22" descr="Picture background">
            <a:extLst>
              <a:ext uri="{FF2B5EF4-FFF2-40B4-BE49-F238E27FC236}">
                <a16:creationId xmlns:a16="http://schemas.microsoft.com/office/drawing/2014/main" id="{0A8161E9-7515-9DB6-F0B5-2A15FB4A30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1757" y="4664007"/>
            <a:ext cx="2179332" cy="217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4" descr="Picture background">
            <a:extLst>
              <a:ext uri="{FF2B5EF4-FFF2-40B4-BE49-F238E27FC236}">
                <a16:creationId xmlns:a16="http://schemas.microsoft.com/office/drawing/2014/main" id="{A479DFA6-8643-C766-F8FF-35090545F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9436" y="3940751"/>
            <a:ext cx="1406528" cy="1406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6" descr="Picture background">
            <a:extLst>
              <a:ext uri="{FF2B5EF4-FFF2-40B4-BE49-F238E27FC236}">
                <a16:creationId xmlns:a16="http://schemas.microsoft.com/office/drawing/2014/main" id="{B2271A91-C1C2-AC38-5ABA-EA5442DDE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0778" y="4115688"/>
            <a:ext cx="3768757" cy="968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Федерация гребли на байдарках и каноэ Санкт-Петербурга">
            <a:extLst>
              <a:ext uri="{FF2B5EF4-FFF2-40B4-BE49-F238E27FC236}">
                <a16:creationId xmlns:a16="http://schemas.microsoft.com/office/drawing/2014/main" id="{D896A650-DFD5-4C06-0AC2-ADCDF2B93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8990" y="5019504"/>
            <a:ext cx="1826014" cy="1826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97233C7-7692-8D04-53D3-F71B79F0A4D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58794" y="6234765"/>
            <a:ext cx="2836900" cy="439947"/>
          </a:xfrm>
          <a:prstGeom prst="rect">
            <a:avLst/>
          </a:prstGeom>
        </p:spPr>
      </p:pic>
      <p:pic>
        <p:nvPicPr>
          <p:cNvPr id="2" name="Google Shape;113;p25">
            <a:extLst>
              <a:ext uri="{FF2B5EF4-FFF2-40B4-BE49-F238E27FC236}">
                <a16:creationId xmlns:a16="http://schemas.microsoft.com/office/drawing/2014/main" id="{A2D915C4-E2FB-F2EE-D823-D51352DFA5A6}"/>
              </a:ext>
            </a:extLst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634377" y="124528"/>
            <a:ext cx="2165231" cy="10946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5578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>
            <a:spLocks noGrp="1"/>
          </p:cNvSpPr>
          <p:nvPr>
            <p:ph type="ftr" idx="11"/>
          </p:nvPr>
        </p:nvSpPr>
        <p:spPr>
          <a:xfrm>
            <a:off x="1470707" y="685800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sldNum" idx="12"/>
          </p:nvPr>
        </p:nvSpPr>
        <p:spPr>
          <a:xfrm>
            <a:off x="10089548" y="5992012"/>
            <a:ext cx="1353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7</a:t>
            </a:fld>
            <a:r>
              <a:rPr lang="ru-RU" dirty="0"/>
              <a:t> </a:t>
            </a:r>
          </a:p>
        </p:txBody>
      </p:sp>
      <p:sp>
        <p:nvSpPr>
          <p:cNvPr id="91" name="Google Shape;91;p13"/>
          <p:cNvSpPr txBox="1">
            <a:spLocks noGrp="1"/>
          </p:cNvSpPr>
          <p:nvPr>
            <p:ph type="title"/>
          </p:nvPr>
        </p:nvSpPr>
        <p:spPr>
          <a:xfrm>
            <a:off x="252914" y="235940"/>
            <a:ext cx="7316804" cy="78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600"/>
              <a:buFont typeface="Verdana" panose="020B0604030504040204"/>
              <a:buNone/>
            </a:pPr>
            <a:r>
              <a:rPr lang="ru-RU" dirty="0"/>
              <a:t>Целевой рынок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C645354-BFBE-7A04-B937-F3FDE9084B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82788" y="2292251"/>
            <a:ext cx="7315216" cy="3733801"/>
          </a:xfrm>
        </p:spPr>
        <p:txBody>
          <a:bodyPr/>
          <a:lstStyle/>
          <a:p>
            <a:endParaRPr lang="ru-RU"/>
          </a:p>
        </p:txBody>
      </p:sp>
      <p:sp>
        <p:nvSpPr>
          <p:cNvPr id="30" name="Google Shape;168;p29">
            <a:extLst>
              <a:ext uri="{FF2B5EF4-FFF2-40B4-BE49-F238E27FC236}">
                <a16:creationId xmlns:a16="http://schemas.microsoft.com/office/drawing/2014/main" id="{E1E68B56-8213-5E1B-624D-1E382E44E111}"/>
              </a:ext>
            </a:extLst>
          </p:cNvPr>
          <p:cNvSpPr/>
          <p:nvPr/>
        </p:nvSpPr>
        <p:spPr>
          <a:xfrm>
            <a:off x="627423" y="5662118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" name="Google Shape;169;p29">
            <a:extLst>
              <a:ext uri="{FF2B5EF4-FFF2-40B4-BE49-F238E27FC236}">
                <a16:creationId xmlns:a16="http://schemas.microsoft.com/office/drawing/2014/main" id="{D863517E-ECD1-2DCB-AC56-50376984A5B1}"/>
              </a:ext>
            </a:extLst>
          </p:cNvPr>
          <p:cNvSpPr txBox="1"/>
          <p:nvPr/>
        </p:nvSpPr>
        <p:spPr>
          <a:xfrm>
            <a:off x="627426" y="5777439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TextBox 17">
            <a:extLst>
              <a:ext uri="{FF2B5EF4-FFF2-40B4-BE49-F238E27FC236}">
                <a16:creationId xmlns:a16="http://schemas.microsoft.com/office/drawing/2014/main" id="{2D46ED69-1C8E-1A29-58A5-B87F94757535}"/>
              </a:ext>
            </a:extLst>
          </p:cNvPr>
          <p:cNvSpPr txBox="1"/>
          <p:nvPr/>
        </p:nvSpPr>
        <p:spPr>
          <a:xfrm>
            <a:off x="2990434" y="4147078"/>
            <a:ext cx="1378860" cy="616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59"/>
              </a:lnSpc>
              <a:spcBef>
                <a:spcPct val="0"/>
              </a:spcBef>
            </a:pPr>
            <a:r>
              <a:rPr lang="en-US" sz="3999" spc="155">
                <a:solidFill>
                  <a:srgbClr val="FFFFFF"/>
                </a:solidFill>
                <a:latin typeface="Clear Sans Regular Bold"/>
              </a:rPr>
              <a:t>PAM</a:t>
            </a:r>
          </a:p>
        </p:txBody>
      </p:sp>
      <p:grpSp>
        <p:nvGrpSpPr>
          <p:cNvPr id="39" name="Group 5">
            <a:extLst>
              <a:ext uri="{FF2B5EF4-FFF2-40B4-BE49-F238E27FC236}">
                <a16:creationId xmlns:a16="http://schemas.microsoft.com/office/drawing/2014/main" id="{FE1CA1CA-65C3-C1D6-1B9F-941E537D7CDF}"/>
              </a:ext>
            </a:extLst>
          </p:cNvPr>
          <p:cNvGrpSpPr/>
          <p:nvPr/>
        </p:nvGrpSpPr>
        <p:grpSpPr>
          <a:xfrm>
            <a:off x="-1928643" y="1822754"/>
            <a:ext cx="7133150" cy="6936282"/>
            <a:chOff x="0" y="0"/>
            <a:chExt cx="812800" cy="812800"/>
          </a:xfrm>
        </p:grpSpPr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B873D4F2-0A94-7E62-A69D-D581E2F628E0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37C9EF"/>
            </a:solidFill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1" name="TextBox 7">
              <a:extLst>
                <a:ext uri="{FF2B5EF4-FFF2-40B4-BE49-F238E27FC236}">
                  <a16:creationId xmlns:a16="http://schemas.microsoft.com/office/drawing/2014/main" id="{E6A23213-BD9F-B994-C8C0-1C7D6BF63A58}"/>
                </a:ext>
              </a:extLst>
            </p:cNvPr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4"/>
                </a:lnSpc>
              </a:pPr>
              <a:endParaRPr/>
            </a:p>
          </p:txBody>
        </p:sp>
      </p:grpSp>
      <p:grpSp>
        <p:nvGrpSpPr>
          <p:cNvPr id="42" name="Group 8">
            <a:extLst>
              <a:ext uri="{FF2B5EF4-FFF2-40B4-BE49-F238E27FC236}">
                <a16:creationId xmlns:a16="http://schemas.microsoft.com/office/drawing/2014/main" id="{29240776-B675-011D-77B5-D92CA4751551}"/>
              </a:ext>
            </a:extLst>
          </p:cNvPr>
          <p:cNvGrpSpPr/>
          <p:nvPr/>
        </p:nvGrpSpPr>
        <p:grpSpPr>
          <a:xfrm rot="-43342">
            <a:off x="-888836" y="3018820"/>
            <a:ext cx="4912918" cy="4777327"/>
            <a:chOff x="0" y="0"/>
            <a:chExt cx="812800" cy="812800"/>
          </a:xfrm>
        </p:grpSpPr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301CFCA0-96A1-D764-7E81-45B1D4A7F6D9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C92D5"/>
            </a:solidFill>
          </p:spPr>
        </p:sp>
        <p:sp>
          <p:nvSpPr>
            <p:cNvPr id="44" name="TextBox 10">
              <a:extLst>
                <a:ext uri="{FF2B5EF4-FFF2-40B4-BE49-F238E27FC236}">
                  <a16:creationId xmlns:a16="http://schemas.microsoft.com/office/drawing/2014/main" id="{E77ED26F-79EA-7E97-DF9B-7B2C9F964ECD}"/>
                </a:ext>
              </a:extLst>
            </p:cNvPr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4"/>
                </a:lnSpc>
              </a:pPr>
              <a:endParaRPr/>
            </a:p>
          </p:txBody>
        </p:sp>
      </p:grpSp>
      <p:grpSp>
        <p:nvGrpSpPr>
          <p:cNvPr id="45" name="Group 11">
            <a:extLst>
              <a:ext uri="{FF2B5EF4-FFF2-40B4-BE49-F238E27FC236}">
                <a16:creationId xmlns:a16="http://schemas.microsoft.com/office/drawing/2014/main" id="{D401DBA8-BCC4-5DFB-F48B-3089978425E7}"/>
              </a:ext>
            </a:extLst>
          </p:cNvPr>
          <p:cNvGrpSpPr/>
          <p:nvPr/>
        </p:nvGrpSpPr>
        <p:grpSpPr>
          <a:xfrm>
            <a:off x="289910" y="4218704"/>
            <a:ext cx="2527105" cy="2457359"/>
            <a:chOff x="0" y="0"/>
            <a:chExt cx="812800" cy="812800"/>
          </a:xfrm>
        </p:grpSpPr>
        <p:sp>
          <p:nvSpPr>
            <p:cNvPr id="46" name="Freeform 12">
              <a:extLst>
                <a:ext uri="{FF2B5EF4-FFF2-40B4-BE49-F238E27FC236}">
                  <a16:creationId xmlns:a16="http://schemas.microsoft.com/office/drawing/2014/main" id="{98FA26B2-4F0B-70C9-3993-B351B11950BA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4A9A"/>
            </a:solidFill>
          </p:spPr>
        </p:sp>
        <p:sp>
          <p:nvSpPr>
            <p:cNvPr id="47" name="TextBox 13">
              <a:extLst>
                <a:ext uri="{FF2B5EF4-FFF2-40B4-BE49-F238E27FC236}">
                  <a16:creationId xmlns:a16="http://schemas.microsoft.com/office/drawing/2014/main" id="{006535DC-8A05-7FD2-53D0-34F12110390B}"/>
                </a:ext>
              </a:extLst>
            </p:cNvPr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675"/>
                </a:lnSpc>
              </a:pPr>
              <a:r>
                <a:rPr lang="en-US" sz="4399" spc="171" dirty="0">
                  <a:solidFill>
                    <a:srgbClr val="FFFFFF"/>
                  </a:solidFill>
                  <a:latin typeface="Clear Sans Regular Bold"/>
                </a:rPr>
                <a:t>SOM</a:t>
              </a:r>
            </a:p>
          </p:txBody>
        </p:sp>
      </p:grpSp>
      <p:sp>
        <p:nvSpPr>
          <p:cNvPr id="48" name="TextBox 15">
            <a:extLst>
              <a:ext uri="{FF2B5EF4-FFF2-40B4-BE49-F238E27FC236}">
                <a16:creationId xmlns:a16="http://schemas.microsoft.com/office/drawing/2014/main" id="{C42BC77E-965F-E9A2-F332-45396B642611}"/>
              </a:ext>
            </a:extLst>
          </p:cNvPr>
          <p:cNvSpPr txBox="1"/>
          <p:nvPr/>
        </p:nvSpPr>
        <p:spPr>
          <a:xfrm>
            <a:off x="2226937" y="3943853"/>
            <a:ext cx="1555575" cy="616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59"/>
              </a:lnSpc>
              <a:spcBef>
                <a:spcPct val="0"/>
              </a:spcBef>
            </a:pPr>
            <a:r>
              <a:rPr lang="en-US" sz="3999" spc="155" dirty="0">
                <a:solidFill>
                  <a:srgbClr val="FFFFFF"/>
                </a:solidFill>
                <a:latin typeface="Clear Sans Regular Bold"/>
              </a:rPr>
              <a:t>SAM</a:t>
            </a:r>
          </a:p>
        </p:txBody>
      </p:sp>
      <p:sp>
        <p:nvSpPr>
          <p:cNvPr id="49" name="TextBox 16">
            <a:extLst>
              <a:ext uri="{FF2B5EF4-FFF2-40B4-BE49-F238E27FC236}">
                <a16:creationId xmlns:a16="http://schemas.microsoft.com/office/drawing/2014/main" id="{152D6441-D370-1C51-8D14-3FA789B6BDF1}"/>
              </a:ext>
            </a:extLst>
          </p:cNvPr>
          <p:cNvSpPr txBox="1"/>
          <p:nvPr/>
        </p:nvSpPr>
        <p:spPr>
          <a:xfrm>
            <a:off x="3150399" y="3230274"/>
            <a:ext cx="1473495" cy="616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59"/>
              </a:lnSpc>
              <a:spcBef>
                <a:spcPct val="0"/>
              </a:spcBef>
            </a:pPr>
            <a:r>
              <a:rPr lang="en-US" sz="3999" spc="155">
                <a:solidFill>
                  <a:srgbClr val="FFFFFF"/>
                </a:solidFill>
                <a:latin typeface="Clear Sans Regular Bold"/>
              </a:rPr>
              <a:t>TAM</a:t>
            </a:r>
          </a:p>
        </p:txBody>
      </p:sp>
      <p:sp>
        <p:nvSpPr>
          <p:cNvPr id="50" name="TextBox 17">
            <a:extLst>
              <a:ext uri="{FF2B5EF4-FFF2-40B4-BE49-F238E27FC236}">
                <a16:creationId xmlns:a16="http://schemas.microsoft.com/office/drawing/2014/main" id="{217A9645-BCDA-BBD0-8359-092580E3941A}"/>
              </a:ext>
            </a:extLst>
          </p:cNvPr>
          <p:cNvSpPr txBox="1"/>
          <p:nvPr/>
        </p:nvSpPr>
        <p:spPr>
          <a:xfrm>
            <a:off x="3685692" y="2324309"/>
            <a:ext cx="2117556" cy="616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59"/>
              </a:lnSpc>
              <a:spcBef>
                <a:spcPct val="0"/>
              </a:spcBef>
            </a:pPr>
            <a:r>
              <a:rPr lang="en-US" sz="3999" spc="155" dirty="0">
                <a:solidFill>
                  <a:srgbClr val="FFFFFF"/>
                </a:solidFill>
                <a:latin typeface="Clear Sans Regular Bold"/>
              </a:rPr>
              <a:t>PAM</a:t>
            </a:r>
          </a:p>
        </p:txBody>
      </p:sp>
      <p:sp>
        <p:nvSpPr>
          <p:cNvPr id="51" name="TextBox 34">
            <a:extLst>
              <a:ext uri="{FF2B5EF4-FFF2-40B4-BE49-F238E27FC236}">
                <a16:creationId xmlns:a16="http://schemas.microsoft.com/office/drawing/2014/main" id="{1C1E209F-3DE8-4C94-6D17-415B51DAB89F}"/>
              </a:ext>
            </a:extLst>
          </p:cNvPr>
          <p:cNvSpPr txBox="1"/>
          <p:nvPr/>
        </p:nvSpPr>
        <p:spPr>
          <a:xfrm>
            <a:off x="5878138" y="1255098"/>
            <a:ext cx="5564561" cy="39887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ct val="90000"/>
              </a:lnSpc>
              <a:buSzPts val="1800"/>
            </a:pPr>
            <a:r>
              <a:rPr lang="ru-RU" sz="2400" dirty="0">
                <a:solidFill>
                  <a:srgbClr val="002060"/>
                </a:solidFill>
                <a:latin typeface="Raleway SemiBold" pitchFamily="2" charset="-52"/>
              </a:rPr>
              <a:t>Исходя из статьи федерации академической гребли за 2020 год численность спортсменов составляла 75 000 с ежегодным приростом в 1500 спортсменов, добавив к этому числу остальные виды спорта можем принять что число гребцов составляет примерно 200000 спортсменов разного уровня. С учетом стран СНГ число спортсменов может достигать 300000 с приростом 6000.</a:t>
            </a:r>
          </a:p>
        </p:txBody>
      </p: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925415FD-EFD2-34CB-B2CA-1FA1A31BE4EE}"/>
              </a:ext>
            </a:extLst>
          </p:cNvPr>
          <p:cNvCxnSpPr/>
          <p:nvPr/>
        </p:nvCxnSpPr>
        <p:spPr>
          <a:xfrm>
            <a:off x="6916735" y="5645679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oogle Shape;113;p25">
            <a:extLst>
              <a:ext uri="{FF2B5EF4-FFF2-40B4-BE49-F238E27FC236}">
                <a16:creationId xmlns:a16="http://schemas.microsoft.com/office/drawing/2014/main" id="{1DCC1A9A-64CF-F659-07E2-09151FE865A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4377" y="124528"/>
            <a:ext cx="2165231" cy="10946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>
          <a:extLst>
            <a:ext uri="{FF2B5EF4-FFF2-40B4-BE49-F238E27FC236}">
              <a16:creationId xmlns:a16="http://schemas.microsoft.com/office/drawing/2014/main" id="{4A952896-62E6-83BA-F51D-90FE60434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>
            <a:extLst>
              <a:ext uri="{FF2B5EF4-FFF2-40B4-BE49-F238E27FC236}">
                <a16:creationId xmlns:a16="http://schemas.microsoft.com/office/drawing/2014/main" id="{D556A2D7-E6FF-DDB5-9EB9-D845D5CADBB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1981200" y="6357137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3">
            <a:extLst>
              <a:ext uri="{FF2B5EF4-FFF2-40B4-BE49-F238E27FC236}">
                <a16:creationId xmlns:a16="http://schemas.microsoft.com/office/drawing/2014/main" id="{61B11EBB-D281-C38E-EF21-BD7BC228F6E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0089548" y="5992012"/>
            <a:ext cx="1353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8</a:t>
            </a:fld>
            <a:r>
              <a:rPr lang="ru-RU"/>
              <a:t> </a:t>
            </a:r>
          </a:p>
        </p:txBody>
      </p:sp>
      <p:sp>
        <p:nvSpPr>
          <p:cNvPr id="91" name="Google Shape;91;p13">
            <a:extLst>
              <a:ext uri="{FF2B5EF4-FFF2-40B4-BE49-F238E27FC236}">
                <a16:creationId xmlns:a16="http://schemas.microsoft.com/office/drawing/2014/main" id="{DE5B503C-617B-0957-C54F-AC62614834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2914" y="235940"/>
            <a:ext cx="7316804" cy="78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600"/>
              <a:buFont typeface="Verdana" panose="020B0604030504040204"/>
              <a:buNone/>
            </a:pPr>
            <a:r>
              <a:rPr lang="ru-RU" dirty="0"/>
              <a:t>Целевой рынок</a:t>
            </a:r>
          </a:p>
        </p:txBody>
      </p:sp>
      <p:sp>
        <p:nvSpPr>
          <p:cNvPr id="38" name="TextBox 17">
            <a:extLst>
              <a:ext uri="{FF2B5EF4-FFF2-40B4-BE49-F238E27FC236}">
                <a16:creationId xmlns:a16="http://schemas.microsoft.com/office/drawing/2014/main" id="{1F327C89-997D-3B71-0A8D-67C3A4F3F45C}"/>
              </a:ext>
            </a:extLst>
          </p:cNvPr>
          <p:cNvSpPr txBox="1"/>
          <p:nvPr/>
        </p:nvSpPr>
        <p:spPr>
          <a:xfrm>
            <a:off x="3500927" y="3646215"/>
            <a:ext cx="1378860" cy="616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59"/>
              </a:lnSpc>
              <a:spcBef>
                <a:spcPct val="0"/>
              </a:spcBef>
            </a:pPr>
            <a:r>
              <a:rPr lang="en-US" sz="3999" spc="155">
                <a:solidFill>
                  <a:srgbClr val="FFFFFF"/>
                </a:solidFill>
                <a:latin typeface="Clear Sans Regular Bold"/>
              </a:rPr>
              <a:t>PAM</a:t>
            </a:r>
          </a:p>
        </p:txBody>
      </p:sp>
      <p:sp>
        <p:nvSpPr>
          <p:cNvPr id="48" name="TextBox 15">
            <a:extLst>
              <a:ext uri="{FF2B5EF4-FFF2-40B4-BE49-F238E27FC236}">
                <a16:creationId xmlns:a16="http://schemas.microsoft.com/office/drawing/2014/main" id="{DE9CBBCA-B158-8869-9EB7-3D5AD79D2148}"/>
              </a:ext>
            </a:extLst>
          </p:cNvPr>
          <p:cNvSpPr txBox="1"/>
          <p:nvPr/>
        </p:nvSpPr>
        <p:spPr>
          <a:xfrm>
            <a:off x="2737430" y="3442990"/>
            <a:ext cx="1555575" cy="616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59"/>
              </a:lnSpc>
              <a:spcBef>
                <a:spcPct val="0"/>
              </a:spcBef>
            </a:pPr>
            <a:r>
              <a:rPr lang="en-US" sz="3999" spc="155" dirty="0">
                <a:solidFill>
                  <a:srgbClr val="FFFFFF"/>
                </a:solidFill>
                <a:latin typeface="Clear Sans Regular Bold"/>
              </a:rPr>
              <a:t>SAM</a:t>
            </a:r>
          </a:p>
        </p:txBody>
      </p:sp>
      <p:sp>
        <p:nvSpPr>
          <p:cNvPr id="50" name="TextBox 17">
            <a:extLst>
              <a:ext uri="{FF2B5EF4-FFF2-40B4-BE49-F238E27FC236}">
                <a16:creationId xmlns:a16="http://schemas.microsoft.com/office/drawing/2014/main" id="{8600365B-938E-0B48-9080-2B44BE75C22C}"/>
              </a:ext>
            </a:extLst>
          </p:cNvPr>
          <p:cNvSpPr txBox="1"/>
          <p:nvPr/>
        </p:nvSpPr>
        <p:spPr>
          <a:xfrm>
            <a:off x="4196185" y="1823446"/>
            <a:ext cx="2117556" cy="616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59"/>
              </a:lnSpc>
              <a:spcBef>
                <a:spcPct val="0"/>
              </a:spcBef>
            </a:pPr>
            <a:r>
              <a:rPr lang="en-US" sz="3999" spc="155" dirty="0">
                <a:solidFill>
                  <a:srgbClr val="FFFFFF"/>
                </a:solidFill>
                <a:latin typeface="Clear Sans Regular Bold"/>
              </a:rPr>
              <a:t>PAM</a:t>
            </a:r>
          </a:p>
        </p:txBody>
      </p: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CA9A6245-3E26-097B-C73D-2D005537CA60}"/>
              </a:ext>
            </a:extLst>
          </p:cNvPr>
          <p:cNvCxnSpPr/>
          <p:nvPr/>
        </p:nvCxnSpPr>
        <p:spPr>
          <a:xfrm>
            <a:off x="7247818" y="5144816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Google Shape;168;p29">
            <a:extLst>
              <a:ext uri="{FF2B5EF4-FFF2-40B4-BE49-F238E27FC236}">
                <a16:creationId xmlns:a16="http://schemas.microsoft.com/office/drawing/2014/main" id="{BC297CF7-9627-BF8A-39B9-7ADAC82F105A}"/>
              </a:ext>
            </a:extLst>
          </p:cNvPr>
          <p:cNvSpPr/>
          <p:nvPr/>
        </p:nvSpPr>
        <p:spPr>
          <a:xfrm>
            <a:off x="570275" y="5575639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8" name="Google Shape;169;p29">
            <a:extLst>
              <a:ext uri="{FF2B5EF4-FFF2-40B4-BE49-F238E27FC236}">
                <a16:creationId xmlns:a16="http://schemas.microsoft.com/office/drawing/2014/main" id="{AD2D0AFF-08D5-D2CC-0948-9F68654CA2E4}"/>
              </a:ext>
            </a:extLst>
          </p:cNvPr>
          <p:cNvSpPr txBox="1"/>
          <p:nvPr/>
        </p:nvSpPr>
        <p:spPr>
          <a:xfrm>
            <a:off x="570278" y="5690960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Текст 26">
            <a:extLst>
              <a:ext uri="{FF2B5EF4-FFF2-40B4-BE49-F238E27FC236}">
                <a16:creationId xmlns:a16="http://schemas.microsoft.com/office/drawing/2014/main" id="{B7C2E430-C647-6FC6-2898-25EF344768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2177" y="3141916"/>
            <a:ext cx="5722873" cy="20625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6" name="TextBox 17">
            <a:extLst>
              <a:ext uri="{FF2B5EF4-FFF2-40B4-BE49-F238E27FC236}">
                <a16:creationId xmlns:a16="http://schemas.microsoft.com/office/drawing/2014/main" id="{8466919F-F0D5-B5C2-C3AB-D68652AAAAC2}"/>
              </a:ext>
            </a:extLst>
          </p:cNvPr>
          <p:cNvSpPr txBox="1"/>
          <p:nvPr/>
        </p:nvSpPr>
        <p:spPr>
          <a:xfrm>
            <a:off x="2933286" y="4060599"/>
            <a:ext cx="1378860" cy="616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59"/>
              </a:lnSpc>
              <a:spcBef>
                <a:spcPct val="0"/>
              </a:spcBef>
            </a:pPr>
            <a:r>
              <a:rPr lang="en-US" sz="3999" spc="155">
                <a:solidFill>
                  <a:srgbClr val="FFFFFF"/>
                </a:solidFill>
                <a:latin typeface="Clear Sans Regular Bold"/>
              </a:rPr>
              <a:t>PAM</a:t>
            </a:r>
          </a:p>
        </p:txBody>
      </p:sp>
      <p:grpSp>
        <p:nvGrpSpPr>
          <p:cNvPr id="67" name="Group 5">
            <a:extLst>
              <a:ext uri="{FF2B5EF4-FFF2-40B4-BE49-F238E27FC236}">
                <a16:creationId xmlns:a16="http://schemas.microsoft.com/office/drawing/2014/main" id="{42099F37-66B1-D2DF-3F0A-872DC3C1B94C}"/>
              </a:ext>
            </a:extLst>
          </p:cNvPr>
          <p:cNvGrpSpPr/>
          <p:nvPr/>
        </p:nvGrpSpPr>
        <p:grpSpPr>
          <a:xfrm>
            <a:off x="-1985791" y="1736275"/>
            <a:ext cx="7133150" cy="6936282"/>
            <a:chOff x="0" y="0"/>
            <a:chExt cx="812800" cy="812800"/>
          </a:xfrm>
        </p:grpSpPr>
        <p:sp>
          <p:nvSpPr>
            <p:cNvPr id="68" name="Freeform 6">
              <a:extLst>
                <a:ext uri="{FF2B5EF4-FFF2-40B4-BE49-F238E27FC236}">
                  <a16:creationId xmlns:a16="http://schemas.microsoft.com/office/drawing/2014/main" id="{8133CAC9-0538-975E-9D24-77206D3442EE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37C9EF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69" name="TextBox 7">
              <a:extLst>
                <a:ext uri="{FF2B5EF4-FFF2-40B4-BE49-F238E27FC236}">
                  <a16:creationId xmlns:a16="http://schemas.microsoft.com/office/drawing/2014/main" id="{2BE95125-2383-1E78-EC6A-8AD3445A828C}"/>
                </a:ext>
              </a:extLst>
            </p:cNvPr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4"/>
                </a:lnSpc>
              </a:pPr>
              <a:endParaRPr/>
            </a:p>
          </p:txBody>
        </p:sp>
      </p:grpSp>
      <p:grpSp>
        <p:nvGrpSpPr>
          <p:cNvPr id="70" name="Group 8">
            <a:extLst>
              <a:ext uri="{FF2B5EF4-FFF2-40B4-BE49-F238E27FC236}">
                <a16:creationId xmlns:a16="http://schemas.microsoft.com/office/drawing/2014/main" id="{B27EEFED-01EF-7F98-FC5D-1DDCE1C17E83}"/>
              </a:ext>
            </a:extLst>
          </p:cNvPr>
          <p:cNvGrpSpPr/>
          <p:nvPr/>
        </p:nvGrpSpPr>
        <p:grpSpPr>
          <a:xfrm rot="-43342">
            <a:off x="-945984" y="2932341"/>
            <a:ext cx="4912918" cy="4777327"/>
            <a:chOff x="0" y="0"/>
            <a:chExt cx="812800" cy="812800"/>
          </a:xfrm>
        </p:grpSpPr>
        <p:sp>
          <p:nvSpPr>
            <p:cNvPr id="71" name="Freeform 9">
              <a:extLst>
                <a:ext uri="{FF2B5EF4-FFF2-40B4-BE49-F238E27FC236}">
                  <a16:creationId xmlns:a16="http://schemas.microsoft.com/office/drawing/2014/main" id="{AE68612D-FC7F-6C16-D927-DF923DF8FE04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C92D5"/>
            </a:solidFill>
          </p:spPr>
        </p:sp>
        <p:sp>
          <p:nvSpPr>
            <p:cNvPr id="72" name="TextBox 10">
              <a:extLst>
                <a:ext uri="{FF2B5EF4-FFF2-40B4-BE49-F238E27FC236}">
                  <a16:creationId xmlns:a16="http://schemas.microsoft.com/office/drawing/2014/main" id="{F69B8E76-0959-FD49-D96A-18CF8D339A08}"/>
                </a:ext>
              </a:extLst>
            </p:cNvPr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4"/>
                </a:lnSpc>
              </a:pPr>
              <a:endParaRPr/>
            </a:p>
          </p:txBody>
        </p:sp>
      </p:grpSp>
      <p:grpSp>
        <p:nvGrpSpPr>
          <p:cNvPr id="73" name="Group 11">
            <a:extLst>
              <a:ext uri="{FF2B5EF4-FFF2-40B4-BE49-F238E27FC236}">
                <a16:creationId xmlns:a16="http://schemas.microsoft.com/office/drawing/2014/main" id="{674593D7-3E9C-CF36-81F8-676D0143D96A}"/>
              </a:ext>
            </a:extLst>
          </p:cNvPr>
          <p:cNvGrpSpPr/>
          <p:nvPr/>
        </p:nvGrpSpPr>
        <p:grpSpPr>
          <a:xfrm>
            <a:off x="232762" y="4132225"/>
            <a:ext cx="2527105" cy="2457359"/>
            <a:chOff x="0" y="0"/>
            <a:chExt cx="812800" cy="812800"/>
          </a:xfrm>
        </p:grpSpPr>
        <p:sp>
          <p:nvSpPr>
            <p:cNvPr id="74" name="Freeform 12">
              <a:extLst>
                <a:ext uri="{FF2B5EF4-FFF2-40B4-BE49-F238E27FC236}">
                  <a16:creationId xmlns:a16="http://schemas.microsoft.com/office/drawing/2014/main" id="{6B429A1D-7957-7A65-BCC1-F21E581EE6DD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4A9A"/>
            </a:solidFill>
          </p:spPr>
        </p:sp>
        <p:sp>
          <p:nvSpPr>
            <p:cNvPr id="75" name="TextBox 13">
              <a:extLst>
                <a:ext uri="{FF2B5EF4-FFF2-40B4-BE49-F238E27FC236}">
                  <a16:creationId xmlns:a16="http://schemas.microsoft.com/office/drawing/2014/main" id="{07140B0A-E753-A5CB-DECE-1D291AFC8C4B}"/>
                </a:ext>
              </a:extLst>
            </p:cNvPr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675"/>
                </a:lnSpc>
              </a:pPr>
              <a:r>
                <a:rPr lang="en-US" sz="4399" spc="171" dirty="0">
                  <a:solidFill>
                    <a:srgbClr val="FFFFFF"/>
                  </a:solidFill>
                  <a:latin typeface="Clear Sans Regular Bold"/>
                </a:rPr>
                <a:t>SOM</a:t>
              </a:r>
            </a:p>
          </p:txBody>
        </p:sp>
      </p:grpSp>
      <p:sp>
        <p:nvSpPr>
          <p:cNvPr id="76" name="TextBox 15">
            <a:extLst>
              <a:ext uri="{FF2B5EF4-FFF2-40B4-BE49-F238E27FC236}">
                <a16:creationId xmlns:a16="http://schemas.microsoft.com/office/drawing/2014/main" id="{FD203AE2-972F-B645-BDD6-602EBA11CC35}"/>
              </a:ext>
            </a:extLst>
          </p:cNvPr>
          <p:cNvSpPr txBox="1"/>
          <p:nvPr/>
        </p:nvSpPr>
        <p:spPr>
          <a:xfrm>
            <a:off x="2169789" y="3857374"/>
            <a:ext cx="1555575" cy="616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59"/>
              </a:lnSpc>
              <a:spcBef>
                <a:spcPct val="0"/>
              </a:spcBef>
            </a:pPr>
            <a:r>
              <a:rPr lang="en-US" sz="3999" spc="155" dirty="0">
                <a:solidFill>
                  <a:srgbClr val="FFFFFF"/>
                </a:solidFill>
                <a:latin typeface="Clear Sans Regular Bold"/>
              </a:rPr>
              <a:t>SAM</a:t>
            </a:r>
          </a:p>
        </p:txBody>
      </p:sp>
      <p:sp>
        <p:nvSpPr>
          <p:cNvPr id="77" name="TextBox 16">
            <a:extLst>
              <a:ext uri="{FF2B5EF4-FFF2-40B4-BE49-F238E27FC236}">
                <a16:creationId xmlns:a16="http://schemas.microsoft.com/office/drawing/2014/main" id="{B43FC4E0-B875-F253-E585-08440964DAB6}"/>
              </a:ext>
            </a:extLst>
          </p:cNvPr>
          <p:cNvSpPr txBox="1"/>
          <p:nvPr/>
        </p:nvSpPr>
        <p:spPr>
          <a:xfrm>
            <a:off x="3093251" y="3143795"/>
            <a:ext cx="1473495" cy="616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59"/>
              </a:lnSpc>
              <a:spcBef>
                <a:spcPct val="0"/>
              </a:spcBef>
            </a:pPr>
            <a:r>
              <a:rPr lang="en-US" sz="3999" spc="155">
                <a:solidFill>
                  <a:srgbClr val="FFFFFF"/>
                </a:solidFill>
                <a:latin typeface="Clear Sans Regular Bold"/>
              </a:rPr>
              <a:t>TAM</a:t>
            </a:r>
          </a:p>
        </p:txBody>
      </p:sp>
      <p:sp>
        <p:nvSpPr>
          <p:cNvPr id="78" name="TextBox 17">
            <a:extLst>
              <a:ext uri="{FF2B5EF4-FFF2-40B4-BE49-F238E27FC236}">
                <a16:creationId xmlns:a16="http://schemas.microsoft.com/office/drawing/2014/main" id="{8FB204F9-8867-5306-9AF7-CCC2890A858A}"/>
              </a:ext>
            </a:extLst>
          </p:cNvPr>
          <p:cNvSpPr txBox="1"/>
          <p:nvPr/>
        </p:nvSpPr>
        <p:spPr>
          <a:xfrm>
            <a:off x="3628544" y="2237830"/>
            <a:ext cx="2117556" cy="616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59"/>
              </a:lnSpc>
              <a:spcBef>
                <a:spcPct val="0"/>
              </a:spcBef>
            </a:pPr>
            <a:r>
              <a:rPr lang="en-US" sz="3999" spc="155" dirty="0">
                <a:solidFill>
                  <a:srgbClr val="FFFFFF"/>
                </a:solidFill>
                <a:latin typeface="Clear Sans Regular Bold"/>
              </a:rPr>
              <a:t>PAM</a:t>
            </a:r>
          </a:p>
        </p:txBody>
      </p:sp>
      <p:sp>
        <p:nvSpPr>
          <p:cNvPr id="79" name="TextBox 28">
            <a:extLst>
              <a:ext uri="{FF2B5EF4-FFF2-40B4-BE49-F238E27FC236}">
                <a16:creationId xmlns:a16="http://schemas.microsoft.com/office/drawing/2014/main" id="{C0B9F801-95F9-926E-C01F-1B9E277C6DBD}"/>
              </a:ext>
            </a:extLst>
          </p:cNvPr>
          <p:cNvSpPr txBox="1"/>
          <p:nvPr/>
        </p:nvSpPr>
        <p:spPr>
          <a:xfrm>
            <a:off x="5614101" y="1377715"/>
            <a:ext cx="5143503" cy="7749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 err="1">
                <a:solidFill>
                  <a:srgbClr val="3A388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Потенциальный</a:t>
            </a:r>
            <a:r>
              <a:rPr lang="en-US" sz="1800" b="1" dirty="0">
                <a:solidFill>
                  <a:srgbClr val="3A388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1" dirty="0" err="1">
                <a:solidFill>
                  <a:srgbClr val="3A388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объем</a:t>
            </a:r>
            <a:r>
              <a:rPr lang="en-US" sz="1800" b="1" dirty="0">
                <a:solidFill>
                  <a:srgbClr val="3A388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1" dirty="0" err="1">
                <a:solidFill>
                  <a:srgbClr val="3A388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рынка</a:t>
            </a:r>
            <a:endParaRPr lang="ru-RU" sz="1800" b="1" dirty="0">
              <a:solidFill>
                <a:srgbClr val="3A388D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800" dirty="0">
                <a:solidFill>
                  <a:srgbClr val="3A388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300 тысяч человек</a:t>
            </a:r>
            <a:r>
              <a:rPr lang="en-US" sz="1800" dirty="0">
                <a:solidFill>
                  <a:srgbClr val="3A388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1800" dirty="0">
                <a:solidFill>
                  <a:srgbClr val="3A388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 территории СНГ</a:t>
            </a:r>
            <a:endParaRPr lang="en-US" sz="1800" dirty="0">
              <a:solidFill>
                <a:srgbClr val="3A388D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0" name="TextBox 30">
            <a:extLst>
              <a:ext uri="{FF2B5EF4-FFF2-40B4-BE49-F238E27FC236}">
                <a16:creationId xmlns:a16="http://schemas.microsoft.com/office/drawing/2014/main" id="{413AD44D-138E-5577-6213-0221D071A928}"/>
              </a:ext>
            </a:extLst>
          </p:cNvPr>
          <p:cNvSpPr txBox="1"/>
          <p:nvPr/>
        </p:nvSpPr>
        <p:spPr>
          <a:xfrm>
            <a:off x="5614101" y="2459646"/>
            <a:ext cx="5562488" cy="7749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 err="1">
                <a:solidFill>
                  <a:srgbClr val="3A388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Общий</a:t>
            </a:r>
            <a:r>
              <a:rPr lang="en-US" sz="1800" b="1" dirty="0">
                <a:solidFill>
                  <a:srgbClr val="3A388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1" dirty="0" err="1">
                <a:solidFill>
                  <a:srgbClr val="3A388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объем</a:t>
            </a:r>
            <a:r>
              <a:rPr lang="en-US" sz="1800" b="1" dirty="0">
                <a:solidFill>
                  <a:srgbClr val="3A388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1" dirty="0" err="1">
                <a:solidFill>
                  <a:srgbClr val="3A388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целевого</a:t>
            </a:r>
            <a:r>
              <a:rPr lang="en-US" sz="1800" b="1" dirty="0">
                <a:solidFill>
                  <a:srgbClr val="3A388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1" dirty="0" err="1">
                <a:solidFill>
                  <a:srgbClr val="3A388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рынка</a:t>
            </a:r>
            <a:endParaRPr lang="ru-RU" sz="1800" b="1" dirty="0">
              <a:solidFill>
                <a:srgbClr val="3A388D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800" dirty="0">
                <a:solidFill>
                  <a:srgbClr val="3A388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</a:t>
            </a:r>
            <a:r>
              <a:rPr lang="en-US" sz="1800" dirty="0">
                <a:solidFill>
                  <a:srgbClr val="3A388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</a:t>
            </a:r>
            <a:r>
              <a:rPr lang="ru-RU" sz="1800" dirty="0">
                <a:solidFill>
                  <a:srgbClr val="3A388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 тысяч человек в России</a:t>
            </a:r>
          </a:p>
        </p:txBody>
      </p:sp>
      <p:sp>
        <p:nvSpPr>
          <p:cNvPr id="81" name="TextBox 32">
            <a:extLst>
              <a:ext uri="{FF2B5EF4-FFF2-40B4-BE49-F238E27FC236}">
                <a16:creationId xmlns:a16="http://schemas.microsoft.com/office/drawing/2014/main" id="{351CA810-5CD7-15EA-38AB-B57FFF907BB9}"/>
              </a:ext>
            </a:extLst>
          </p:cNvPr>
          <p:cNvSpPr txBox="1"/>
          <p:nvPr/>
        </p:nvSpPr>
        <p:spPr>
          <a:xfrm>
            <a:off x="5616238" y="4021104"/>
            <a:ext cx="6893262" cy="12304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 err="1">
                <a:solidFill>
                  <a:srgbClr val="3A388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Доступный</a:t>
            </a:r>
            <a:r>
              <a:rPr lang="en-US" sz="1800" b="1" dirty="0">
                <a:solidFill>
                  <a:srgbClr val="3A388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1" dirty="0" err="1">
                <a:solidFill>
                  <a:srgbClr val="3A388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объем</a:t>
            </a:r>
            <a:r>
              <a:rPr lang="en-US" sz="1800" b="1" dirty="0">
                <a:solidFill>
                  <a:srgbClr val="3A388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1" dirty="0" err="1">
                <a:solidFill>
                  <a:srgbClr val="3A388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рынка</a:t>
            </a:r>
            <a:endParaRPr lang="en-US" sz="1800" b="1" dirty="0">
              <a:solidFill>
                <a:srgbClr val="3A388D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800" dirty="0">
                <a:solidFill>
                  <a:srgbClr val="3A388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</a:t>
            </a:r>
            <a:r>
              <a:rPr lang="en-US" sz="1800" dirty="0">
                <a:solidFill>
                  <a:srgbClr val="3A388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</a:t>
            </a:r>
            <a:r>
              <a:rPr lang="ru-RU" sz="1800" dirty="0">
                <a:solidFill>
                  <a:srgbClr val="3A388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тысяч человек</a:t>
            </a:r>
            <a:br>
              <a:rPr lang="ru-RU" sz="2000" b="1" dirty="0">
                <a:solidFill>
                  <a:srgbClr val="3A388D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ru-RU" sz="2000" b="1" dirty="0">
              <a:solidFill>
                <a:srgbClr val="3A388D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2" name="TextBox 34">
            <a:extLst>
              <a:ext uri="{FF2B5EF4-FFF2-40B4-BE49-F238E27FC236}">
                <a16:creationId xmlns:a16="http://schemas.microsoft.com/office/drawing/2014/main" id="{0151386A-516E-6E37-83D8-063E0E8918C4}"/>
              </a:ext>
            </a:extLst>
          </p:cNvPr>
          <p:cNvSpPr txBox="1"/>
          <p:nvPr/>
        </p:nvSpPr>
        <p:spPr>
          <a:xfrm>
            <a:off x="5671986" y="4775581"/>
            <a:ext cx="5466547" cy="1330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 err="1">
                <a:solidFill>
                  <a:srgbClr val="3A388D"/>
                </a:solidFill>
                <a:latin typeface="Raleway SemiBold" pitchFamily="2" charset="-52"/>
                <a:ea typeface="Verdana" panose="020B0604030504040204" pitchFamily="34" charset="0"/>
              </a:rPr>
              <a:t>Реально</a:t>
            </a:r>
            <a:r>
              <a:rPr lang="en-US" sz="2000" b="1" dirty="0">
                <a:solidFill>
                  <a:srgbClr val="3A388D"/>
                </a:solidFill>
                <a:latin typeface="Raleway SemiBold" pitchFamily="2" charset="-52"/>
                <a:ea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3A388D"/>
                </a:solidFill>
                <a:latin typeface="Raleway SemiBold" pitchFamily="2" charset="-52"/>
                <a:ea typeface="Verdana" panose="020B0604030504040204" pitchFamily="34" charset="0"/>
              </a:rPr>
              <a:t>достижимый</a:t>
            </a:r>
            <a:r>
              <a:rPr lang="en-US" sz="2000" b="1" dirty="0">
                <a:solidFill>
                  <a:srgbClr val="3A388D"/>
                </a:solidFill>
                <a:latin typeface="Raleway SemiBold" pitchFamily="2" charset="-52"/>
                <a:ea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3A388D"/>
                </a:solidFill>
                <a:latin typeface="Raleway SemiBold" pitchFamily="2" charset="-52"/>
                <a:ea typeface="Verdana" panose="020B0604030504040204" pitchFamily="34" charset="0"/>
              </a:rPr>
              <a:t>объем</a:t>
            </a:r>
            <a:r>
              <a:rPr lang="en-US" sz="2000" b="1" dirty="0">
                <a:solidFill>
                  <a:srgbClr val="3A388D"/>
                </a:solidFill>
                <a:latin typeface="Raleway SemiBold" pitchFamily="2" charset="-52"/>
                <a:ea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3A388D"/>
                </a:solidFill>
                <a:latin typeface="Raleway SemiBold" pitchFamily="2" charset="-52"/>
                <a:ea typeface="Verdana" panose="020B0604030504040204" pitchFamily="34" charset="0"/>
              </a:rPr>
              <a:t>рынка</a:t>
            </a:r>
            <a:endParaRPr lang="ru-RU" sz="2000" b="1" dirty="0">
              <a:solidFill>
                <a:srgbClr val="3A388D"/>
              </a:solidFill>
              <a:latin typeface="Raleway SemiBold" pitchFamily="2" charset="-52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000" dirty="0">
                <a:solidFill>
                  <a:srgbClr val="3A388D"/>
                </a:solidFill>
                <a:latin typeface="Raleway SemiBold" pitchFamily="2" charset="-52"/>
                <a:ea typeface="Verdana" panose="020B0604030504040204" pitchFamily="34" charset="0"/>
              </a:rPr>
              <a:t>Около</a:t>
            </a:r>
            <a:r>
              <a:rPr lang="en-US" sz="2000" dirty="0">
                <a:solidFill>
                  <a:srgbClr val="3A388D"/>
                </a:solidFill>
                <a:latin typeface="Raleway SemiBold" pitchFamily="2" charset="-52"/>
                <a:ea typeface="Verdana" panose="020B0604030504040204" pitchFamily="34" charset="0"/>
              </a:rPr>
              <a:t> </a:t>
            </a:r>
            <a:r>
              <a:rPr lang="ru-RU" sz="2000" dirty="0">
                <a:solidFill>
                  <a:srgbClr val="3A388D"/>
                </a:solidFill>
                <a:latin typeface="Raleway SemiBold" pitchFamily="2" charset="-52"/>
                <a:ea typeface="Verdana" panose="020B0604030504040204" pitchFamily="34" charset="0"/>
              </a:rPr>
              <a:t>600 экземпляров в год 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solidFill>
                  <a:srgbClr val="3A388D"/>
                </a:solidFill>
                <a:latin typeface="Raleway SemiBold" pitchFamily="2" charset="-52"/>
                <a:ea typeface="Verdana" panose="020B0604030504040204" pitchFamily="34" charset="0"/>
              </a:rPr>
              <a:t>(ограничение производства) </a:t>
            </a:r>
            <a:r>
              <a:rPr lang="en-US" sz="2000" dirty="0">
                <a:solidFill>
                  <a:srgbClr val="3A388D"/>
                </a:solidFill>
                <a:latin typeface="Raleway SemiBold" pitchFamily="2" charset="-52"/>
                <a:ea typeface="Verdana" panose="020B0604030504040204" pitchFamily="34" charset="0"/>
              </a:rPr>
              <a:t> </a:t>
            </a:r>
            <a:endParaRPr lang="ru-RU" sz="2000" dirty="0">
              <a:solidFill>
                <a:srgbClr val="3A388D"/>
              </a:solidFill>
              <a:latin typeface="Raleway SemiBold" pitchFamily="2" charset="-52"/>
              <a:ea typeface="Verdana" panose="020B0604030504040204" pitchFamily="34" charset="0"/>
            </a:endParaRPr>
          </a:p>
        </p:txBody>
      </p:sp>
      <p:cxnSp>
        <p:nvCxnSpPr>
          <p:cNvPr id="83" name="Прямая соединительная линия 82">
            <a:extLst>
              <a:ext uri="{FF2B5EF4-FFF2-40B4-BE49-F238E27FC236}">
                <a16:creationId xmlns:a16="http://schemas.microsoft.com/office/drawing/2014/main" id="{A74F82BB-E9C0-D3B0-8794-C6BE9A8F0CBE}"/>
              </a:ext>
            </a:extLst>
          </p:cNvPr>
          <p:cNvCxnSpPr>
            <a:cxnSpLocks/>
          </p:cNvCxnSpPr>
          <p:nvPr/>
        </p:nvCxnSpPr>
        <p:spPr>
          <a:xfrm flipH="1" flipV="1">
            <a:off x="4574991" y="1734971"/>
            <a:ext cx="763493" cy="18507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>
            <a:extLst>
              <a:ext uri="{FF2B5EF4-FFF2-40B4-BE49-F238E27FC236}">
                <a16:creationId xmlns:a16="http://schemas.microsoft.com/office/drawing/2014/main" id="{7965098F-72DB-0AF6-437C-C38CFEF12B0B}"/>
              </a:ext>
            </a:extLst>
          </p:cNvPr>
          <p:cNvCxnSpPr>
            <a:cxnSpLocks/>
          </p:cNvCxnSpPr>
          <p:nvPr/>
        </p:nvCxnSpPr>
        <p:spPr>
          <a:xfrm flipH="1" flipV="1">
            <a:off x="3813151" y="2854730"/>
            <a:ext cx="1525333" cy="19343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>
            <a:extLst>
              <a:ext uri="{FF2B5EF4-FFF2-40B4-BE49-F238E27FC236}">
                <a16:creationId xmlns:a16="http://schemas.microsoft.com/office/drawing/2014/main" id="{4C3FAD73-A4CB-88F4-2ED6-0FC0BE4EF35E}"/>
              </a:ext>
            </a:extLst>
          </p:cNvPr>
          <p:cNvCxnSpPr>
            <a:cxnSpLocks/>
            <a:endCxn id="77" idx="0"/>
          </p:cNvCxnSpPr>
          <p:nvPr/>
        </p:nvCxnSpPr>
        <p:spPr>
          <a:xfrm flipH="1">
            <a:off x="3829999" y="2854730"/>
            <a:ext cx="2202" cy="289065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>
            <a:extLst>
              <a:ext uri="{FF2B5EF4-FFF2-40B4-BE49-F238E27FC236}">
                <a16:creationId xmlns:a16="http://schemas.microsoft.com/office/drawing/2014/main" id="{02FAE20C-197C-676D-5EF2-335456AD47F4}"/>
              </a:ext>
            </a:extLst>
          </p:cNvPr>
          <p:cNvCxnSpPr>
            <a:cxnSpLocks/>
          </p:cNvCxnSpPr>
          <p:nvPr/>
        </p:nvCxnSpPr>
        <p:spPr>
          <a:xfrm flipH="1" flipV="1">
            <a:off x="3059828" y="4569524"/>
            <a:ext cx="2385914" cy="1905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>
            <a:extLst>
              <a:ext uri="{FF2B5EF4-FFF2-40B4-BE49-F238E27FC236}">
                <a16:creationId xmlns:a16="http://schemas.microsoft.com/office/drawing/2014/main" id="{1561DDF9-9E25-BE3B-46AA-EBFFBCBAB166}"/>
              </a:ext>
            </a:extLst>
          </p:cNvPr>
          <p:cNvCxnSpPr>
            <a:cxnSpLocks/>
          </p:cNvCxnSpPr>
          <p:nvPr/>
        </p:nvCxnSpPr>
        <p:spPr>
          <a:xfrm flipV="1">
            <a:off x="3059828" y="4403501"/>
            <a:ext cx="0" cy="185073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>
            <a:extLst>
              <a:ext uri="{FF2B5EF4-FFF2-40B4-BE49-F238E27FC236}">
                <a16:creationId xmlns:a16="http://schemas.microsoft.com/office/drawing/2014/main" id="{10662516-D0C1-9021-EE95-5D23ECEF4C1A}"/>
              </a:ext>
            </a:extLst>
          </p:cNvPr>
          <p:cNvCxnSpPr/>
          <p:nvPr/>
        </p:nvCxnSpPr>
        <p:spPr>
          <a:xfrm>
            <a:off x="6680177" y="555920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>
            <a:extLst>
              <a:ext uri="{FF2B5EF4-FFF2-40B4-BE49-F238E27FC236}">
                <a16:creationId xmlns:a16="http://schemas.microsoft.com/office/drawing/2014/main" id="{D018606D-1339-A2F5-444D-1624FBB1FFDC}"/>
              </a:ext>
            </a:extLst>
          </p:cNvPr>
          <p:cNvCxnSpPr/>
          <p:nvPr/>
        </p:nvCxnSpPr>
        <p:spPr>
          <a:xfrm>
            <a:off x="1517626" y="5616350"/>
            <a:ext cx="0" cy="15021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>
            <a:extLst>
              <a:ext uri="{FF2B5EF4-FFF2-40B4-BE49-F238E27FC236}">
                <a16:creationId xmlns:a16="http://schemas.microsoft.com/office/drawing/2014/main" id="{BEED8FC5-84E2-7067-049A-5FE3502C4768}"/>
              </a:ext>
            </a:extLst>
          </p:cNvPr>
          <p:cNvCxnSpPr>
            <a:cxnSpLocks/>
          </p:cNvCxnSpPr>
          <p:nvPr/>
        </p:nvCxnSpPr>
        <p:spPr>
          <a:xfrm>
            <a:off x="1517626" y="5747519"/>
            <a:ext cx="3995493" cy="190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oogle Shape;113;p25">
            <a:extLst>
              <a:ext uri="{FF2B5EF4-FFF2-40B4-BE49-F238E27FC236}">
                <a16:creationId xmlns:a16="http://schemas.microsoft.com/office/drawing/2014/main" id="{7C27910A-323D-D9B5-91A7-31A3B934E6E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4377" y="124528"/>
            <a:ext cx="2165231" cy="10946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9967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0" grpId="0"/>
      <p:bldP spid="81" grpId="0"/>
      <p:bldP spid="8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5"/>
          <p:cNvSpPr txBox="1">
            <a:spLocks noGrp="1"/>
          </p:cNvSpPr>
          <p:nvPr>
            <p:ph type="ftr" idx="11"/>
          </p:nvPr>
        </p:nvSpPr>
        <p:spPr>
          <a:xfrm>
            <a:off x="838200" y="596988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5"/>
          <p:cNvSpPr txBox="1">
            <a:spLocks noGrp="1"/>
          </p:cNvSpPr>
          <p:nvPr>
            <p:ph type="sldNum" idx="12"/>
          </p:nvPr>
        </p:nvSpPr>
        <p:spPr>
          <a:xfrm>
            <a:off x="10089548" y="5992012"/>
            <a:ext cx="1353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9</a:t>
            </a:fld>
            <a:r>
              <a:rPr lang="ru-RU"/>
              <a:t> </a:t>
            </a:r>
          </a:p>
        </p:txBody>
      </p:sp>
      <p:sp>
        <p:nvSpPr>
          <p:cNvPr id="107" name="Google Shape;107;p15"/>
          <p:cNvSpPr txBox="1">
            <a:spLocks noGrp="1"/>
          </p:cNvSpPr>
          <p:nvPr>
            <p:ph type="title"/>
          </p:nvPr>
        </p:nvSpPr>
        <p:spPr>
          <a:xfrm>
            <a:off x="838200" y="522989"/>
            <a:ext cx="7316804" cy="78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600"/>
              <a:buFont typeface="Verdana" panose="020B0604030504040204"/>
              <a:buNone/>
            </a:pPr>
            <a:r>
              <a:rPr lang="ru-RU" dirty="0"/>
              <a:t>Конкуренты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64EBBF-DAA9-6F7D-90DD-921BFF0E41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8C98882-0ACD-0E05-CDFC-5B4B51AA3E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7539526"/>
              </p:ext>
            </p:extLst>
          </p:nvPr>
        </p:nvGraphicFramePr>
        <p:xfrm>
          <a:off x="838200" y="1249505"/>
          <a:ext cx="10117347" cy="50094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9202">
                  <a:extLst>
                    <a:ext uri="{9D8B030D-6E8A-4147-A177-3AD203B41FA5}">
                      <a16:colId xmlns:a16="http://schemas.microsoft.com/office/drawing/2014/main" val="906730082"/>
                    </a:ext>
                  </a:extLst>
                </a:gridCol>
                <a:gridCol w="2202715">
                  <a:extLst>
                    <a:ext uri="{9D8B030D-6E8A-4147-A177-3AD203B41FA5}">
                      <a16:colId xmlns:a16="http://schemas.microsoft.com/office/drawing/2014/main" val="711127595"/>
                    </a:ext>
                  </a:extLst>
                </a:gridCol>
                <a:gridCol w="2202715">
                  <a:extLst>
                    <a:ext uri="{9D8B030D-6E8A-4147-A177-3AD203B41FA5}">
                      <a16:colId xmlns:a16="http://schemas.microsoft.com/office/drawing/2014/main" val="414362358"/>
                    </a:ext>
                  </a:extLst>
                </a:gridCol>
                <a:gridCol w="2202715">
                  <a:extLst>
                    <a:ext uri="{9D8B030D-6E8A-4147-A177-3AD203B41FA5}">
                      <a16:colId xmlns:a16="http://schemas.microsoft.com/office/drawing/2014/main" val="2501222158"/>
                    </a:ext>
                  </a:extLst>
                </a:gridCol>
              </a:tblGrid>
              <a:tr h="44600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COXMATE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SpeedCoach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SportScreen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970198"/>
                  </a:ext>
                </a:extLst>
              </a:tr>
              <a:tr h="2342527">
                <a:tc>
                  <a:txBody>
                    <a:bodyPr/>
                    <a:lstStyle/>
                    <a:p>
                      <a:r>
                        <a:rPr lang="ru-RU" dirty="0"/>
                        <a:t>Изображение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107363"/>
                  </a:ext>
                </a:extLst>
              </a:tr>
              <a:tr h="481464">
                <a:tc>
                  <a:txBody>
                    <a:bodyPr/>
                    <a:lstStyle/>
                    <a:p>
                      <a:r>
                        <a:rPr lang="ru-RU" sz="1200" dirty="0"/>
                        <a:t>Доступность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Можно купить только за рубежом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Можно купить у ритейлера с наценкой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В разработке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758722"/>
                  </a:ext>
                </a:extLst>
              </a:tr>
              <a:tr h="1070411">
                <a:tc>
                  <a:txBody>
                    <a:bodyPr/>
                    <a:lstStyle/>
                    <a:p>
                      <a:r>
                        <a:rPr lang="ru-RU" sz="1200" dirty="0"/>
                        <a:t>Цена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300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$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75000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 руб. 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30000-40000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787186"/>
                  </a:ext>
                </a:extLst>
              </a:tr>
              <a:tr h="669007">
                <a:tc>
                  <a:txBody>
                    <a:bodyPr/>
                    <a:lstStyle/>
                    <a:p>
                      <a:r>
                        <a:rPr lang="ru-RU" sz="1200" dirty="0"/>
                        <a:t>Запоминание результата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НЕТ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ДА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972299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5362201-531F-0C62-ACC8-38D15391D4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799" y="1715948"/>
            <a:ext cx="1452658" cy="229453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BE559F7-73B3-5BBC-9BBE-277324E705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1350" y="1715948"/>
            <a:ext cx="2077514" cy="152758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AA67A40-EC5D-77C2-E79B-784387F859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7463" y="1677129"/>
            <a:ext cx="2178084" cy="201236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AAD0D4D-BBCB-D9F3-DD0E-516038F469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794" y="6234765"/>
            <a:ext cx="2836900" cy="439947"/>
          </a:xfrm>
          <a:prstGeom prst="rect">
            <a:avLst/>
          </a:prstGeom>
        </p:spPr>
      </p:pic>
      <p:pic>
        <p:nvPicPr>
          <p:cNvPr id="2" name="Google Shape;113;p25">
            <a:extLst>
              <a:ext uri="{FF2B5EF4-FFF2-40B4-BE49-F238E27FC236}">
                <a16:creationId xmlns:a16="http://schemas.microsoft.com/office/drawing/2014/main" id="{E0F36540-70D4-5165-69DF-E7DAEF4A7C12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634377" y="124528"/>
            <a:ext cx="2165231" cy="10946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>
          <a:extLst>
            <a:ext uri="{FF2B5EF4-FFF2-40B4-BE49-F238E27FC236}">
              <a16:creationId xmlns:a16="http://schemas.microsoft.com/office/drawing/2014/main" id="{323D8683-FE37-B085-3C6D-26DDF08DC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5">
            <a:extLst>
              <a:ext uri="{FF2B5EF4-FFF2-40B4-BE49-F238E27FC236}">
                <a16:creationId xmlns:a16="http://schemas.microsoft.com/office/drawing/2014/main" id="{A0FF614E-F192-F3B4-8C3A-AEA13F6BFC83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838200" y="596988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5">
            <a:extLst>
              <a:ext uri="{FF2B5EF4-FFF2-40B4-BE49-F238E27FC236}">
                <a16:creationId xmlns:a16="http://schemas.microsoft.com/office/drawing/2014/main" id="{D4851D8C-BE54-C0F4-E69A-06F14FE42E8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0089548" y="5992012"/>
            <a:ext cx="1353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10</a:t>
            </a:fld>
            <a:r>
              <a:rPr lang="ru-RU"/>
              <a:t> </a:t>
            </a:r>
          </a:p>
        </p:txBody>
      </p:sp>
      <p:sp>
        <p:nvSpPr>
          <p:cNvPr id="107" name="Google Shape;107;p15">
            <a:extLst>
              <a:ext uri="{FF2B5EF4-FFF2-40B4-BE49-F238E27FC236}">
                <a16:creationId xmlns:a16="http://schemas.microsoft.com/office/drawing/2014/main" id="{13FED825-3145-2B27-8841-1084453590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522989"/>
            <a:ext cx="7316804" cy="78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600"/>
              <a:buFont typeface="Verdana" panose="020B0604030504040204"/>
              <a:buNone/>
            </a:pPr>
            <a:r>
              <a:rPr lang="ru-RU" dirty="0"/>
              <a:t>Конкуренты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6004488-CB47-D3ED-6925-624DAB9DAE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69CAE8B3-99E3-A248-318A-B502A9AE13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6125531"/>
              </p:ext>
            </p:extLst>
          </p:nvPr>
        </p:nvGraphicFramePr>
        <p:xfrm>
          <a:off x="838200" y="1249505"/>
          <a:ext cx="10117347" cy="5441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9202">
                  <a:extLst>
                    <a:ext uri="{9D8B030D-6E8A-4147-A177-3AD203B41FA5}">
                      <a16:colId xmlns:a16="http://schemas.microsoft.com/office/drawing/2014/main" val="906730082"/>
                    </a:ext>
                  </a:extLst>
                </a:gridCol>
                <a:gridCol w="2202715">
                  <a:extLst>
                    <a:ext uri="{9D8B030D-6E8A-4147-A177-3AD203B41FA5}">
                      <a16:colId xmlns:a16="http://schemas.microsoft.com/office/drawing/2014/main" val="711127595"/>
                    </a:ext>
                  </a:extLst>
                </a:gridCol>
                <a:gridCol w="2202715">
                  <a:extLst>
                    <a:ext uri="{9D8B030D-6E8A-4147-A177-3AD203B41FA5}">
                      <a16:colId xmlns:a16="http://schemas.microsoft.com/office/drawing/2014/main" val="414362358"/>
                    </a:ext>
                  </a:extLst>
                </a:gridCol>
                <a:gridCol w="2202715">
                  <a:extLst>
                    <a:ext uri="{9D8B030D-6E8A-4147-A177-3AD203B41FA5}">
                      <a16:colId xmlns:a16="http://schemas.microsoft.com/office/drawing/2014/main" val="2501222158"/>
                    </a:ext>
                  </a:extLst>
                </a:gridCol>
              </a:tblGrid>
              <a:tr h="44600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COXMATE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SpeedCoach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SportScreen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970198"/>
                  </a:ext>
                </a:extLst>
              </a:tr>
              <a:tr h="2342527">
                <a:tc>
                  <a:txBody>
                    <a:bodyPr/>
                    <a:lstStyle/>
                    <a:p>
                      <a:r>
                        <a:rPr lang="ru-RU" dirty="0"/>
                        <a:t>Изображение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107363"/>
                  </a:ext>
                </a:extLst>
              </a:tr>
              <a:tr h="481464">
                <a:tc>
                  <a:txBody>
                    <a:bodyPr/>
                    <a:lstStyle/>
                    <a:p>
                      <a:r>
                        <a:rPr lang="ru-RU" sz="1200" dirty="0"/>
                        <a:t>Класс </a:t>
                      </a:r>
                      <a:r>
                        <a:rPr lang="ru-RU" sz="1200" dirty="0" err="1"/>
                        <a:t>влагозащиты</a:t>
                      </a:r>
                      <a:r>
                        <a:rPr lang="ru-RU" sz="12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ВБ 1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ВБ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ВБ 10-100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758722"/>
                  </a:ext>
                </a:extLst>
              </a:tr>
              <a:tr h="1070411">
                <a:tc>
                  <a:txBody>
                    <a:bodyPr/>
                    <a:lstStyle/>
                    <a:p>
                      <a:r>
                        <a:rPr lang="ru-RU" sz="1200" dirty="0"/>
                        <a:t>Возможности</a:t>
                      </a:r>
                      <a:r>
                        <a:rPr lang="ru-RU" sz="1200" baseline="0" dirty="0"/>
                        <a:t> производства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Высокие</a:t>
                      </a:r>
                      <a:r>
                        <a:rPr lang="ru-RU" sz="1200" baseline="0" dirty="0"/>
                        <a:t>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Высокие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Низкие</a:t>
                      </a:r>
                      <a:r>
                        <a:rPr lang="ru-RU" sz="1000" b="1" baseline="0" dirty="0">
                          <a:solidFill>
                            <a:schemeClr val="bg1"/>
                          </a:solidFill>
                        </a:rPr>
                        <a:t> (пока не налажено производство и отсутствует запас)</a:t>
                      </a:r>
                      <a:endParaRPr lang="ru-RU" sz="1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2787186"/>
                  </a:ext>
                </a:extLst>
              </a:tr>
              <a:tr h="431711">
                <a:tc>
                  <a:txBody>
                    <a:bodyPr/>
                    <a:lstStyle/>
                    <a:p>
                      <a:r>
                        <a:rPr lang="ru-RU" sz="1200" dirty="0"/>
                        <a:t>Поддержка ГЛОНАС и  </a:t>
                      </a:r>
                      <a:r>
                        <a:rPr lang="en-US" sz="1200" dirty="0" err="1"/>
                        <a:t>Beidou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НЕТ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НЕТ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ДА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121623"/>
                  </a:ext>
                </a:extLst>
              </a:tr>
              <a:tr h="669007">
                <a:tc>
                  <a:txBody>
                    <a:bodyPr/>
                    <a:lstStyle/>
                    <a:p>
                      <a:r>
                        <a:rPr lang="ru-RU" sz="1200" dirty="0"/>
                        <a:t>Подходит для различных гребных видов спорта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НЕТ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ДА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972299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01084D-63A5-AF73-BEB0-FDE1C512AD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799" y="1715948"/>
            <a:ext cx="1452658" cy="229453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3EAEA59-848C-5018-2F59-76E6493B5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1350" y="1715948"/>
            <a:ext cx="2077514" cy="152758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9DF48F3-BDAE-60AC-69F4-50162E095D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5039" y="1715948"/>
            <a:ext cx="2204258" cy="2036543"/>
          </a:xfrm>
          <a:prstGeom prst="rect">
            <a:avLst/>
          </a:prstGeom>
        </p:spPr>
      </p:pic>
      <p:pic>
        <p:nvPicPr>
          <p:cNvPr id="2" name="Google Shape;113;p25">
            <a:extLst>
              <a:ext uri="{FF2B5EF4-FFF2-40B4-BE49-F238E27FC236}">
                <a16:creationId xmlns:a16="http://schemas.microsoft.com/office/drawing/2014/main" id="{A0542271-73D4-057F-5035-87C8689B2158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34377" y="124528"/>
            <a:ext cx="2165231" cy="10946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914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>
          <a:extLst>
            <a:ext uri="{FF2B5EF4-FFF2-40B4-BE49-F238E27FC236}">
              <a16:creationId xmlns:a16="http://schemas.microsoft.com/office/drawing/2014/main" id="{F566A456-CA2F-7AFC-5998-5340D703C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5">
            <a:extLst>
              <a:ext uri="{FF2B5EF4-FFF2-40B4-BE49-F238E27FC236}">
                <a16:creationId xmlns:a16="http://schemas.microsoft.com/office/drawing/2014/main" id="{1273B975-BF4E-23EB-C41C-0B0D1988B59F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838200" y="596988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5">
            <a:extLst>
              <a:ext uri="{FF2B5EF4-FFF2-40B4-BE49-F238E27FC236}">
                <a16:creationId xmlns:a16="http://schemas.microsoft.com/office/drawing/2014/main" id="{52C3B32E-D6FC-8A53-B659-5C6B8133CA2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0089548" y="5992012"/>
            <a:ext cx="1353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11</a:t>
            </a:fld>
            <a:r>
              <a:rPr lang="ru-RU"/>
              <a:t> </a:t>
            </a:r>
          </a:p>
        </p:txBody>
      </p:sp>
      <p:sp>
        <p:nvSpPr>
          <p:cNvPr id="107" name="Google Shape;107;p15">
            <a:extLst>
              <a:ext uri="{FF2B5EF4-FFF2-40B4-BE49-F238E27FC236}">
                <a16:creationId xmlns:a16="http://schemas.microsoft.com/office/drawing/2014/main" id="{3634B920-4A95-6E83-BEEE-12E2BBAEA4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522989"/>
            <a:ext cx="7316804" cy="78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600"/>
              <a:buFont typeface="Verdana" panose="020B0604030504040204"/>
              <a:buNone/>
            </a:pPr>
            <a:r>
              <a:rPr lang="ru-RU" dirty="0"/>
              <a:t>Конкуренты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261205F-2604-D34F-62AC-77FCF57A31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B7F494E5-029F-D2D8-5B69-DE1AF7637B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1209959"/>
              </p:ext>
            </p:extLst>
          </p:nvPr>
        </p:nvGraphicFramePr>
        <p:xfrm>
          <a:off x="793539" y="1086265"/>
          <a:ext cx="10117347" cy="4416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9202">
                  <a:extLst>
                    <a:ext uri="{9D8B030D-6E8A-4147-A177-3AD203B41FA5}">
                      <a16:colId xmlns:a16="http://schemas.microsoft.com/office/drawing/2014/main" val="906730082"/>
                    </a:ext>
                  </a:extLst>
                </a:gridCol>
                <a:gridCol w="2202715">
                  <a:extLst>
                    <a:ext uri="{9D8B030D-6E8A-4147-A177-3AD203B41FA5}">
                      <a16:colId xmlns:a16="http://schemas.microsoft.com/office/drawing/2014/main" val="711127595"/>
                    </a:ext>
                  </a:extLst>
                </a:gridCol>
                <a:gridCol w="2202715">
                  <a:extLst>
                    <a:ext uri="{9D8B030D-6E8A-4147-A177-3AD203B41FA5}">
                      <a16:colId xmlns:a16="http://schemas.microsoft.com/office/drawing/2014/main" val="414362358"/>
                    </a:ext>
                  </a:extLst>
                </a:gridCol>
                <a:gridCol w="2202715">
                  <a:extLst>
                    <a:ext uri="{9D8B030D-6E8A-4147-A177-3AD203B41FA5}">
                      <a16:colId xmlns:a16="http://schemas.microsoft.com/office/drawing/2014/main" val="2501222158"/>
                    </a:ext>
                  </a:extLst>
                </a:gridCol>
              </a:tblGrid>
              <a:tr h="98123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COXMATE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SpeedCoach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SportScreen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970198"/>
                  </a:ext>
                </a:extLst>
              </a:tr>
              <a:tr h="2246366">
                <a:tc>
                  <a:txBody>
                    <a:bodyPr/>
                    <a:lstStyle/>
                    <a:p>
                      <a:r>
                        <a:rPr lang="ru-RU" dirty="0"/>
                        <a:t>Изображение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107363"/>
                  </a:ext>
                </a:extLst>
              </a:tr>
              <a:tr h="1060881">
                <a:tc>
                  <a:txBody>
                    <a:bodyPr/>
                    <a:lstStyle/>
                    <a:p>
                      <a:r>
                        <a:rPr lang="ru-RU" sz="1200" dirty="0"/>
                        <a:t>ВЫВОДЫ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Хоть и имеет доступную цену, но сложен в приобретении и имеет ограниченный функционал и невысокую надежность.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Распространён среди сперминов обладает обширным функционалом, но цена довольно высока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Призван взять себе все наилучшее от конкурентов и исправить их недостатки. Опираясь на многолетний опыт использования приборов для мониторинга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758722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F300062-B6CD-AA89-B0A9-5DF7F9472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798" y="1999724"/>
            <a:ext cx="1392689" cy="219981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3A8328F-A54F-5FAD-E322-8615D54F8D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6845" y="2147269"/>
            <a:ext cx="2077514" cy="1527584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0700925-3F75-04A5-1774-F378D7F690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6628" y="2033997"/>
            <a:ext cx="2204258" cy="203654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2D3E63B-AD9E-9875-7CD1-BC3AE75A03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794" y="6234765"/>
            <a:ext cx="2836900" cy="439947"/>
          </a:xfrm>
          <a:prstGeom prst="rect">
            <a:avLst/>
          </a:prstGeom>
        </p:spPr>
      </p:pic>
      <p:pic>
        <p:nvPicPr>
          <p:cNvPr id="7" name="Google Shape;113;p25">
            <a:extLst>
              <a:ext uri="{FF2B5EF4-FFF2-40B4-BE49-F238E27FC236}">
                <a16:creationId xmlns:a16="http://schemas.microsoft.com/office/drawing/2014/main" id="{EE541DAE-B143-D444-2F3E-20C4285353D5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634377" y="124528"/>
            <a:ext cx="2165231" cy="10946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20625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>
          <a:extLst>
            <a:ext uri="{FF2B5EF4-FFF2-40B4-BE49-F238E27FC236}">
              <a16:creationId xmlns:a16="http://schemas.microsoft.com/office/drawing/2014/main" id="{2BF59711-7FD8-6667-8696-3D24F30EC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4">
            <a:extLst>
              <a:ext uri="{FF2B5EF4-FFF2-40B4-BE49-F238E27FC236}">
                <a16:creationId xmlns:a16="http://schemas.microsoft.com/office/drawing/2014/main" id="{923060DE-CDD6-CB4D-17B1-85A94049B92B}"/>
              </a:ext>
            </a:extLst>
          </p:cNvPr>
          <p:cNvSpPr txBox="1">
            <a:spLocks/>
          </p:cNvSpPr>
          <p:nvPr/>
        </p:nvSpPr>
        <p:spPr>
          <a:xfrm>
            <a:off x="8975088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1" name="Google Shape;391;g17c24e67bdb_0_18">
            <a:extLst>
              <a:ext uri="{FF2B5EF4-FFF2-40B4-BE49-F238E27FC236}">
                <a16:creationId xmlns:a16="http://schemas.microsoft.com/office/drawing/2014/main" id="{B5F4BD53-2C0C-30C6-277A-194B2CB8398D}"/>
              </a:ext>
            </a:extLst>
          </p:cNvPr>
          <p:cNvSpPr txBox="1"/>
          <p:nvPr/>
        </p:nvSpPr>
        <p:spPr>
          <a:xfrm>
            <a:off x="8644505" y="3038531"/>
            <a:ext cx="2890546" cy="526419"/>
          </a:xfrm>
          <a:prstGeom prst="rect">
            <a:avLst/>
          </a:prstGeom>
          <a:gradFill>
            <a:gsLst>
              <a:gs pos="0">
                <a:srgbClr val="95B6FF"/>
              </a:gs>
              <a:gs pos="35000">
                <a:srgbClr val="B5CAFF"/>
              </a:gs>
              <a:gs pos="100000">
                <a:srgbClr val="E0EAFF"/>
              </a:gs>
            </a:gsLst>
            <a:lin ang="16200038" scaled="0"/>
          </a:gradFill>
          <a:ln w="9525" cap="flat" cmpd="sng">
            <a:solidFill>
              <a:srgbClr val="4177C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6862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 fontScale="925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63238"/>
              <a:buFont typeface="Calibri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Услуга оказана</a:t>
            </a:r>
            <a:r>
              <a:rPr lang="ru-RU" sz="2400" b="1" i="0" u="none" strike="noStrike" cap="none">
                <a:solidFill>
                  <a:schemeClr val="lt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 </a:t>
            </a:r>
            <a:endParaRPr sz="900" b="1" i="0" u="none" strike="noStrike" cap="none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cxnSp>
        <p:nvCxnSpPr>
          <p:cNvPr id="62" name="Google Shape;392;g17c24e67bdb_0_18">
            <a:extLst>
              <a:ext uri="{FF2B5EF4-FFF2-40B4-BE49-F238E27FC236}">
                <a16:creationId xmlns:a16="http://schemas.microsoft.com/office/drawing/2014/main" id="{1C661B50-35CB-4A44-6EFD-AC651E3D188C}"/>
              </a:ext>
            </a:extLst>
          </p:cNvPr>
          <p:cNvCxnSpPr>
            <a:endCxn id="61" idx="1"/>
          </p:cNvCxnSpPr>
          <p:nvPr/>
        </p:nvCxnSpPr>
        <p:spPr>
          <a:xfrm rot="10800000" flipH="1">
            <a:off x="3288605" y="3301741"/>
            <a:ext cx="5355900" cy="18000"/>
          </a:xfrm>
          <a:prstGeom prst="straightConnector1">
            <a:avLst/>
          </a:prstGeom>
          <a:noFill/>
          <a:ln w="76200" cap="flat" cmpd="sng">
            <a:solidFill>
              <a:srgbClr val="435ED6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3" name="Google Shape;393;g17c24e67bdb_0_18">
            <a:extLst>
              <a:ext uri="{FF2B5EF4-FFF2-40B4-BE49-F238E27FC236}">
                <a16:creationId xmlns:a16="http://schemas.microsoft.com/office/drawing/2014/main" id="{8B3C4671-4DF9-A9E9-48F9-92B8FC1DC094}"/>
              </a:ext>
            </a:extLst>
          </p:cNvPr>
          <p:cNvCxnSpPr/>
          <p:nvPr/>
        </p:nvCxnSpPr>
        <p:spPr>
          <a:xfrm>
            <a:off x="4793290" y="1112175"/>
            <a:ext cx="1691846" cy="2192032"/>
          </a:xfrm>
          <a:prstGeom prst="straightConnector1">
            <a:avLst/>
          </a:prstGeom>
          <a:noFill/>
          <a:ln w="76200" cap="flat" cmpd="sng">
            <a:solidFill>
              <a:srgbClr val="435ED6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4" name="Google Shape;394;g17c24e67bdb_0_18">
            <a:extLst>
              <a:ext uri="{FF2B5EF4-FFF2-40B4-BE49-F238E27FC236}">
                <a16:creationId xmlns:a16="http://schemas.microsoft.com/office/drawing/2014/main" id="{565A2E4B-2B46-FA95-75E8-AFA87BAD3EAC}"/>
              </a:ext>
            </a:extLst>
          </p:cNvPr>
          <p:cNvCxnSpPr/>
          <p:nvPr/>
        </p:nvCxnSpPr>
        <p:spPr>
          <a:xfrm>
            <a:off x="3004103" y="1112175"/>
            <a:ext cx="1881059" cy="2199870"/>
          </a:xfrm>
          <a:prstGeom prst="straightConnector1">
            <a:avLst/>
          </a:prstGeom>
          <a:noFill/>
          <a:ln w="76200" cap="flat" cmpd="sng">
            <a:solidFill>
              <a:srgbClr val="435ED6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5" name="Google Shape;395;g17c24e67bdb_0_18">
            <a:extLst>
              <a:ext uri="{FF2B5EF4-FFF2-40B4-BE49-F238E27FC236}">
                <a16:creationId xmlns:a16="http://schemas.microsoft.com/office/drawing/2014/main" id="{544BEB0F-6192-7160-B48B-C293E4BF2E24}"/>
              </a:ext>
            </a:extLst>
          </p:cNvPr>
          <p:cNvCxnSpPr>
            <a:cxnSpLocks/>
          </p:cNvCxnSpPr>
          <p:nvPr/>
        </p:nvCxnSpPr>
        <p:spPr>
          <a:xfrm flipH="1">
            <a:off x="6337453" y="3348393"/>
            <a:ext cx="1134000" cy="2669700"/>
          </a:xfrm>
          <a:prstGeom prst="straightConnector1">
            <a:avLst/>
          </a:prstGeom>
          <a:noFill/>
          <a:ln w="76200" cap="flat" cmpd="sng">
            <a:solidFill>
              <a:srgbClr val="435ED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7" name="Google Shape;398;g17c24e67bdb_0_18">
            <a:extLst>
              <a:ext uri="{FF2B5EF4-FFF2-40B4-BE49-F238E27FC236}">
                <a16:creationId xmlns:a16="http://schemas.microsoft.com/office/drawing/2014/main" id="{DC6A6861-A68A-21CB-DD40-5EDC52B11853}"/>
              </a:ext>
            </a:extLst>
          </p:cNvPr>
          <p:cNvSpPr txBox="1"/>
          <p:nvPr/>
        </p:nvSpPr>
        <p:spPr>
          <a:xfrm>
            <a:off x="1717890" y="1964037"/>
            <a:ext cx="1881059" cy="435300"/>
          </a:xfrm>
          <a:prstGeom prst="rect">
            <a:avLst/>
          </a:prstGeom>
          <a:gradFill>
            <a:gsLst>
              <a:gs pos="0">
                <a:srgbClr val="A0FBDD"/>
              </a:gs>
              <a:gs pos="35000">
                <a:srgbClr val="BDFAE8"/>
              </a:gs>
              <a:gs pos="100000">
                <a:srgbClr val="E5FDF6"/>
              </a:gs>
            </a:gsLst>
            <a:lin ang="16200000" scaled="0"/>
          </a:gradFill>
          <a:ln w="9525" cap="flat" cmpd="sng">
            <a:solidFill>
              <a:srgbClr val="41AF9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48"/>
              <a:buFont typeface="Calibri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Получение заказа</a:t>
            </a:r>
            <a:endParaRPr sz="1400" b="0" i="0" u="none" strike="noStrike" cap="none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70" name="Google Shape;401;g17c24e67bdb_0_18">
            <a:extLst>
              <a:ext uri="{FF2B5EF4-FFF2-40B4-BE49-F238E27FC236}">
                <a16:creationId xmlns:a16="http://schemas.microsoft.com/office/drawing/2014/main" id="{5E2AB421-74F1-B6BE-FE52-2EA60F48C731}"/>
              </a:ext>
            </a:extLst>
          </p:cNvPr>
          <p:cNvSpPr/>
          <p:nvPr/>
        </p:nvSpPr>
        <p:spPr>
          <a:xfrm rot="-5937353" flipH="1">
            <a:off x="6236115" y="2304288"/>
            <a:ext cx="1097022" cy="124401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78633" y="9586"/>
                </a:moveTo>
                <a:lnTo>
                  <a:pt x="78633" y="9586"/>
                </a:lnTo>
                <a:cubicBezTo>
                  <a:pt x="94871" y="15775"/>
                  <a:pt x="107102" y="29638"/>
                  <a:pt x="111383" y="46707"/>
                </a:cubicBezTo>
                <a:lnTo>
                  <a:pt x="118160" y="46707"/>
                </a:lnTo>
                <a:lnTo>
                  <a:pt x="105524" y="60000"/>
                </a:lnTo>
                <a:lnTo>
                  <a:pt x="89209" y="46707"/>
                </a:lnTo>
                <a:lnTo>
                  <a:pt x="95931" y="46707"/>
                </a:lnTo>
                <a:lnTo>
                  <a:pt x="95931" y="46707"/>
                </a:lnTo>
                <a:cubicBezTo>
                  <a:pt x="92302" y="35512"/>
                  <a:pt x="84279" y="26568"/>
                  <a:pt x="73965" y="22218"/>
                </a:cubicBezTo>
                <a:close/>
              </a:path>
            </a:pathLst>
          </a:custGeom>
          <a:solidFill>
            <a:srgbClr val="435ED6"/>
          </a:solidFill>
          <a:ln w="57150" cap="flat" cmpd="sng">
            <a:solidFill>
              <a:srgbClr val="111D5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72" name="Google Shape;396;g17c24e67bdb_0_18">
            <a:extLst>
              <a:ext uri="{FF2B5EF4-FFF2-40B4-BE49-F238E27FC236}">
                <a16:creationId xmlns:a16="http://schemas.microsoft.com/office/drawing/2014/main" id="{31AEB503-3D11-A750-5B47-FA4C00CE1C2F}"/>
              </a:ext>
            </a:extLst>
          </p:cNvPr>
          <p:cNvSpPr/>
          <p:nvPr/>
        </p:nvSpPr>
        <p:spPr>
          <a:xfrm rot="-4764223">
            <a:off x="7251873" y="3071178"/>
            <a:ext cx="1016451" cy="124401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77139" y="8614"/>
                </a:moveTo>
                <a:lnTo>
                  <a:pt x="77139" y="8614"/>
                </a:lnTo>
                <a:cubicBezTo>
                  <a:pt x="94406" y="14654"/>
                  <a:pt x="107428" y="29362"/>
                  <a:pt x="111612" y="47551"/>
                </a:cubicBezTo>
                <a:lnTo>
                  <a:pt x="118465" y="47509"/>
                </a:lnTo>
                <a:lnTo>
                  <a:pt x="105524" y="59723"/>
                </a:lnTo>
                <a:lnTo>
                  <a:pt x="89514" y="47685"/>
                </a:lnTo>
                <a:lnTo>
                  <a:pt x="96345" y="47643"/>
                </a:lnTo>
                <a:lnTo>
                  <a:pt x="96345" y="47643"/>
                </a:lnTo>
                <a:cubicBezTo>
                  <a:pt x="92860" y="35109"/>
                  <a:pt x="84284" y="25090"/>
                  <a:pt x="73157" y="20553"/>
                </a:cubicBezTo>
                <a:close/>
              </a:path>
            </a:pathLst>
          </a:custGeom>
          <a:solidFill>
            <a:srgbClr val="435ED6"/>
          </a:solidFill>
          <a:ln w="57150" cap="flat" cmpd="sng">
            <a:solidFill>
              <a:srgbClr val="111D5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73" name="Google Shape;403;g17c24e67bdb_0_18">
            <a:extLst>
              <a:ext uri="{FF2B5EF4-FFF2-40B4-BE49-F238E27FC236}">
                <a16:creationId xmlns:a16="http://schemas.microsoft.com/office/drawing/2014/main" id="{0D4DDD3C-5621-C0B5-70C6-7D05D197A844}"/>
              </a:ext>
            </a:extLst>
          </p:cNvPr>
          <p:cNvSpPr txBox="1"/>
          <p:nvPr/>
        </p:nvSpPr>
        <p:spPr>
          <a:xfrm>
            <a:off x="2254461" y="840007"/>
            <a:ext cx="1623300" cy="435300"/>
          </a:xfrm>
          <a:prstGeom prst="rect">
            <a:avLst/>
          </a:prstGeom>
          <a:gradFill>
            <a:gsLst>
              <a:gs pos="0">
                <a:srgbClr val="95B6FF"/>
              </a:gs>
              <a:gs pos="35000">
                <a:srgbClr val="B5CAFF"/>
              </a:gs>
              <a:gs pos="100000">
                <a:srgbClr val="E0EAFF"/>
              </a:gs>
            </a:gsLst>
            <a:lin ang="16200038" scaled="0"/>
          </a:gradFill>
          <a:ln w="9525" cap="flat" cmpd="sng">
            <a:solidFill>
              <a:srgbClr val="4177C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6862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64516"/>
              <a:buFont typeface="Calibri"/>
              <a:buNone/>
            </a:pPr>
            <a:r>
              <a:rPr lang="ru-RU" b="1" i="0" u="none" strike="noStrike" cap="none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Заказ</a:t>
            </a:r>
            <a:r>
              <a:rPr lang="ru-RU" sz="2400" b="0" i="0" u="none" strike="noStrike" cap="none">
                <a:solidFill>
                  <a:schemeClr val="lt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 </a:t>
            </a:r>
            <a:endParaRPr sz="1000" b="0" i="0" u="none" strike="noStrike" cap="none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74" name="Google Shape;404;g17c24e67bdb_0_18">
            <a:extLst>
              <a:ext uri="{FF2B5EF4-FFF2-40B4-BE49-F238E27FC236}">
                <a16:creationId xmlns:a16="http://schemas.microsoft.com/office/drawing/2014/main" id="{AE0D0F4C-BDC7-6E20-B123-45BE65E4D58A}"/>
              </a:ext>
            </a:extLst>
          </p:cNvPr>
          <p:cNvSpPr/>
          <p:nvPr/>
        </p:nvSpPr>
        <p:spPr>
          <a:xfrm rot="-5937353" flipH="1">
            <a:off x="4606543" y="2289554"/>
            <a:ext cx="1097022" cy="124401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78633" y="9586"/>
                </a:moveTo>
                <a:lnTo>
                  <a:pt x="78633" y="9586"/>
                </a:lnTo>
                <a:cubicBezTo>
                  <a:pt x="94871" y="15775"/>
                  <a:pt x="107102" y="29638"/>
                  <a:pt x="111383" y="46707"/>
                </a:cubicBezTo>
                <a:lnTo>
                  <a:pt x="118160" y="46707"/>
                </a:lnTo>
                <a:lnTo>
                  <a:pt x="105524" y="60000"/>
                </a:lnTo>
                <a:lnTo>
                  <a:pt x="89209" y="46707"/>
                </a:lnTo>
                <a:lnTo>
                  <a:pt x="95931" y="46707"/>
                </a:lnTo>
                <a:lnTo>
                  <a:pt x="95931" y="46707"/>
                </a:lnTo>
                <a:cubicBezTo>
                  <a:pt x="92302" y="35512"/>
                  <a:pt x="84279" y="26568"/>
                  <a:pt x="73965" y="22218"/>
                </a:cubicBezTo>
                <a:close/>
              </a:path>
            </a:pathLst>
          </a:custGeom>
          <a:solidFill>
            <a:srgbClr val="435ED6"/>
          </a:solidFill>
          <a:ln w="57150" cap="flat" cmpd="sng">
            <a:solidFill>
              <a:srgbClr val="111D5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75" name="Google Shape;405;g17c24e67bdb_0_18">
            <a:extLst>
              <a:ext uri="{FF2B5EF4-FFF2-40B4-BE49-F238E27FC236}">
                <a16:creationId xmlns:a16="http://schemas.microsoft.com/office/drawing/2014/main" id="{4AAA5998-B866-445A-B668-D7B2AA23D203}"/>
              </a:ext>
            </a:extLst>
          </p:cNvPr>
          <p:cNvSpPr txBox="1"/>
          <p:nvPr/>
        </p:nvSpPr>
        <p:spPr>
          <a:xfrm>
            <a:off x="4285666" y="830316"/>
            <a:ext cx="2037293" cy="435300"/>
          </a:xfrm>
          <a:prstGeom prst="rect">
            <a:avLst/>
          </a:prstGeom>
          <a:gradFill>
            <a:gsLst>
              <a:gs pos="0">
                <a:srgbClr val="95B6FF"/>
              </a:gs>
              <a:gs pos="35000">
                <a:srgbClr val="B5CAFF"/>
              </a:gs>
              <a:gs pos="100000">
                <a:srgbClr val="E0EAFF"/>
              </a:gs>
            </a:gsLst>
            <a:lin ang="16200038" scaled="0"/>
          </a:gradFill>
          <a:ln w="9525" cap="flat" cmpd="sng">
            <a:solidFill>
              <a:srgbClr val="4177C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686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77"/>
              <a:buFont typeface="Calibri"/>
              <a:buNone/>
            </a:pPr>
            <a:r>
              <a:rPr lang="ru-RU" b="1" i="0" u="none" strike="noStrike" cap="none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Производство</a:t>
            </a:r>
            <a:endParaRPr b="1" i="0" u="none" strike="noStrike" cap="none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</p:txBody>
      </p:sp>
      <p:sp>
        <p:nvSpPr>
          <p:cNvPr id="77" name="Google Shape;407;g17c24e67bdb_0_18">
            <a:extLst>
              <a:ext uri="{FF2B5EF4-FFF2-40B4-BE49-F238E27FC236}">
                <a16:creationId xmlns:a16="http://schemas.microsoft.com/office/drawing/2014/main" id="{B91B5FC7-C3CB-CDBB-0E12-47999032CAF1}"/>
              </a:ext>
            </a:extLst>
          </p:cNvPr>
          <p:cNvSpPr txBox="1"/>
          <p:nvPr/>
        </p:nvSpPr>
        <p:spPr>
          <a:xfrm>
            <a:off x="5399558" y="5991483"/>
            <a:ext cx="2020721" cy="435300"/>
          </a:xfrm>
          <a:prstGeom prst="rect">
            <a:avLst/>
          </a:prstGeom>
          <a:gradFill>
            <a:gsLst>
              <a:gs pos="0">
                <a:srgbClr val="95B6FF"/>
              </a:gs>
              <a:gs pos="35000">
                <a:srgbClr val="B5CAFF"/>
              </a:gs>
              <a:gs pos="100000">
                <a:srgbClr val="E0EAFF"/>
              </a:gs>
            </a:gsLst>
            <a:lin ang="16200038" scaled="0"/>
          </a:gradFill>
          <a:ln w="9525" cap="flat" cmpd="sng">
            <a:solidFill>
              <a:srgbClr val="4177C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686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4"/>
              <a:buFont typeface="Calibri"/>
              <a:buNone/>
            </a:pPr>
            <a:r>
              <a:rPr lang="ru-RU" b="1" i="0" u="none" strike="noStrike" cap="none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Продажа</a:t>
            </a:r>
            <a:r>
              <a:rPr lang="ru-RU" b="0" i="0" u="none" strike="noStrike" cap="none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 </a:t>
            </a:r>
            <a:r>
              <a:rPr lang="ru-RU" b="0" i="0" u="none" strike="noStrike" cap="none" dirty="0">
                <a:solidFill>
                  <a:schemeClr val="lt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 </a:t>
            </a:r>
            <a:endParaRPr b="0" i="0" u="none" strike="noStrike" cap="none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82" name="Google Shape;412;g17c24e67bdb_0_18">
            <a:extLst>
              <a:ext uri="{FF2B5EF4-FFF2-40B4-BE49-F238E27FC236}">
                <a16:creationId xmlns:a16="http://schemas.microsoft.com/office/drawing/2014/main" id="{7336AA3E-C06C-F0C1-5354-79362CD77BB6}"/>
              </a:ext>
            </a:extLst>
          </p:cNvPr>
          <p:cNvSpPr txBox="1"/>
          <p:nvPr/>
        </p:nvSpPr>
        <p:spPr>
          <a:xfrm>
            <a:off x="5661381" y="1326060"/>
            <a:ext cx="2983124" cy="303995"/>
          </a:xfrm>
          <a:prstGeom prst="rect">
            <a:avLst/>
          </a:prstGeom>
          <a:gradFill>
            <a:gsLst>
              <a:gs pos="0">
                <a:srgbClr val="A0FBDD"/>
              </a:gs>
              <a:gs pos="35000">
                <a:srgbClr val="BDFAE8"/>
              </a:gs>
              <a:gs pos="100000">
                <a:srgbClr val="E5FDF6"/>
              </a:gs>
            </a:gsLst>
            <a:lin ang="16200000" scaled="0"/>
          </a:gradFill>
          <a:ln w="9525" cap="flat" cmpd="sng">
            <a:solidFill>
              <a:srgbClr val="41AF9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 fontScale="925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96774"/>
              <a:buFont typeface="Calibri"/>
              <a:buNone/>
            </a:pPr>
            <a:r>
              <a:rPr lang="ru-RU" sz="1400" b="0" i="0" u="none" strike="noStrike" cap="none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Согласование с </a:t>
            </a:r>
            <a:r>
              <a:rPr lang="ru-RU" sz="14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исполнителем</a:t>
            </a:r>
            <a:endParaRPr sz="900" b="0" i="0" u="none" strike="noStrike" cap="none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83" name="Google Shape;413;g17c24e67bdb_0_18">
            <a:extLst>
              <a:ext uri="{FF2B5EF4-FFF2-40B4-BE49-F238E27FC236}">
                <a16:creationId xmlns:a16="http://schemas.microsoft.com/office/drawing/2014/main" id="{7F1D7AAC-E751-CD66-25A3-FD5A05761134}"/>
              </a:ext>
            </a:extLst>
          </p:cNvPr>
          <p:cNvSpPr txBox="1"/>
          <p:nvPr/>
        </p:nvSpPr>
        <p:spPr>
          <a:xfrm>
            <a:off x="6005298" y="1748919"/>
            <a:ext cx="2513768" cy="262582"/>
          </a:xfrm>
          <a:prstGeom prst="rect">
            <a:avLst/>
          </a:prstGeom>
          <a:gradFill>
            <a:gsLst>
              <a:gs pos="0">
                <a:srgbClr val="A0FBDD"/>
              </a:gs>
              <a:gs pos="35000">
                <a:srgbClr val="BDFAE8"/>
              </a:gs>
              <a:gs pos="100000">
                <a:srgbClr val="E5FDF6"/>
              </a:gs>
            </a:gsLst>
            <a:lin ang="16200000" scaled="0"/>
          </a:gradFill>
          <a:ln w="9525" cap="flat" cmpd="sng">
            <a:solidFill>
              <a:srgbClr val="41AF9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48"/>
              <a:buFont typeface="Calibri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Закупка комплектующих</a:t>
            </a:r>
            <a:endParaRPr sz="1400" b="0" i="0" u="none" strike="noStrike" cap="none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84" name="Google Shape;414;g17c24e67bdb_0_18">
            <a:extLst>
              <a:ext uri="{FF2B5EF4-FFF2-40B4-BE49-F238E27FC236}">
                <a16:creationId xmlns:a16="http://schemas.microsoft.com/office/drawing/2014/main" id="{32BD6EC5-CF36-6A0B-0165-873C06E03FDA}"/>
              </a:ext>
            </a:extLst>
          </p:cNvPr>
          <p:cNvSpPr txBox="1"/>
          <p:nvPr/>
        </p:nvSpPr>
        <p:spPr>
          <a:xfrm>
            <a:off x="7097173" y="4661700"/>
            <a:ext cx="1484023" cy="336254"/>
          </a:xfrm>
          <a:prstGeom prst="rect">
            <a:avLst/>
          </a:prstGeom>
          <a:gradFill>
            <a:gsLst>
              <a:gs pos="0">
                <a:srgbClr val="A0FBDD"/>
              </a:gs>
              <a:gs pos="35000">
                <a:srgbClr val="BDFAE8"/>
              </a:gs>
              <a:gs pos="100000">
                <a:srgbClr val="E5FDF6"/>
              </a:gs>
            </a:gsLst>
            <a:lin ang="16200000" scaled="0"/>
          </a:gradFill>
          <a:ln w="9525" cap="flat" cmpd="sng">
            <a:solidFill>
              <a:srgbClr val="41AF9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48"/>
              <a:buFont typeface="Calibri"/>
              <a:buNone/>
            </a:pPr>
            <a:r>
              <a:rPr lang="ru-RU" sz="1400" b="0" i="0" u="none" strike="noStrike" cap="none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  <a:sym typeface="Arial"/>
              </a:rPr>
              <a:t>Хранение</a:t>
            </a:r>
            <a:endParaRPr sz="500" b="0" i="0" u="none" strike="noStrike" cap="none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85" name="Google Shape;416;g17c24e67bdb_0_18">
            <a:extLst>
              <a:ext uri="{FF2B5EF4-FFF2-40B4-BE49-F238E27FC236}">
                <a16:creationId xmlns:a16="http://schemas.microsoft.com/office/drawing/2014/main" id="{4A51B8D3-F66F-A196-42C5-D4BE8B6F90B9}"/>
              </a:ext>
            </a:extLst>
          </p:cNvPr>
          <p:cNvSpPr txBox="1"/>
          <p:nvPr/>
        </p:nvSpPr>
        <p:spPr>
          <a:xfrm>
            <a:off x="7022508" y="5260415"/>
            <a:ext cx="1952400" cy="526500"/>
          </a:xfrm>
          <a:prstGeom prst="rect">
            <a:avLst/>
          </a:prstGeom>
          <a:gradFill>
            <a:gsLst>
              <a:gs pos="0">
                <a:srgbClr val="A0FBDD"/>
              </a:gs>
              <a:gs pos="35000">
                <a:srgbClr val="BDFAE8"/>
              </a:gs>
              <a:gs pos="100000">
                <a:srgbClr val="E5FDF6"/>
              </a:gs>
            </a:gsLst>
            <a:lin ang="16200000" scaled="0"/>
          </a:gradFill>
          <a:ln w="9525" cap="flat" cmpd="sng">
            <a:solidFill>
              <a:srgbClr val="41AF9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48"/>
              <a:buFont typeface="Calibri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Оплата за заказ</a:t>
            </a:r>
            <a:endParaRPr sz="900" b="0" i="0" u="none" strike="noStrike" cap="none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86" name="Google Shape;417;g17c24e67bdb_0_18">
            <a:extLst>
              <a:ext uri="{FF2B5EF4-FFF2-40B4-BE49-F238E27FC236}">
                <a16:creationId xmlns:a16="http://schemas.microsoft.com/office/drawing/2014/main" id="{D0CBC82A-93AE-0BD3-5647-4AE9B6147E9E}"/>
              </a:ext>
            </a:extLst>
          </p:cNvPr>
          <p:cNvSpPr txBox="1"/>
          <p:nvPr/>
        </p:nvSpPr>
        <p:spPr>
          <a:xfrm>
            <a:off x="7465682" y="4101891"/>
            <a:ext cx="1952400" cy="359552"/>
          </a:xfrm>
          <a:prstGeom prst="rect">
            <a:avLst/>
          </a:prstGeom>
          <a:gradFill>
            <a:gsLst>
              <a:gs pos="0">
                <a:srgbClr val="A0FBDD"/>
              </a:gs>
              <a:gs pos="35000">
                <a:srgbClr val="BDFAE8"/>
              </a:gs>
              <a:gs pos="100000">
                <a:srgbClr val="E5FDF6"/>
              </a:gs>
            </a:gsLst>
            <a:lin ang="16200000" scaled="0"/>
          </a:gradFill>
          <a:ln w="9525" cap="flat" cmpd="sng">
            <a:solidFill>
              <a:srgbClr val="41AF9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48"/>
              <a:buFont typeface="Calibri"/>
              <a:buNone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Транспортировка</a:t>
            </a:r>
            <a:endParaRPr sz="900" b="0" i="0" u="none" strike="noStrike" cap="none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87" name="Google Shape;418;g17c24e67bdb_0_18">
            <a:extLst>
              <a:ext uri="{FF2B5EF4-FFF2-40B4-BE49-F238E27FC236}">
                <a16:creationId xmlns:a16="http://schemas.microsoft.com/office/drawing/2014/main" id="{C8514352-BB5A-C86F-9DAB-8F127B6C5B62}"/>
              </a:ext>
            </a:extLst>
          </p:cNvPr>
          <p:cNvSpPr txBox="1"/>
          <p:nvPr/>
        </p:nvSpPr>
        <p:spPr>
          <a:xfrm>
            <a:off x="6485136" y="2585728"/>
            <a:ext cx="2788068" cy="339199"/>
          </a:xfrm>
          <a:prstGeom prst="rect">
            <a:avLst/>
          </a:prstGeom>
          <a:gradFill>
            <a:gsLst>
              <a:gs pos="0">
                <a:srgbClr val="A0FBDD"/>
              </a:gs>
              <a:gs pos="35000">
                <a:srgbClr val="BDFAE8"/>
              </a:gs>
              <a:gs pos="100000">
                <a:srgbClr val="E5FDF6"/>
              </a:gs>
            </a:gsLst>
            <a:lin ang="16200000" scaled="0"/>
          </a:gradFill>
          <a:ln w="9525" cap="flat" cmpd="sng">
            <a:solidFill>
              <a:srgbClr val="41AF9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96774"/>
              <a:buFont typeface="Calibri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Контроль качества изделия </a:t>
            </a:r>
            <a:endParaRPr sz="900" b="0" i="0" u="none" strike="noStrike" cap="none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cxnSp>
        <p:nvCxnSpPr>
          <p:cNvPr id="88" name="Google Shape;421;g17c24e67bdb_0_18">
            <a:extLst>
              <a:ext uri="{FF2B5EF4-FFF2-40B4-BE49-F238E27FC236}">
                <a16:creationId xmlns:a16="http://schemas.microsoft.com/office/drawing/2014/main" id="{5C41176C-1D68-642F-1978-B67A849B7EBD}"/>
              </a:ext>
            </a:extLst>
          </p:cNvPr>
          <p:cNvCxnSpPr>
            <a:stCxn id="67" idx="3"/>
          </p:cNvCxnSpPr>
          <p:nvPr/>
        </p:nvCxnSpPr>
        <p:spPr>
          <a:xfrm>
            <a:off x="3598949" y="2181687"/>
            <a:ext cx="308400" cy="0"/>
          </a:xfrm>
          <a:prstGeom prst="straightConnector1">
            <a:avLst/>
          </a:prstGeom>
          <a:noFill/>
          <a:ln w="38100" cap="flat" cmpd="sng">
            <a:solidFill>
              <a:srgbClr val="435ED6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95" name="Google Shape;428;g17c24e67bdb_0_18">
            <a:extLst>
              <a:ext uri="{FF2B5EF4-FFF2-40B4-BE49-F238E27FC236}">
                <a16:creationId xmlns:a16="http://schemas.microsoft.com/office/drawing/2014/main" id="{891C4611-0E0C-0DE1-5013-4BE79E0EEB8D}"/>
              </a:ext>
            </a:extLst>
          </p:cNvPr>
          <p:cNvCxnSpPr>
            <a:cxnSpLocks/>
            <a:stCxn id="82" idx="1"/>
          </p:cNvCxnSpPr>
          <p:nvPr/>
        </p:nvCxnSpPr>
        <p:spPr>
          <a:xfrm flipH="1">
            <a:off x="5181681" y="1478058"/>
            <a:ext cx="479700" cy="116652"/>
          </a:xfrm>
          <a:prstGeom prst="straightConnector1">
            <a:avLst/>
          </a:prstGeom>
          <a:noFill/>
          <a:ln w="38100" cap="flat" cmpd="sng">
            <a:solidFill>
              <a:srgbClr val="435ED6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96" name="Google Shape;429;g17c24e67bdb_0_18">
            <a:extLst>
              <a:ext uri="{FF2B5EF4-FFF2-40B4-BE49-F238E27FC236}">
                <a16:creationId xmlns:a16="http://schemas.microsoft.com/office/drawing/2014/main" id="{DDEB3FA5-9B49-8F7B-6378-7CB096A803E0}"/>
              </a:ext>
            </a:extLst>
          </p:cNvPr>
          <p:cNvCxnSpPr>
            <a:cxnSpLocks/>
          </p:cNvCxnSpPr>
          <p:nvPr/>
        </p:nvCxnSpPr>
        <p:spPr>
          <a:xfrm flipH="1">
            <a:off x="5512951" y="1909760"/>
            <a:ext cx="484491" cy="108524"/>
          </a:xfrm>
          <a:prstGeom prst="straightConnector1">
            <a:avLst/>
          </a:prstGeom>
          <a:noFill/>
          <a:ln w="38100" cap="flat" cmpd="sng">
            <a:solidFill>
              <a:srgbClr val="435ED6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97" name="Google Shape;430;g17c24e67bdb_0_18">
            <a:extLst>
              <a:ext uri="{FF2B5EF4-FFF2-40B4-BE49-F238E27FC236}">
                <a16:creationId xmlns:a16="http://schemas.microsoft.com/office/drawing/2014/main" id="{E39A6B74-416D-1403-F4C4-17D6118BF7C0}"/>
              </a:ext>
            </a:extLst>
          </p:cNvPr>
          <p:cNvCxnSpPr/>
          <p:nvPr/>
        </p:nvCxnSpPr>
        <p:spPr>
          <a:xfrm flipH="1">
            <a:off x="6005298" y="2661407"/>
            <a:ext cx="479838" cy="5330"/>
          </a:xfrm>
          <a:prstGeom prst="straightConnector1">
            <a:avLst/>
          </a:prstGeom>
          <a:noFill/>
          <a:ln w="38100" cap="flat" cmpd="sng">
            <a:solidFill>
              <a:srgbClr val="435ED6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98" name="Google Shape;432;g17c24e67bdb_0_18">
            <a:extLst>
              <a:ext uri="{FF2B5EF4-FFF2-40B4-BE49-F238E27FC236}">
                <a16:creationId xmlns:a16="http://schemas.microsoft.com/office/drawing/2014/main" id="{AF981229-2269-8FBF-6173-55122A3CACE5}"/>
              </a:ext>
            </a:extLst>
          </p:cNvPr>
          <p:cNvCxnSpPr>
            <a:cxnSpLocks/>
            <a:stCxn id="85" idx="1"/>
          </p:cNvCxnSpPr>
          <p:nvPr/>
        </p:nvCxnSpPr>
        <p:spPr>
          <a:xfrm flipH="1">
            <a:off x="6504570" y="5523665"/>
            <a:ext cx="517938" cy="8275"/>
          </a:xfrm>
          <a:prstGeom prst="straightConnector1">
            <a:avLst/>
          </a:prstGeom>
          <a:noFill/>
          <a:ln w="38100" cap="flat" cmpd="sng">
            <a:solidFill>
              <a:srgbClr val="435ED6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99" name="Google Shape;433;g17c24e67bdb_0_18">
            <a:extLst>
              <a:ext uri="{FF2B5EF4-FFF2-40B4-BE49-F238E27FC236}">
                <a16:creationId xmlns:a16="http://schemas.microsoft.com/office/drawing/2014/main" id="{D4BD91C4-4D90-2BBB-5860-0E74754E35B6}"/>
              </a:ext>
            </a:extLst>
          </p:cNvPr>
          <p:cNvCxnSpPr>
            <a:cxnSpLocks/>
            <a:stCxn id="86" idx="1"/>
          </p:cNvCxnSpPr>
          <p:nvPr/>
        </p:nvCxnSpPr>
        <p:spPr>
          <a:xfrm flipH="1">
            <a:off x="7052882" y="4281667"/>
            <a:ext cx="412800" cy="86174"/>
          </a:xfrm>
          <a:prstGeom prst="straightConnector1">
            <a:avLst/>
          </a:prstGeom>
          <a:noFill/>
          <a:ln w="38100" cap="flat" cmpd="sng">
            <a:solidFill>
              <a:srgbClr val="435ED6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00" name="Google Shape;434;g17c24e67bdb_0_18">
            <a:extLst>
              <a:ext uri="{FF2B5EF4-FFF2-40B4-BE49-F238E27FC236}">
                <a16:creationId xmlns:a16="http://schemas.microsoft.com/office/drawing/2014/main" id="{4F6A81BD-6C8A-0B77-8D7D-677B2E4A4DA4}"/>
              </a:ext>
            </a:extLst>
          </p:cNvPr>
          <p:cNvCxnSpPr>
            <a:cxnSpLocks/>
            <a:stCxn id="84" idx="1"/>
          </p:cNvCxnSpPr>
          <p:nvPr/>
        </p:nvCxnSpPr>
        <p:spPr>
          <a:xfrm flipH="1">
            <a:off x="6780673" y="4829827"/>
            <a:ext cx="316500" cy="107723"/>
          </a:xfrm>
          <a:prstGeom prst="straightConnector1">
            <a:avLst/>
          </a:prstGeom>
          <a:noFill/>
          <a:ln w="38100" cap="flat" cmpd="sng">
            <a:solidFill>
              <a:srgbClr val="435ED6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01" name="Google Shape;413;g17c24e67bdb_0_18">
            <a:extLst>
              <a:ext uri="{FF2B5EF4-FFF2-40B4-BE49-F238E27FC236}">
                <a16:creationId xmlns:a16="http://schemas.microsoft.com/office/drawing/2014/main" id="{7D09966C-A827-2CA0-DBD3-89FC1096E60B}"/>
              </a:ext>
            </a:extLst>
          </p:cNvPr>
          <p:cNvSpPr txBox="1"/>
          <p:nvPr/>
        </p:nvSpPr>
        <p:spPr>
          <a:xfrm>
            <a:off x="6217448" y="2147585"/>
            <a:ext cx="2757459" cy="262582"/>
          </a:xfrm>
          <a:prstGeom prst="rect">
            <a:avLst/>
          </a:prstGeom>
          <a:gradFill>
            <a:gsLst>
              <a:gs pos="0">
                <a:srgbClr val="A0FBDD"/>
              </a:gs>
              <a:gs pos="35000">
                <a:srgbClr val="BDFAE8"/>
              </a:gs>
              <a:gs pos="100000">
                <a:srgbClr val="E5FDF6"/>
              </a:gs>
            </a:gsLst>
            <a:lin ang="16200000" scaled="0"/>
          </a:gradFill>
          <a:ln w="9525" cap="flat" cmpd="sng">
            <a:solidFill>
              <a:srgbClr val="41AF9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96774"/>
              <a:buFont typeface="Calibri"/>
              <a:buNone/>
            </a:pPr>
            <a:r>
              <a:rPr lang="ru-RU" sz="1400" b="0" i="0" u="none" strike="noStrike" cap="none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Производство прибора</a:t>
            </a:r>
            <a:endParaRPr lang="ru-RU" sz="1000" b="0" i="0" u="none" strike="noStrike" cap="none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cxnSp>
        <p:nvCxnSpPr>
          <p:cNvPr id="102" name="Google Shape;429;g17c24e67bdb_0_18">
            <a:extLst>
              <a:ext uri="{FF2B5EF4-FFF2-40B4-BE49-F238E27FC236}">
                <a16:creationId xmlns:a16="http://schemas.microsoft.com/office/drawing/2014/main" id="{069A717C-A3FB-6032-2AD3-3442D4EBE4F8}"/>
              </a:ext>
            </a:extLst>
          </p:cNvPr>
          <p:cNvCxnSpPr>
            <a:cxnSpLocks/>
          </p:cNvCxnSpPr>
          <p:nvPr/>
        </p:nvCxnSpPr>
        <p:spPr>
          <a:xfrm flipH="1">
            <a:off x="5810193" y="2304490"/>
            <a:ext cx="330084" cy="69025"/>
          </a:xfrm>
          <a:prstGeom prst="straightConnector1">
            <a:avLst/>
          </a:prstGeom>
          <a:noFill/>
          <a:ln w="38100" cap="flat" cmpd="sng">
            <a:solidFill>
              <a:srgbClr val="435ED6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C3539105-6095-F4E7-67F9-18BCA0B01A21}"/>
              </a:ext>
            </a:extLst>
          </p:cNvPr>
          <p:cNvSpPr txBox="1"/>
          <p:nvPr/>
        </p:nvSpPr>
        <p:spPr>
          <a:xfrm>
            <a:off x="2725815" y="45745"/>
            <a:ext cx="4911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3A388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Ключевые активности</a:t>
            </a:r>
          </a:p>
        </p:txBody>
      </p:sp>
      <p:pic>
        <p:nvPicPr>
          <p:cNvPr id="105" name="Рисунок 104">
            <a:extLst>
              <a:ext uri="{FF2B5EF4-FFF2-40B4-BE49-F238E27FC236}">
                <a16:creationId xmlns:a16="http://schemas.microsoft.com/office/drawing/2014/main" id="{510DF3D5-4A94-AE3F-6D3C-70B2F8F1DB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794" y="6234765"/>
            <a:ext cx="2836900" cy="439947"/>
          </a:xfrm>
          <a:prstGeom prst="rect">
            <a:avLst/>
          </a:prstGeom>
        </p:spPr>
      </p:pic>
      <p:pic>
        <p:nvPicPr>
          <p:cNvPr id="3" name="Google Shape;113;p25">
            <a:extLst>
              <a:ext uri="{FF2B5EF4-FFF2-40B4-BE49-F238E27FC236}">
                <a16:creationId xmlns:a16="http://schemas.microsoft.com/office/drawing/2014/main" id="{9F77DE1A-963F-0B3A-7E31-48472714E714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34377" y="124528"/>
            <a:ext cx="2165231" cy="10946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5025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>
          <a:extLst>
            <a:ext uri="{FF2B5EF4-FFF2-40B4-BE49-F238E27FC236}">
              <a16:creationId xmlns:a16="http://schemas.microsoft.com/office/drawing/2014/main" id="{5B6292BD-3271-DA01-30A6-4AEC47BC6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>
            <a:extLst>
              <a:ext uri="{FF2B5EF4-FFF2-40B4-BE49-F238E27FC236}">
                <a16:creationId xmlns:a16="http://schemas.microsoft.com/office/drawing/2014/main" id="{0E10B69B-5B21-3A08-F88D-3FFC940D1308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838200" y="596988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4" name="Google Shape;114;p16">
            <a:extLst>
              <a:ext uri="{FF2B5EF4-FFF2-40B4-BE49-F238E27FC236}">
                <a16:creationId xmlns:a16="http://schemas.microsoft.com/office/drawing/2014/main" id="{077084DF-B494-215F-26EC-144045EC542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0089548" y="5992012"/>
            <a:ext cx="1353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13</a:t>
            </a:fld>
            <a:r>
              <a:rPr lang="ru-RU"/>
              <a:t>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7AEA86-FED4-E194-8ED4-1437362FC1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680" y="1309036"/>
            <a:ext cx="4546720" cy="3733801"/>
          </a:xfrm>
        </p:spPr>
        <p:txBody>
          <a:bodyPr/>
          <a:lstStyle/>
          <a:p>
            <a:r>
              <a:rPr lang="ru-RU" sz="1800" dirty="0">
                <a:solidFill>
                  <a:srgbClr val="002060"/>
                </a:solidFill>
              </a:rPr>
              <a:t>СХЕМА</a:t>
            </a:r>
          </a:p>
        </p:txBody>
      </p:sp>
      <p:sp>
        <p:nvSpPr>
          <p:cNvPr id="2" name="Номер слайда 4">
            <a:extLst>
              <a:ext uri="{FF2B5EF4-FFF2-40B4-BE49-F238E27FC236}">
                <a16:creationId xmlns:a16="http://schemas.microsoft.com/office/drawing/2014/main" id="{6BE49B9B-6490-5267-63F6-5FFA168ABBC8}"/>
              </a:ext>
            </a:extLst>
          </p:cNvPr>
          <p:cNvSpPr txBox="1">
            <a:spLocks/>
          </p:cNvSpPr>
          <p:nvPr/>
        </p:nvSpPr>
        <p:spPr>
          <a:xfrm>
            <a:off x="8975088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939C22-38AD-5B92-56D2-DB2B9200BE7C}"/>
              </a:ext>
            </a:extLst>
          </p:cNvPr>
          <p:cNvSpPr txBox="1"/>
          <p:nvPr/>
        </p:nvSpPr>
        <p:spPr>
          <a:xfrm>
            <a:off x="2147846" y="158909"/>
            <a:ext cx="80775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3A388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Ключевые активности</a:t>
            </a:r>
            <a:r>
              <a:rPr lang="en-US" sz="2800" b="1" dirty="0">
                <a:solidFill>
                  <a:srgbClr val="3A388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/</a:t>
            </a:r>
            <a:r>
              <a:rPr lang="ru-RU" sz="2800" b="1" dirty="0">
                <a:solidFill>
                  <a:srgbClr val="3A388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компетенции</a:t>
            </a:r>
          </a:p>
        </p:txBody>
      </p:sp>
      <p:sp>
        <p:nvSpPr>
          <p:cNvPr id="10" name="Google Shape;441;g1873590b991_0_4">
            <a:extLst>
              <a:ext uri="{FF2B5EF4-FFF2-40B4-BE49-F238E27FC236}">
                <a16:creationId xmlns:a16="http://schemas.microsoft.com/office/drawing/2014/main" id="{91C3B1B3-772D-7F76-F46E-1CBA420CF0F0}"/>
              </a:ext>
            </a:extLst>
          </p:cNvPr>
          <p:cNvSpPr txBox="1"/>
          <p:nvPr/>
        </p:nvSpPr>
        <p:spPr>
          <a:xfrm>
            <a:off x="3389915" y="933597"/>
            <a:ext cx="1300200" cy="435300"/>
          </a:xfrm>
          <a:prstGeom prst="rect">
            <a:avLst/>
          </a:prstGeom>
          <a:gradFill>
            <a:gsLst>
              <a:gs pos="0">
                <a:srgbClr val="95B6FF"/>
              </a:gs>
              <a:gs pos="35000">
                <a:srgbClr val="B5CAFF"/>
              </a:gs>
              <a:gs pos="100000">
                <a:srgbClr val="E0EAFF"/>
              </a:gs>
            </a:gsLst>
            <a:lin ang="16200038" scaled="0"/>
          </a:gradFill>
          <a:ln w="9525" cap="flat" cmpd="sng">
            <a:solidFill>
              <a:srgbClr val="4177C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6862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64515"/>
              <a:buFont typeface="Calibri"/>
              <a:buNone/>
            </a:pPr>
            <a:r>
              <a:rPr lang="ru-RU" b="1" i="0" u="none" strike="noStrike" cap="none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Заказ</a:t>
            </a:r>
            <a:r>
              <a:rPr lang="ru-RU" b="1" i="0" u="none" strike="noStrike" cap="none">
                <a:solidFill>
                  <a:schemeClr val="lt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 </a:t>
            </a:r>
            <a:endParaRPr sz="800" b="1" i="0" u="none" strike="noStrike" cap="none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11" name="Google Shape;442;g1873590b991_0_4">
            <a:extLst>
              <a:ext uri="{FF2B5EF4-FFF2-40B4-BE49-F238E27FC236}">
                <a16:creationId xmlns:a16="http://schemas.microsoft.com/office/drawing/2014/main" id="{86CE18C4-7028-3584-F49B-3AE13EBC35D7}"/>
              </a:ext>
            </a:extLst>
          </p:cNvPr>
          <p:cNvSpPr txBox="1"/>
          <p:nvPr/>
        </p:nvSpPr>
        <p:spPr>
          <a:xfrm>
            <a:off x="4862970" y="933597"/>
            <a:ext cx="2063336" cy="435300"/>
          </a:xfrm>
          <a:prstGeom prst="rect">
            <a:avLst/>
          </a:prstGeom>
          <a:gradFill>
            <a:gsLst>
              <a:gs pos="0">
                <a:srgbClr val="95B6FF"/>
              </a:gs>
              <a:gs pos="35000">
                <a:srgbClr val="B5CAFF"/>
              </a:gs>
              <a:gs pos="100000">
                <a:srgbClr val="E0EAFF"/>
              </a:gs>
            </a:gsLst>
            <a:lin ang="16200038" scaled="0"/>
          </a:gradFill>
          <a:ln w="9525" cap="flat" cmpd="sng">
            <a:solidFill>
              <a:srgbClr val="4177C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686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77"/>
              <a:buFont typeface="Calibri"/>
              <a:buNone/>
            </a:pPr>
            <a:r>
              <a:rPr lang="ru-RU" b="1" i="0" u="none" strike="noStrike" cap="none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Производство</a:t>
            </a:r>
            <a:endParaRPr b="1" i="0" u="none" strike="noStrike" cap="none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</p:txBody>
      </p:sp>
      <p:sp>
        <p:nvSpPr>
          <p:cNvPr id="13" name="Google Shape;444;g1873590b991_0_4">
            <a:extLst>
              <a:ext uri="{FF2B5EF4-FFF2-40B4-BE49-F238E27FC236}">
                <a16:creationId xmlns:a16="http://schemas.microsoft.com/office/drawing/2014/main" id="{F22210AD-AB94-B77B-32AB-60DD7FADC99E}"/>
              </a:ext>
            </a:extLst>
          </p:cNvPr>
          <p:cNvSpPr txBox="1"/>
          <p:nvPr/>
        </p:nvSpPr>
        <p:spPr>
          <a:xfrm>
            <a:off x="5357424" y="6153284"/>
            <a:ext cx="2008897" cy="435300"/>
          </a:xfrm>
          <a:prstGeom prst="rect">
            <a:avLst/>
          </a:prstGeom>
          <a:gradFill>
            <a:gsLst>
              <a:gs pos="0">
                <a:srgbClr val="95B6FF"/>
              </a:gs>
              <a:gs pos="35000">
                <a:srgbClr val="B5CAFF"/>
              </a:gs>
              <a:gs pos="100000">
                <a:srgbClr val="E0EAFF"/>
              </a:gs>
            </a:gsLst>
            <a:lin ang="16200038" scaled="0"/>
          </a:gradFill>
          <a:ln w="9525" cap="flat" cmpd="sng">
            <a:solidFill>
              <a:srgbClr val="4177C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686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40177"/>
              <a:buFont typeface="Calibri"/>
              <a:buNone/>
            </a:pPr>
            <a:r>
              <a:rPr lang="ru-RU" b="1" i="0" u="none" strike="noStrike" cap="none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Продажа</a:t>
            </a:r>
            <a:r>
              <a:rPr lang="ru-RU" b="0" i="0" u="none" strike="noStrike" cap="none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 </a:t>
            </a:r>
            <a:r>
              <a:rPr lang="ru-RU" b="0" i="0" u="none" strike="noStrike" cap="none" dirty="0">
                <a:solidFill>
                  <a:schemeClr val="lt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 </a:t>
            </a:r>
            <a:endParaRPr b="0" i="0" u="none" strike="noStrike" cap="none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14" name="Google Shape;445;g1873590b991_0_4">
            <a:extLst>
              <a:ext uri="{FF2B5EF4-FFF2-40B4-BE49-F238E27FC236}">
                <a16:creationId xmlns:a16="http://schemas.microsoft.com/office/drawing/2014/main" id="{64A3D0FD-DAC2-5A1B-9DB8-0105AA3CF86E}"/>
              </a:ext>
            </a:extLst>
          </p:cNvPr>
          <p:cNvSpPr txBox="1"/>
          <p:nvPr/>
        </p:nvSpPr>
        <p:spPr>
          <a:xfrm>
            <a:off x="9456859" y="3195822"/>
            <a:ext cx="2351294" cy="435300"/>
          </a:xfrm>
          <a:prstGeom prst="rect">
            <a:avLst/>
          </a:prstGeom>
          <a:gradFill>
            <a:gsLst>
              <a:gs pos="0">
                <a:srgbClr val="95B6FF"/>
              </a:gs>
              <a:gs pos="35000">
                <a:srgbClr val="B5CAFF"/>
              </a:gs>
              <a:gs pos="100000">
                <a:srgbClr val="E0EAFF"/>
              </a:gs>
            </a:gsLst>
            <a:lin ang="16200038" scaled="0"/>
          </a:gradFill>
          <a:ln w="9525" cap="flat" cmpd="sng">
            <a:solidFill>
              <a:srgbClr val="4177C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6862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63238"/>
              <a:buFont typeface="Calibri"/>
              <a:buNone/>
            </a:pPr>
            <a:r>
              <a:rPr lang="ru-RU" b="1" i="0" u="none" strike="noStrike" cap="none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Услуга оказана</a:t>
            </a:r>
            <a:r>
              <a:rPr lang="ru-RU" b="1" i="0" u="none" strike="noStrike" cap="none">
                <a:solidFill>
                  <a:schemeClr val="lt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 </a:t>
            </a:r>
            <a:endParaRPr b="1" i="0" u="none" strike="noStrike" cap="none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cxnSp>
        <p:nvCxnSpPr>
          <p:cNvPr id="15" name="Google Shape;446;g1873590b991_0_4">
            <a:extLst>
              <a:ext uri="{FF2B5EF4-FFF2-40B4-BE49-F238E27FC236}">
                <a16:creationId xmlns:a16="http://schemas.microsoft.com/office/drawing/2014/main" id="{8ABFC719-5867-D514-8EF7-93D63113E0E3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4100959" y="3413472"/>
            <a:ext cx="53559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" name="Google Shape;449;g1873590b991_0_4">
            <a:extLst>
              <a:ext uri="{FF2B5EF4-FFF2-40B4-BE49-F238E27FC236}">
                <a16:creationId xmlns:a16="http://schemas.microsoft.com/office/drawing/2014/main" id="{2C4D2ADA-2CCA-AD66-F1DF-93337E2DDC11}"/>
              </a:ext>
            </a:extLst>
          </p:cNvPr>
          <p:cNvCxnSpPr/>
          <p:nvPr/>
        </p:nvCxnSpPr>
        <p:spPr>
          <a:xfrm>
            <a:off x="5674190" y="1368897"/>
            <a:ext cx="1623300" cy="2028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" name="Google Shape;450;g1873590b991_0_4">
            <a:extLst>
              <a:ext uri="{FF2B5EF4-FFF2-40B4-BE49-F238E27FC236}">
                <a16:creationId xmlns:a16="http://schemas.microsoft.com/office/drawing/2014/main" id="{6909C871-3A48-6F9D-E05F-AC685C5B5D40}"/>
              </a:ext>
            </a:extLst>
          </p:cNvPr>
          <p:cNvCxnSpPr/>
          <p:nvPr/>
        </p:nvCxnSpPr>
        <p:spPr>
          <a:xfrm>
            <a:off x="4050890" y="1376735"/>
            <a:ext cx="1623300" cy="2028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" name="Google Shape;451;g1873590b991_0_4">
            <a:extLst>
              <a:ext uri="{FF2B5EF4-FFF2-40B4-BE49-F238E27FC236}">
                <a16:creationId xmlns:a16="http://schemas.microsoft.com/office/drawing/2014/main" id="{1A1F6D47-D03C-3055-ED82-D907C013B204}"/>
              </a:ext>
            </a:extLst>
          </p:cNvPr>
          <p:cNvCxnSpPr>
            <a:cxnSpLocks/>
          </p:cNvCxnSpPr>
          <p:nvPr/>
        </p:nvCxnSpPr>
        <p:spPr>
          <a:xfrm flipH="1">
            <a:off x="6177420" y="3413384"/>
            <a:ext cx="1469305" cy="2724224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" name="Google Shape;448;g1873590b991_0_4">
            <a:extLst>
              <a:ext uri="{FF2B5EF4-FFF2-40B4-BE49-F238E27FC236}">
                <a16:creationId xmlns:a16="http://schemas.microsoft.com/office/drawing/2014/main" id="{B0ACFECC-2F9D-79A7-1223-D73B71C49B13}"/>
              </a:ext>
            </a:extLst>
          </p:cNvPr>
          <p:cNvSpPr txBox="1"/>
          <p:nvPr/>
        </p:nvSpPr>
        <p:spPr>
          <a:xfrm>
            <a:off x="2934915" y="1707510"/>
            <a:ext cx="1300200" cy="435300"/>
          </a:xfrm>
          <a:prstGeom prst="rect">
            <a:avLst/>
          </a:prstGeom>
          <a:gradFill>
            <a:gsLst>
              <a:gs pos="0">
                <a:srgbClr val="A0FBDD"/>
              </a:gs>
              <a:gs pos="35000">
                <a:srgbClr val="BDFAE8"/>
              </a:gs>
              <a:gs pos="100000">
                <a:srgbClr val="E5FDF6"/>
              </a:gs>
            </a:gsLst>
            <a:lin ang="16200000" scaled="0"/>
          </a:gradFill>
          <a:ln w="9525" cap="flat" cmpd="sng">
            <a:solidFill>
              <a:srgbClr val="41AF9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96773"/>
              <a:buFont typeface="Calibri"/>
              <a:buNone/>
            </a:pPr>
            <a:r>
              <a:rPr lang="ru-RU" sz="1200" b="0" i="0" u="none" strike="noStrike" cap="none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Получение заказа</a:t>
            </a:r>
            <a:endParaRPr sz="500" b="0" i="0" u="none" strike="noStrike" cap="none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cxnSp>
        <p:nvCxnSpPr>
          <p:cNvPr id="25" name="Google Shape;457;g1873590b991_0_4">
            <a:extLst>
              <a:ext uri="{FF2B5EF4-FFF2-40B4-BE49-F238E27FC236}">
                <a16:creationId xmlns:a16="http://schemas.microsoft.com/office/drawing/2014/main" id="{039966D3-D270-FCDE-3716-972385A5371E}"/>
              </a:ext>
            </a:extLst>
          </p:cNvPr>
          <p:cNvCxnSpPr/>
          <p:nvPr/>
        </p:nvCxnSpPr>
        <p:spPr>
          <a:xfrm>
            <a:off x="2242309" y="1997697"/>
            <a:ext cx="723000" cy="12900"/>
          </a:xfrm>
          <a:prstGeom prst="straightConnector1">
            <a:avLst/>
          </a:prstGeom>
          <a:noFill/>
          <a:ln w="28575" cap="flat" cmpd="sng">
            <a:solidFill>
              <a:srgbClr val="435ED6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7" name="Google Shape;459;g1873590b991_0_4">
            <a:extLst>
              <a:ext uri="{FF2B5EF4-FFF2-40B4-BE49-F238E27FC236}">
                <a16:creationId xmlns:a16="http://schemas.microsoft.com/office/drawing/2014/main" id="{52D7713D-6F62-4C28-0627-B420372D3C30}"/>
              </a:ext>
            </a:extLst>
          </p:cNvPr>
          <p:cNvSpPr txBox="1"/>
          <p:nvPr/>
        </p:nvSpPr>
        <p:spPr>
          <a:xfrm>
            <a:off x="0" y="1230556"/>
            <a:ext cx="2506376" cy="738623"/>
          </a:xfrm>
          <a:prstGeom prst="rect">
            <a:avLst/>
          </a:prstGeom>
          <a:gradFill>
            <a:gsLst>
              <a:gs pos="0">
                <a:srgbClr val="3275E5"/>
              </a:gs>
              <a:gs pos="100000">
                <a:srgbClr val="8AB1FF"/>
              </a:gs>
            </a:gsLst>
            <a:lin ang="16200000" scaled="0"/>
          </a:gradFill>
          <a:ln w="9525" cap="flat" cmpd="sng">
            <a:solidFill>
              <a:srgbClr val="4177C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</a:pPr>
            <a:r>
              <a:rPr lang="ru-RU" sz="1400" b="1" i="0" u="none" strike="noStrike" cap="none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  <a:sym typeface="Arial"/>
              </a:rPr>
              <a:t>Спортсмены 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</a:pPr>
            <a:r>
              <a:rPr lang="ru-RU" sz="1400" b="1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  <a:sym typeface="Arial"/>
              </a:rPr>
              <a:t>Тренера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</a:pPr>
            <a:r>
              <a:rPr lang="ru-RU" sz="1400" b="1" i="0" u="none" strike="noStrike" cap="none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  <a:sym typeface="Arial"/>
              </a:rPr>
              <a:t>Спортивные клубы </a:t>
            </a:r>
            <a:endParaRPr sz="1400" b="1" i="0" u="none" strike="noStrike" cap="none" dirty="0">
              <a:latin typeface="Verdana" panose="020B0604030504040204" pitchFamily="34" charset="0"/>
              <a:ea typeface="Verdana" panose="020B0604030504040204" pitchFamily="34" charset="0"/>
              <a:cs typeface="Calibri" panose="020F0502020204030204" pitchFamily="34" charset="0"/>
              <a:sym typeface="Arial"/>
            </a:endParaRPr>
          </a:p>
        </p:txBody>
      </p:sp>
      <p:cxnSp>
        <p:nvCxnSpPr>
          <p:cNvPr id="39" name="Google Shape;471;g1873590b991_0_4">
            <a:extLst>
              <a:ext uri="{FF2B5EF4-FFF2-40B4-BE49-F238E27FC236}">
                <a16:creationId xmlns:a16="http://schemas.microsoft.com/office/drawing/2014/main" id="{FE3FF0F6-9F10-D46A-5C0A-571E47493993}"/>
              </a:ext>
            </a:extLst>
          </p:cNvPr>
          <p:cNvCxnSpPr/>
          <p:nvPr/>
        </p:nvCxnSpPr>
        <p:spPr>
          <a:xfrm flipH="1">
            <a:off x="5984556" y="1331182"/>
            <a:ext cx="1409741" cy="410653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0" name="Google Shape;472;g1873590b991_0_4">
            <a:extLst>
              <a:ext uri="{FF2B5EF4-FFF2-40B4-BE49-F238E27FC236}">
                <a16:creationId xmlns:a16="http://schemas.microsoft.com/office/drawing/2014/main" id="{5A352C53-58FA-B163-E18B-2266CEF234E5}"/>
              </a:ext>
            </a:extLst>
          </p:cNvPr>
          <p:cNvCxnSpPr/>
          <p:nvPr/>
        </p:nvCxnSpPr>
        <p:spPr>
          <a:xfrm flipH="1">
            <a:off x="6257809" y="1711665"/>
            <a:ext cx="1409741" cy="410653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1" name="Google Shape;473;g1873590b991_0_4">
            <a:extLst>
              <a:ext uri="{FF2B5EF4-FFF2-40B4-BE49-F238E27FC236}">
                <a16:creationId xmlns:a16="http://schemas.microsoft.com/office/drawing/2014/main" id="{CD47051E-24A4-B36E-892C-3C5F949DFE3C}"/>
              </a:ext>
            </a:extLst>
          </p:cNvPr>
          <p:cNvCxnSpPr>
            <a:cxnSpLocks/>
          </p:cNvCxnSpPr>
          <p:nvPr/>
        </p:nvCxnSpPr>
        <p:spPr>
          <a:xfrm flipH="1">
            <a:off x="6968723" y="2788955"/>
            <a:ext cx="1069242" cy="243307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2" name="Google Shape;474;g1873590b991_0_4">
            <a:extLst>
              <a:ext uri="{FF2B5EF4-FFF2-40B4-BE49-F238E27FC236}">
                <a16:creationId xmlns:a16="http://schemas.microsoft.com/office/drawing/2014/main" id="{FFF714C2-842D-EF04-63CD-81EBEA14FFAA}"/>
              </a:ext>
            </a:extLst>
          </p:cNvPr>
          <p:cNvSpPr txBox="1"/>
          <p:nvPr/>
        </p:nvSpPr>
        <p:spPr>
          <a:xfrm>
            <a:off x="7305380" y="973889"/>
            <a:ext cx="1952370" cy="526419"/>
          </a:xfrm>
          <a:prstGeom prst="rect">
            <a:avLst/>
          </a:prstGeom>
          <a:gradFill>
            <a:gsLst>
              <a:gs pos="0">
                <a:srgbClr val="A0FBDD"/>
              </a:gs>
              <a:gs pos="35000">
                <a:srgbClr val="BDFAE8"/>
              </a:gs>
              <a:gs pos="100000">
                <a:srgbClr val="E5FDF6"/>
              </a:gs>
            </a:gsLst>
            <a:lin ang="16200000" scaled="0"/>
          </a:gradFill>
          <a:ln w="9525" cap="flat" cmpd="sng">
            <a:solidFill>
              <a:srgbClr val="41AF9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96774"/>
              <a:buFont typeface="Calibri"/>
              <a:buNone/>
            </a:pPr>
            <a:r>
              <a:rPr lang="ru-RU" sz="1200" b="0" i="0" u="none" strike="noStrike" cap="none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Согласование с </a:t>
            </a:r>
            <a:r>
              <a:rPr lang="ru-RU" sz="12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исполнителем</a:t>
            </a:r>
            <a:r>
              <a:rPr lang="ru-RU" sz="1200" b="0" i="0" u="none" strike="noStrike" cap="none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 (сост. Договора)</a:t>
            </a:r>
            <a:endParaRPr sz="1200" b="0" i="0" u="none" strike="noStrike" cap="none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43" name="Google Shape;475;g1873590b991_0_4">
            <a:extLst>
              <a:ext uri="{FF2B5EF4-FFF2-40B4-BE49-F238E27FC236}">
                <a16:creationId xmlns:a16="http://schemas.microsoft.com/office/drawing/2014/main" id="{27CBCFBE-2848-54B8-AE80-8311C8CE5EAA}"/>
              </a:ext>
            </a:extLst>
          </p:cNvPr>
          <p:cNvSpPr txBox="1"/>
          <p:nvPr/>
        </p:nvSpPr>
        <p:spPr>
          <a:xfrm>
            <a:off x="7371653" y="1556678"/>
            <a:ext cx="1952370" cy="435300"/>
          </a:xfrm>
          <a:prstGeom prst="rect">
            <a:avLst/>
          </a:prstGeom>
          <a:gradFill>
            <a:gsLst>
              <a:gs pos="0">
                <a:srgbClr val="A0FBDD"/>
              </a:gs>
              <a:gs pos="35000">
                <a:srgbClr val="BDFAE8"/>
              </a:gs>
              <a:gs pos="100000">
                <a:srgbClr val="E5FDF6"/>
              </a:gs>
            </a:gsLst>
            <a:lin ang="16200000" scaled="0"/>
          </a:gradFill>
          <a:ln w="9525" cap="flat" cmpd="sng">
            <a:solidFill>
              <a:srgbClr val="41AF9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48"/>
              <a:buFont typeface="Calibri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Закупка комплектующих</a:t>
            </a:r>
            <a:endParaRPr sz="1400" b="0" i="0" u="none" strike="noStrike" cap="none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44" name="Google Shape;476;g1873590b991_0_4">
            <a:extLst>
              <a:ext uri="{FF2B5EF4-FFF2-40B4-BE49-F238E27FC236}">
                <a16:creationId xmlns:a16="http://schemas.microsoft.com/office/drawing/2014/main" id="{26762ADD-9E80-0077-49D5-58BBDADF3984}"/>
              </a:ext>
            </a:extLst>
          </p:cNvPr>
          <p:cNvSpPr txBox="1"/>
          <p:nvPr/>
        </p:nvSpPr>
        <p:spPr>
          <a:xfrm>
            <a:off x="7394297" y="2678800"/>
            <a:ext cx="2864573" cy="307831"/>
          </a:xfrm>
          <a:prstGeom prst="rect">
            <a:avLst/>
          </a:prstGeom>
          <a:gradFill>
            <a:gsLst>
              <a:gs pos="0">
                <a:srgbClr val="A0FBDD"/>
              </a:gs>
              <a:gs pos="35000">
                <a:srgbClr val="BDFAE8"/>
              </a:gs>
              <a:gs pos="100000">
                <a:srgbClr val="E5FDF6"/>
              </a:gs>
            </a:gsLst>
            <a:lin ang="16200000" scaled="0"/>
          </a:gradFill>
          <a:ln w="9525" cap="flat" cmpd="sng">
            <a:solidFill>
              <a:srgbClr val="41AF9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96774"/>
              <a:buFont typeface="Calibri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Контроль качества изделия </a:t>
            </a:r>
            <a:endParaRPr sz="900" b="0" i="0" u="none" strike="noStrike" cap="none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45" name="Google Shape;479;g1873590b991_0_4">
            <a:extLst>
              <a:ext uri="{FF2B5EF4-FFF2-40B4-BE49-F238E27FC236}">
                <a16:creationId xmlns:a16="http://schemas.microsoft.com/office/drawing/2014/main" id="{0E2D6221-FF92-3568-E988-1D71A80B9E95}"/>
              </a:ext>
            </a:extLst>
          </p:cNvPr>
          <p:cNvSpPr txBox="1"/>
          <p:nvPr/>
        </p:nvSpPr>
        <p:spPr>
          <a:xfrm>
            <a:off x="9586108" y="1464354"/>
            <a:ext cx="2351295" cy="596076"/>
          </a:xfrm>
          <a:prstGeom prst="rect">
            <a:avLst/>
          </a:prstGeom>
          <a:gradFill>
            <a:gsLst>
              <a:gs pos="0">
                <a:srgbClr val="3275E5"/>
              </a:gs>
              <a:gs pos="100000">
                <a:srgbClr val="8AB1FF"/>
              </a:gs>
            </a:gsLst>
            <a:lin ang="16200000" scaled="0"/>
          </a:gradFill>
          <a:ln w="9525" cap="flat" cmpd="sng">
            <a:solidFill>
              <a:srgbClr val="4177C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55"/>
              <a:buFont typeface="Calibri"/>
              <a:buNone/>
            </a:pPr>
            <a:r>
              <a:rPr lang="ru-RU" sz="1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  <a:sym typeface="Arial"/>
              </a:rPr>
              <a:t>С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  <a:sym typeface="Arial"/>
              </a:rPr>
              <a:t>айт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55"/>
              <a:buFont typeface="Calibri"/>
              <a:buNone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Производителя </a:t>
            </a:r>
            <a:endParaRPr sz="1400" b="0" i="0" u="none" strike="noStrike" cap="none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46" name="Google Shape;480;g1873590b991_0_4">
            <a:extLst>
              <a:ext uri="{FF2B5EF4-FFF2-40B4-BE49-F238E27FC236}">
                <a16:creationId xmlns:a16="http://schemas.microsoft.com/office/drawing/2014/main" id="{6C8C2F9F-E144-8200-3E4B-53EA19F51EC2}"/>
              </a:ext>
            </a:extLst>
          </p:cNvPr>
          <p:cNvSpPr txBox="1"/>
          <p:nvPr/>
        </p:nvSpPr>
        <p:spPr>
          <a:xfrm>
            <a:off x="9586108" y="917602"/>
            <a:ext cx="2351295" cy="435300"/>
          </a:xfrm>
          <a:prstGeom prst="rect">
            <a:avLst/>
          </a:prstGeom>
          <a:gradFill>
            <a:gsLst>
              <a:gs pos="0">
                <a:srgbClr val="3275E5"/>
              </a:gs>
              <a:gs pos="100000">
                <a:srgbClr val="8AB1FF"/>
              </a:gs>
            </a:gsLst>
            <a:lin ang="16200000" scaled="0"/>
          </a:gradFill>
          <a:ln w="9525" cap="flat" cmpd="sng">
            <a:solidFill>
              <a:srgbClr val="4177C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55"/>
              <a:buFont typeface="Calibri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  <a:sym typeface="Arial"/>
              </a:rPr>
              <a:t>Юрист</a:t>
            </a:r>
            <a:endParaRPr sz="1400" b="0" i="0" u="none" strike="noStrike" cap="none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cxnSp>
        <p:nvCxnSpPr>
          <p:cNvPr id="47" name="Google Shape;481;g1873590b991_0_4">
            <a:extLst>
              <a:ext uri="{FF2B5EF4-FFF2-40B4-BE49-F238E27FC236}">
                <a16:creationId xmlns:a16="http://schemas.microsoft.com/office/drawing/2014/main" id="{414E2561-21BD-8FBF-FB4C-7E81773C6ACF}"/>
              </a:ext>
            </a:extLst>
          </p:cNvPr>
          <p:cNvCxnSpPr>
            <a:stCxn id="46" idx="1"/>
            <a:endCxn id="42" idx="3"/>
          </p:cNvCxnSpPr>
          <p:nvPr/>
        </p:nvCxnSpPr>
        <p:spPr>
          <a:xfrm rot="10800000" flipV="1">
            <a:off x="9257750" y="1135251"/>
            <a:ext cx="328358" cy="101847"/>
          </a:xfrm>
          <a:prstGeom prst="bentConnector3">
            <a:avLst>
              <a:gd name="adj1" fmla="val 50000"/>
            </a:avLst>
          </a:prstGeom>
          <a:noFill/>
          <a:ln w="28575" cap="flat" cmpd="sng">
            <a:solidFill>
              <a:srgbClr val="435ED6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8" name="Google Shape;482;g1873590b991_0_4">
            <a:extLst>
              <a:ext uri="{FF2B5EF4-FFF2-40B4-BE49-F238E27FC236}">
                <a16:creationId xmlns:a16="http://schemas.microsoft.com/office/drawing/2014/main" id="{6C3A5464-4BCD-AFA3-BE6E-66A82F4949C0}"/>
              </a:ext>
            </a:extLst>
          </p:cNvPr>
          <p:cNvCxnSpPr>
            <a:stCxn id="45" idx="1"/>
            <a:endCxn id="43" idx="3"/>
          </p:cNvCxnSpPr>
          <p:nvPr/>
        </p:nvCxnSpPr>
        <p:spPr>
          <a:xfrm rot="10800000" flipV="1">
            <a:off x="9324024" y="1762392"/>
            <a:ext cx="262085" cy="11936"/>
          </a:xfrm>
          <a:prstGeom prst="bentConnector3">
            <a:avLst>
              <a:gd name="adj1" fmla="val 50000"/>
            </a:avLst>
          </a:prstGeom>
          <a:noFill/>
          <a:ln w="28575" cap="flat" cmpd="sng">
            <a:solidFill>
              <a:srgbClr val="435ED6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9" name="Google Shape;484;g1873590b991_0_4">
            <a:extLst>
              <a:ext uri="{FF2B5EF4-FFF2-40B4-BE49-F238E27FC236}">
                <a16:creationId xmlns:a16="http://schemas.microsoft.com/office/drawing/2014/main" id="{7027DBAD-9B99-D2C8-5DA1-E8E095730D1D}"/>
              </a:ext>
            </a:extLst>
          </p:cNvPr>
          <p:cNvCxnSpPr/>
          <p:nvPr/>
        </p:nvCxnSpPr>
        <p:spPr>
          <a:xfrm flipH="1">
            <a:off x="7050107" y="4360973"/>
            <a:ext cx="1111369" cy="234853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0" name="Google Shape;485;g1873590b991_0_4">
            <a:extLst>
              <a:ext uri="{FF2B5EF4-FFF2-40B4-BE49-F238E27FC236}">
                <a16:creationId xmlns:a16="http://schemas.microsoft.com/office/drawing/2014/main" id="{26096685-AD88-0855-D8BF-2E1526B0ED0E}"/>
              </a:ext>
            </a:extLst>
          </p:cNvPr>
          <p:cNvCxnSpPr/>
          <p:nvPr/>
        </p:nvCxnSpPr>
        <p:spPr>
          <a:xfrm flipH="1">
            <a:off x="6681219" y="5020804"/>
            <a:ext cx="1426156" cy="327147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1" name="Google Shape;486;g1873590b991_0_4">
            <a:extLst>
              <a:ext uri="{FF2B5EF4-FFF2-40B4-BE49-F238E27FC236}">
                <a16:creationId xmlns:a16="http://schemas.microsoft.com/office/drawing/2014/main" id="{8EB67579-D1E0-D34B-D56F-8A45B7ABD2BC}"/>
              </a:ext>
            </a:extLst>
          </p:cNvPr>
          <p:cNvCxnSpPr/>
          <p:nvPr/>
        </p:nvCxnSpPr>
        <p:spPr>
          <a:xfrm flipH="1">
            <a:off x="6435339" y="5517751"/>
            <a:ext cx="1608027" cy="329753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2" name="Google Shape;487;g1873590b991_0_4">
            <a:extLst>
              <a:ext uri="{FF2B5EF4-FFF2-40B4-BE49-F238E27FC236}">
                <a16:creationId xmlns:a16="http://schemas.microsoft.com/office/drawing/2014/main" id="{2B4AB2EC-FECF-B2FD-ADF7-D5E81739AC24}"/>
              </a:ext>
            </a:extLst>
          </p:cNvPr>
          <p:cNvSpPr txBox="1"/>
          <p:nvPr/>
        </p:nvSpPr>
        <p:spPr>
          <a:xfrm>
            <a:off x="8094772" y="4735216"/>
            <a:ext cx="1952369" cy="526419"/>
          </a:xfrm>
          <a:prstGeom prst="rect">
            <a:avLst/>
          </a:prstGeom>
          <a:gradFill>
            <a:gsLst>
              <a:gs pos="0">
                <a:srgbClr val="A0FBDD"/>
              </a:gs>
              <a:gs pos="35000">
                <a:srgbClr val="BDFAE8"/>
              </a:gs>
              <a:gs pos="100000">
                <a:srgbClr val="E5FDF6"/>
              </a:gs>
            </a:gsLst>
            <a:lin ang="16200000" scaled="0"/>
          </a:gradFill>
          <a:ln w="9525" cap="flat" cmpd="sng">
            <a:solidFill>
              <a:srgbClr val="41AF9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48"/>
              <a:buFont typeface="Calibri"/>
              <a:buNone/>
            </a:pPr>
            <a:r>
              <a:rPr lang="ru-RU" sz="1400" b="0" i="0" u="none" strike="noStrike" cap="none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  <a:sym typeface="Arial"/>
              </a:rPr>
              <a:t>Хранение</a:t>
            </a:r>
            <a:endParaRPr sz="500" b="0" i="0" u="none" strike="noStrike" cap="none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53" name="Google Shape;489;g1873590b991_0_4">
            <a:extLst>
              <a:ext uri="{FF2B5EF4-FFF2-40B4-BE49-F238E27FC236}">
                <a16:creationId xmlns:a16="http://schemas.microsoft.com/office/drawing/2014/main" id="{9DF04116-F59A-9908-3691-5AFB8F31EDF1}"/>
              </a:ext>
            </a:extLst>
          </p:cNvPr>
          <p:cNvSpPr txBox="1"/>
          <p:nvPr/>
        </p:nvSpPr>
        <p:spPr>
          <a:xfrm>
            <a:off x="8037965" y="5437880"/>
            <a:ext cx="1952370" cy="526419"/>
          </a:xfrm>
          <a:prstGeom prst="rect">
            <a:avLst/>
          </a:prstGeom>
          <a:gradFill>
            <a:gsLst>
              <a:gs pos="0">
                <a:srgbClr val="A0FBDD"/>
              </a:gs>
              <a:gs pos="35000">
                <a:srgbClr val="BDFAE8"/>
              </a:gs>
              <a:gs pos="100000">
                <a:srgbClr val="E5FDF6"/>
              </a:gs>
            </a:gsLst>
            <a:lin ang="16200000" scaled="0"/>
          </a:gradFill>
          <a:ln w="9525" cap="flat" cmpd="sng">
            <a:solidFill>
              <a:srgbClr val="41AF9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48"/>
              <a:buFont typeface="Calibri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Оплата за заказа</a:t>
            </a:r>
            <a:endParaRPr sz="900" b="0" i="0" u="none" strike="noStrike" cap="none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54" name="Google Shape;490;g1873590b991_0_4">
            <a:extLst>
              <a:ext uri="{FF2B5EF4-FFF2-40B4-BE49-F238E27FC236}">
                <a16:creationId xmlns:a16="http://schemas.microsoft.com/office/drawing/2014/main" id="{8704BC71-B459-4CAE-129E-A8386DE001D9}"/>
              </a:ext>
            </a:extLst>
          </p:cNvPr>
          <p:cNvSpPr txBox="1"/>
          <p:nvPr/>
        </p:nvSpPr>
        <p:spPr>
          <a:xfrm>
            <a:off x="8162363" y="4105549"/>
            <a:ext cx="1952370" cy="526419"/>
          </a:xfrm>
          <a:prstGeom prst="rect">
            <a:avLst/>
          </a:prstGeom>
          <a:gradFill>
            <a:gsLst>
              <a:gs pos="0">
                <a:srgbClr val="A0FBDD"/>
              </a:gs>
              <a:gs pos="35000">
                <a:srgbClr val="BDFAE8"/>
              </a:gs>
              <a:gs pos="100000">
                <a:srgbClr val="E5FDF6"/>
              </a:gs>
            </a:gsLst>
            <a:lin ang="16200000" scaled="0"/>
          </a:gradFill>
          <a:ln w="9525" cap="flat" cmpd="sng">
            <a:solidFill>
              <a:srgbClr val="41AF9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48"/>
              <a:buFont typeface="Calibri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Транспортировка</a:t>
            </a:r>
            <a:endParaRPr sz="900" b="0" i="0" u="none" strike="noStrike" cap="none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55" name="Google Shape;491;g1873590b991_0_4">
            <a:extLst>
              <a:ext uri="{FF2B5EF4-FFF2-40B4-BE49-F238E27FC236}">
                <a16:creationId xmlns:a16="http://schemas.microsoft.com/office/drawing/2014/main" id="{B78E1413-4B86-73B9-194B-78650EEB6B8E}"/>
              </a:ext>
            </a:extLst>
          </p:cNvPr>
          <p:cNvSpPr txBox="1"/>
          <p:nvPr/>
        </p:nvSpPr>
        <p:spPr>
          <a:xfrm>
            <a:off x="10258870" y="4048637"/>
            <a:ext cx="1763281" cy="596076"/>
          </a:xfrm>
          <a:prstGeom prst="rect">
            <a:avLst/>
          </a:prstGeom>
          <a:gradFill>
            <a:gsLst>
              <a:gs pos="0">
                <a:srgbClr val="3275E5"/>
              </a:gs>
              <a:gs pos="100000">
                <a:srgbClr val="8AB1FF"/>
              </a:gs>
            </a:gsLst>
            <a:lin ang="16200000" scaled="0"/>
          </a:gradFill>
          <a:ln w="9525" cap="flat" cmpd="sng">
            <a:solidFill>
              <a:srgbClr val="4177C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55"/>
              <a:buFont typeface="Calibri"/>
              <a:buNone/>
            </a:pPr>
            <a:r>
              <a:rPr lang="ru-RU" sz="1200" b="0" i="0" u="none" strike="noStrike" cap="none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  <a:sym typeface="Arial"/>
              </a:rPr>
              <a:t>СДЭК, Деловые линии, ТК маркетплейсов</a:t>
            </a:r>
            <a:endParaRPr sz="1200" b="0" i="0" u="none" strike="noStrike" cap="none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cxnSp>
        <p:nvCxnSpPr>
          <p:cNvPr id="56" name="Google Shape;492;g1873590b991_0_4">
            <a:extLst>
              <a:ext uri="{FF2B5EF4-FFF2-40B4-BE49-F238E27FC236}">
                <a16:creationId xmlns:a16="http://schemas.microsoft.com/office/drawing/2014/main" id="{281C74BA-7C5B-66D9-ECCC-D89E19FA8135}"/>
              </a:ext>
            </a:extLst>
          </p:cNvPr>
          <p:cNvCxnSpPr>
            <a:stCxn id="55" idx="1"/>
            <a:endCxn id="54" idx="3"/>
          </p:cNvCxnSpPr>
          <p:nvPr/>
        </p:nvCxnSpPr>
        <p:spPr>
          <a:xfrm rot="10800000" flipV="1">
            <a:off x="10114734" y="4346675"/>
            <a:ext cx="144137" cy="22084"/>
          </a:xfrm>
          <a:prstGeom prst="bentConnector3">
            <a:avLst>
              <a:gd name="adj1" fmla="val 50000"/>
            </a:avLst>
          </a:prstGeom>
          <a:noFill/>
          <a:ln w="38100" cap="flat" cmpd="sng">
            <a:solidFill>
              <a:srgbClr val="435ED6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7" name="Google Shape;413;g17c24e67bdb_0_18">
            <a:extLst>
              <a:ext uri="{FF2B5EF4-FFF2-40B4-BE49-F238E27FC236}">
                <a16:creationId xmlns:a16="http://schemas.microsoft.com/office/drawing/2014/main" id="{6D64DB69-98DD-2DDE-E47C-17DD27E82A8B}"/>
              </a:ext>
            </a:extLst>
          </p:cNvPr>
          <p:cNvSpPr txBox="1"/>
          <p:nvPr/>
        </p:nvSpPr>
        <p:spPr>
          <a:xfrm>
            <a:off x="7366322" y="2186685"/>
            <a:ext cx="1959062" cy="410653"/>
          </a:xfrm>
          <a:prstGeom prst="rect">
            <a:avLst/>
          </a:prstGeom>
          <a:gradFill>
            <a:gsLst>
              <a:gs pos="0">
                <a:srgbClr val="A0FBDD"/>
              </a:gs>
              <a:gs pos="35000">
                <a:srgbClr val="BDFAE8"/>
              </a:gs>
              <a:gs pos="100000">
                <a:srgbClr val="E5FDF6"/>
              </a:gs>
            </a:gsLst>
            <a:lin ang="16200000" scaled="0"/>
          </a:gradFill>
          <a:ln w="9525" cap="flat" cmpd="sng">
            <a:solidFill>
              <a:srgbClr val="41AF9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96774"/>
              <a:buFont typeface="Calibri"/>
              <a:buNone/>
            </a:pPr>
            <a:r>
              <a:rPr lang="ru-RU" sz="1400" b="0" i="0" u="none" strike="noStrike" cap="none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Производство </a:t>
            </a:r>
            <a:r>
              <a:rPr lang="ru-RU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прибора</a:t>
            </a:r>
            <a:endParaRPr lang="ru-RU" sz="1000" b="0" i="0" u="none" strike="noStrike" cap="none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cxnSp>
        <p:nvCxnSpPr>
          <p:cNvPr id="58" name="Google Shape;472;g1873590b991_0_4">
            <a:extLst>
              <a:ext uri="{FF2B5EF4-FFF2-40B4-BE49-F238E27FC236}">
                <a16:creationId xmlns:a16="http://schemas.microsoft.com/office/drawing/2014/main" id="{4E708B83-EE42-386D-8CD6-594F786BA27D}"/>
              </a:ext>
            </a:extLst>
          </p:cNvPr>
          <p:cNvCxnSpPr>
            <a:cxnSpLocks/>
            <a:stCxn id="57" idx="1"/>
          </p:cNvCxnSpPr>
          <p:nvPr/>
        </p:nvCxnSpPr>
        <p:spPr>
          <a:xfrm flipH="1">
            <a:off x="6648526" y="2392012"/>
            <a:ext cx="717796" cy="217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9" name="Google Shape;455;g1873590b991_0_4">
            <a:extLst>
              <a:ext uri="{FF2B5EF4-FFF2-40B4-BE49-F238E27FC236}">
                <a16:creationId xmlns:a16="http://schemas.microsoft.com/office/drawing/2014/main" id="{61AE2B96-7F31-E65F-8BCA-35A8E24F868A}"/>
              </a:ext>
            </a:extLst>
          </p:cNvPr>
          <p:cNvCxnSpPr>
            <a:cxnSpLocks/>
          </p:cNvCxnSpPr>
          <p:nvPr/>
        </p:nvCxnSpPr>
        <p:spPr>
          <a:xfrm>
            <a:off x="4235115" y="1978047"/>
            <a:ext cx="516084" cy="263375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5F6B3FA-15CF-3CAC-CAFF-0E8998EE60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794" y="6234765"/>
            <a:ext cx="2836900" cy="439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1569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>
          <a:extLst>
            <a:ext uri="{FF2B5EF4-FFF2-40B4-BE49-F238E27FC236}">
              <a16:creationId xmlns:a16="http://schemas.microsoft.com/office/drawing/2014/main" id="{FE1983A7-4606-5D31-2D0D-BF5A53319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507;g1873590b991_2_5">
            <a:extLst>
              <a:ext uri="{FF2B5EF4-FFF2-40B4-BE49-F238E27FC236}">
                <a16:creationId xmlns:a16="http://schemas.microsoft.com/office/drawing/2014/main" id="{D97ED3EA-DEA2-8344-CD0D-9C4A6DC4A5DB}"/>
              </a:ext>
            </a:extLst>
          </p:cNvPr>
          <p:cNvCxnSpPr>
            <a:cxnSpLocks/>
          </p:cNvCxnSpPr>
          <p:nvPr/>
        </p:nvCxnSpPr>
        <p:spPr>
          <a:xfrm>
            <a:off x="4112552" y="1151744"/>
            <a:ext cx="2151343" cy="2603031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3" name="Номер слайда 4">
            <a:extLst>
              <a:ext uri="{FF2B5EF4-FFF2-40B4-BE49-F238E27FC236}">
                <a16:creationId xmlns:a16="http://schemas.microsoft.com/office/drawing/2014/main" id="{378A170E-8BFA-610C-B7AB-D5E6EEF20DE0}"/>
              </a:ext>
            </a:extLst>
          </p:cNvPr>
          <p:cNvSpPr txBox="1">
            <a:spLocks/>
          </p:cNvSpPr>
          <p:nvPr/>
        </p:nvSpPr>
        <p:spPr>
          <a:xfrm>
            <a:off x="9039225" y="642023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DA262E1-A160-254C-A218-0BCFA92438BA}"/>
              </a:ext>
            </a:extLst>
          </p:cNvPr>
          <p:cNvSpPr txBox="1"/>
          <p:nvPr/>
        </p:nvSpPr>
        <p:spPr>
          <a:xfrm>
            <a:off x="2808257" y="71441"/>
            <a:ext cx="71442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3A388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Ключевые активности /финансы</a:t>
            </a:r>
          </a:p>
        </p:txBody>
      </p:sp>
      <p:sp>
        <p:nvSpPr>
          <p:cNvPr id="69" name="Google Shape;500;g1873590b991_2_5">
            <a:extLst>
              <a:ext uri="{FF2B5EF4-FFF2-40B4-BE49-F238E27FC236}">
                <a16:creationId xmlns:a16="http://schemas.microsoft.com/office/drawing/2014/main" id="{902AA336-F879-49BC-8271-8080C04AB552}"/>
              </a:ext>
            </a:extLst>
          </p:cNvPr>
          <p:cNvSpPr txBox="1"/>
          <p:nvPr/>
        </p:nvSpPr>
        <p:spPr>
          <a:xfrm>
            <a:off x="2928270" y="767666"/>
            <a:ext cx="1300200" cy="435300"/>
          </a:xfrm>
          <a:prstGeom prst="rect">
            <a:avLst/>
          </a:prstGeom>
          <a:gradFill>
            <a:gsLst>
              <a:gs pos="0">
                <a:srgbClr val="95B6FF"/>
              </a:gs>
              <a:gs pos="35000">
                <a:srgbClr val="B5CAFF"/>
              </a:gs>
              <a:gs pos="100000">
                <a:srgbClr val="E0EAFF"/>
              </a:gs>
            </a:gsLst>
            <a:lin ang="16200038" scaled="0"/>
          </a:gradFill>
          <a:ln w="9525" cap="flat" cmpd="sng">
            <a:solidFill>
              <a:srgbClr val="4177C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6862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64515"/>
              <a:buFont typeface="Calibri"/>
              <a:buNone/>
            </a:pPr>
            <a:r>
              <a:rPr lang="ru-RU" b="1" i="0" u="none" strike="noStrike" cap="none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Заказ</a:t>
            </a:r>
            <a:r>
              <a:rPr lang="ru-RU" b="1" i="0" u="none" strike="noStrike" cap="none">
                <a:solidFill>
                  <a:schemeClr val="lt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 </a:t>
            </a:r>
            <a:endParaRPr b="1" i="0" u="none" strike="noStrike" cap="none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70" name="Google Shape;501;g1873590b991_2_5">
            <a:extLst>
              <a:ext uri="{FF2B5EF4-FFF2-40B4-BE49-F238E27FC236}">
                <a16:creationId xmlns:a16="http://schemas.microsoft.com/office/drawing/2014/main" id="{A18B3F0C-46C2-FA0C-5E01-95C59097D58C}"/>
              </a:ext>
            </a:extLst>
          </p:cNvPr>
          <p:cNvSpPr txBox="1"/>
          <p:nvPr/>
        </p:nvSpPr>
        <p:spPr>
          <a:xfrm>
            <a:off x="4340564" y="746769"/>
            <a:ext cx="2177382" cy="435300"/>
          </a:xfrm>
          <a:prstGeom prst="rect">
            <a:avLst/>
          </a:prstGeom>
          <a:gradFill>
            <a:gsLst>
              <a:gs pos="0">
                <a:srgbClr val="95B6FF"/>
              </a:gs>
              <a:gs pos="35000">
                <a:srgbClr val="B5CAFF"/>
              </a:gs>
              <a:gs pos="100000">
                <a:srgbClr val="E0EAFF"/>
              </a:gs>
            </a:gsLst>
            <a:lin ang="16200038" scaled="0"/>
          </a:gradFill>
          <a:ln w="9525" cap="flat" cmpd="sng">
            <a:solidFill>
              <a:srgbClr val="4177C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686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77"/>
              <a:buFont typeface="Calibri"/>
              <a:buNone/>
            </a:pPr>
            <a:r>
              <a:rPr lang="ru-RU" b="1" i="0" u="none" strike="noStrike" cap="none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Производство</a:t>
            </a:r>
            <a:endParaRPr b="1" i="0" u="none" strike="noStrike" cap="none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</p:txBody>
      </p:sp>
      <p:sp>
        <p:nvSpPr>
          <p:cNvPr id="72" name="Google Shape;503;g1873590b991_2_5">
            <a:extLst>
              <a:ext uri="{FF2B5EF4-FFF2-40B4-BE49-F238E27FC236}">
                <a16:creationId xmlns:a16="http://schemas.microsoft.com/office/drawing/2014/main" id="{5F60E88A-3BF8-83F4-5D3D-7B4B8E37247E}"/>
              </a:ext>
            </a:extLst>
          </p:cNvPr>
          <p:cNvSpPr txBox="1"/>
          <p:nvPr/>
        </p:nvSpPr>
        <p:spPr>
          <a:xfrm>
            <a:off x="5495968" y="6084780"/>
            <a:ext cx="2151000" cy="435300"/>
          </a:xfrm>
          <a:prstGeom prst="rect">
            <a:avLst/>
          </a:prstGeom>
          <a:gradFill>
            <a:gsLst>
              <a:gs pos="0">
                <a:srgbClr val="95B6FF"/>
              </a:gs>
              <a:gs pos="35000">
                <a:srgbClr val="B5CAFF"/>
              </a:gs>
              <a:gs pos="100000">
                <a:srgbClr val="E0EAFF"/>
              </a:gs>
            </a:gsLst>
            <a:lin ang="16200038" scaled="0"/>
          </a:gradFill>
          <a:ln w="9525" cap="flat" cmpd="sng">
            <a:solidFill>
              <a:srgbClr val="4177C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6862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40177"/>
              <a:buFont typeface="Calibri"/>
              <a:buNone/>
            </a:pPr>
            <a:r>
              <a:rPr lang="ru-RU" b="1" i="0" u="none" strike="noStrike" cap="none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Продажа  </a:t>
            </a:r>
            <a:r>
              <a:rPr lang="ru-RU" b="1" i="0" u="none" strike="noStrike" cap="none" dirty="0">
                <a:solidFill>
                  <a:schemeClr val="lt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 </a:t>
            </a:r>
            <a:endParaRPr b="1" i="0" u="none" strike="noStrike" cap="none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73" name="Google Shape;504;g1873590b991_2_5">
            <a:extLst>
              <a:ext uri="{FF2B5EF4-FFF2-40B4-BE49-F238E27FC236}">
                <a16:creationId xmlns:a16="http://schemas.microsoft.com/office/drawing/2014/main" id="{D865BBEC-B5FC-4630-C1AB-86DABFA43EF3}"/>
              </a:ext>
            </a:extLst>
          </p:cNvPr>
          <p:cNvSpPr txBox="1"/>
          <p:nvPr/>
        </p:nvSpPr>
        <p:spPr>
          <a:xfrm>
            <a:off x="9606414" y="3568670"/>
            <a:ext cx="2151000" cy="435300"/>
          </a:xfrm>
          <a:prstGeom prst="rect">
            <a:avLst/>
          </a:prstGeom>
          <a:gradFill>
            <a:gsLst>
              <a:gs pos="0">
                <a:srgbClr val="95B6FF"/>
              </a:gs>
              <a:gs pos="35000">
                <a:srgbClr val="B5CAFF"/>
              </a:gs>
              <a:gs pos="100000">
                <a:srgbClr val="E0EAFF"/>
              </a:gs>
            </a:gsLst>
            <a:lin ang="16200038" scaled="0"/>
          </a:gradFill>
          <a:ln w="9525" cap="flat" cmpd="sng">
            <a:solidFill>
              <a:srgbClr val="4177C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6862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63238"/>
              <a:buFont typeface="Calibri"/>
              <a:buNone/>
            </a:pPr>
            <a:r>
              <a:rPr lang="ru-RU" b="1" i="0" u="none" strike="noStrike" cap="none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Услуга оказана</a:t>
            </a:r>
            <a:r>
              <a:rPr lang="ru-RU" b="1" i="0" u="none" strike="noStrike" cap="none">
                <a:solidFill>
                  <a:schemeClr val="lt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 </a:t>
            </a:r>
            <a:endParaRPr b="1" i="0" u="none" strike="noStrike" cap="none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cxnSp>
        <p:nvCxnSpPr>
          <p:cNvPr id="74" name="Google Shape;505;g1873590b991_2_5">
            <a:extLst>
              <a:ext uri="{FF2B5EF4-FFF2-40B4-BE49-F238E27FC236}">
                <a16:creationId xmlns:a16="http://schemas.microsoft.com/office/drawing/2014/main" id="{090BB280-C8DD-C933-793C-3541A052FBA6}"/>
              </a:ext>
            </a:extLst>
          </p:cNvPr>
          <p:cNvCxnSpPr/>
          <p:nvPr/>
        </p:nvCxnSpPr>
        <p:spPr>
          <a:xfrm>
            <a:off x="4263126" y="3785781"/>
            <a:ext cx="53559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5" name="Google Shape;506;g1873590b991_2_5">
            <a:extLst>
              <a:ext uri="{FF2B5EF4-FFF2-40B4-BE49-F238E27FC236}">
                <a16:creationId xmlns:a16="http://schemas.microsoft.com/office/drawing/2014/main" id="{C6A78763-1E10-D125-EDD1-9F7C64631B91}"/>
              </a:ext>
            </a:extLst>
          </p:cNvPr>
          <p:cNvCxnSpPr>
            <a:cxnSpLocks/>
            <a:stCxn id="70" idx="2"/>
          </p:cNvCxnSpPr>
          <p:nvPr/>
        </p:nvCxnSpPr>
        <p:spPr>
          <a:xfrm>
            <a:off x="5429255" y="1182069"/>
            <a:ext cx="2825130" cy="2600386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6" name="Google Shape;508;g1873590b991_2_5">
            <a:extLst>
              <a:ext uri="{FF2B5EF4-FFF2-40B4-BE49-F238E27FC236}">
                <a16:creationId xmlns:a16="http://schemas.microsoft.com/office/drawing/2014/main" id="{35E5B23F-3F9C-5A59-360E-D3D23706F5D7}"/>
              </a:ext>
            </a:extLst>
          </p:cNvPr>
          <p:cNvCxnSpPr>
            <a:cxnSpLocks/>
          </p:cNvCxnSpPr>
          <p:nvPr/>
        </p:nvCxnSpPr>
        <p:spPr>
          <a:xfrm flipH="1">
            <a:off x="6570937" y="3782455"/>
            <a:ext cx="1336205" cy="2304251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8" name="Google Shape;512;g1873590b991_2_5">
            <a:extLst>
              <a:ext uri="{FF2B5EF4-FFF2-40B4-BE49-F238E27FC236}">
                <a16:creationId xmlns:a16="http://schemas.microsoft.com/office/drawing/2014/main" id="{2365CF1A-C213-4FD8-0D38-3458B5B15D94}"/>
              </a:ext>
            </a:extLst>
          </p:cNvPr>
          <p:cNvSpPr/>
          <p:nvPr/>
        </p:nvSpPr>
        <p:spPr>
          <a:xfrm>
            <a:off x="265489" y="884211"/>
            <a:ext cx="2009594" cy="464654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Сумма  рекламного бюджета (</a:t>
            </a:r>
            <a:r>
              <a:rPr lang="ru-RU" b="0" i="0" u="none" strike="noStrike" cap="none" dirty="0"/>
              <a:t>1</a:t>
            </a:r>
            <a:r>
              <a:rPr lang="ru-RU" sz="1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000 р)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513;g1873590b991_2_5">
            <a:extLst>
              <a:ext uri="{FF2B5EF4-FFF2-40B4-BE49-F238E27FC236}">
                <a16:creationId xmlns:a16="http://schemas.microsoft.com/office/drawing/2014/main" id="{2A57964A-DC49-B8E0-63B7-62FDB0887984}"/>
              </a:ext>
            </a:extLst>
          </p:cNvPr>
          <p:cNvSpPr txBox="1"/>
          <p:nvPr/>
        </p:nvSpPr>
        <p:spPr>
          <a:xfrm>
            <a:off x="2961430" y="1543620"/>
            <a:ext cx="1300200" cy="435300"/>
          </a:xfrm>
          <a:prstGeom prst="rect">
            <a:avLst/>
          </a:prstGeom>
          <a:gradFill>
            <a:gsLst>
              <a:gs pos="0">
                <a:srgbClr val="A0FBDD"/>
              </a:gs>
              <a:gs pos="35000">
                <a:srgbClr val="BDFAE8"/>
              </a:gs>
              <a:gs pos="100000">
                <a:srgbClr val="E5FDF6"/>
              </a:gs>
            </a:gsLst>
            <a:lin ang="16200000" scaled="0"/>
          </a:gradFill>
          <a:ln w="9525" cap="flat" cmpd="sng">
            <a:solidFill>
              <a:srgbClr val="41AF9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96773"/>
              <a:buFont typeface="Calibri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Получение заказа</a:t>
            </a:r>
            <a:endParaRPr sz="1400" b="0" i="0" u="none" strike="noStrike" cap="none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85" name="Google Shape;519;g1873590b991_2_5">
            <a:extLst>
              <a:ext uri="{FF2B5EF4-FFF2-40B4-BE49-F238E27FC236}">
                <a16:creationId xmlns:a16="http://schemas.microsoft.com/office/drawing/2014/main" id="{D5FA4625-6452-32E2-A759-37B6169D4F40}"/>
              </a:ext>
            </a:extLst>
          </p:cNvPr>
          <p:cNvSpPr txBox="1"/>
          <p:nvPr/>
        </p:nvSpPr>
        <p:spPr>
          <a:xfrm>
            <a:off x="6879518" y="766679"/>
            <a:ext cx="1952370" cy="526419"/>
          </a:xfrm>
          <a:prstGeom prst="rect">
            <a:avLst/>
          </a:prstGeom>
          <a:gradFill>
            <a:gsLst>
              <a:gs pos="0">
                <a:srgbClr val="A0FBDD"/>
              </a:gs>
              <a:gs pos="35000">
                <a:srgbClr val="BDFAE8"/>
              </a:gs>
              <a:gs pos="100000">
                <a:srgbClr val="E5FDF6"/>
              </a:gs>
            </a:gsLst>
            <a:lin ang="16200000" scaled="0"/>
          </a:gradFill>
          <a:ln w="9525" cap="flat" cmpd="sng">
            <a:solidFill>
              <a:srgbClr val="41AF9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96774"/>
              <a:buFont typeface="Calibri"/>
              <a:buNone/>
            </a:pPr>
            <a:r>
              <a:rPr lang="ru-RU" sz="1200" b="0" i="0" u="none" strike="noStrike" cap="none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Согласование с </a:t>
            </a:r>
            <a:r>
              <a:rPr lang="ru-RU" sz="12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исполнителем</a:t>
            </a:r>
            <a:r>
              <a:rPr lang="ru-RU" sz="1200" b="0" i="0" u="none" strike="noStrike" cap="none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 (сост. Дог.)</a:t>
            </a:r>
            <a:endParaRPr sz="1200" b="0" i="0" u="none" strike="noStrike" cap="none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86" name="Google Shape;520;g1873590b991_2_5">
            <a:extLst>
              <a:ext uri="{FF2B5EF4-FFF2-40B4-BE49-F238E27FC236}">
                <a16:creationId xmlns:a16="http://schemas.microsoft.com/office/drawing/2014/main" id="{BF59CADF-E015-0105-0D48-1F048774C7DA}"/>
              </a:ext>
            </a:extLst>
          </p:cNvPr>
          <p:cNvSpPr txBox="1"/>
          <p:nvPr/>
        </p:nvSpPr>
        <p:spPr>
          <a:xfrm>
            <a:off x="6819571" y="1536799"/>
            <a:ext cx="2410999" cy="328680"/>
          </a:xfrm>
          <a:prstGeom prst="rect">
            <a:avLst/>
          </a:prstGeom>
          <a:gradFill>
            <a:gsLst>
              <a:gs pos="0">
                <a:srgbClr val="A0FBDD"/>
              </a:gs>
              <a:gs pos="35000">
                <a:srgbClr val="BDFAE8"/>
              </a:gs>
              <a:gs pos="100000">
                <a:srgbClr val="E5FDF6"/>
              </a:gs>
            </a:gsLst>
            <a:lin ang="16200000" scaled="0"/>
          </a:gradFill>
          <a:ln w="9525" cap="flat" cmpd="sng">
            <a:solidFill>
              <a:srgbClr val="41AF9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48"/>
              <a:buFont typeface="Calibri"/>
              <a:buNone/>
            </a:pPr>
            <a:r>
              <a:rPr lang="ru-RU" sz="1200" b="0" i="0" u="none" strike="noStrike" cap="none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Закупка комплектующих</a:t>
            </a:r>
            <a:endParaRPr sz="1200" b="0" i="0" u="none" strike="noStrike" cap="none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87" name="Google Shape;521;g1873590b991_2_5">
            <a:extLst>
              <a:ext uri="{FF2B5EF4-FFF2-40B4-BE49-F238E27FC236}">
                <a16:creationId xmlns:a16="http://schemas.microsoft.com/office/drawing/2014/main" id="{3CD20B19-E41F-2BF4-0289-A7A2380713C8}"/>
              </a:ext>
            </a:extLst>
          </p:cNvPr>
          <p:cNvSpPr txBox="1"/>
          <p:nvPr/>
        </p:nvSpPr>
        <p:spPr>
          <a:xfrm>
            <a:off x="8425262" y="3045340"/>
            <a:ext cx="2151000" cy="424646"/>
          </a:xfrm>
          <a:prstGeom prst="rect">
            <a:avLst/>
          </a:prstGeom>
          <a:gradFill>
            <a:gsLst>
              <a:gs pos="0">
                <a:srgbClr val="A0FBDD"/>
              </a:gs>
              <a:gs pos="35000">
                <a:srgbClr val="BDFAE8"/>
              </a:gs>
              <a:gs pos="100000">
                <a:srgbClr val="E5FDF6"/>
              </a:gs>
            </a:gsLst>
            <a:lin ang="16200000" scaled="0"/>
          </a:gradFill>
          <a:ln w="9525" cap="flat" cmpd="sng">
            <a:solidFill>
              <a:srgbClr val="41AF9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96774"/>
              <a:buFont typeface="Calibri"/>
              <a:buNone/>
            </a:pPr>
            <a:r>
              <a:rPr lang="ru-RU" sz="1200" b="0" i="0" u="none" strike="noStrike" cap="none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Контроль качества изделия </a:t>
            </a:r>
            <a:endParaRPr sz="1200" b="0" i="0" u="none" strike="noStrike" cap="none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88" name="Google Shape;522;g1873590b991_2_5">
            <a:extLst>
              <a:ext uri="{FF2B5EF4-FFF2-40B4-BE49-F238E27FC236}">
                <a16:creationId xmlns:a16="http://schemas.microsoft.com/office/drawing/2014/main" id="{BFA64BB8-59B1-E490-1E45-27AF66D1F6E7}"/>
              </a:ext>
            </a:extLst>
          </p:cNvPr>
          <p:cNvSpPr txBox="1"/>
          <p:nvPr/>
        </p:nvSpPr>
        <p:spPr>
          <a:xfrm>
            <a:off x="7740471" y="2300443"/>
            <a:ext cx="1952370" cy="526420"/>
          </a:xfrm>
          <a:prstGeom prst="rect">
            <a:avLst/>
          </a:prstGeom>
          <a:gradFill>
            <a:gsLst>
              <a:gs pos="0">
                <a:srgbClr val="A0FBDD"/>
              </a:gs>
              <a:gs pos="35000">
                <a:srgbClr val="BDFAE8"/>
              </a:gs>
              <a:gs pos="100000">
                <a:srgbClr val="E5FDF6"/>
              </a:gs>
            </a:gsLst>
            <a:lin ang="16200000" scaled="0"/>
          </a:gradFill>
          <a:ln w="9525" cap="flat" cmpd="sng">
            <a:solidFill>
              <a:srgbClr val="41AF9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96774"/>
              <a:buFont typeface="Calibri"/>
              <a:buNone/>
            </a:pPr>
            <a:r>
              <a:rPr lang="ru-RU" sz="1200" b="0" i="0" u="none" strike="noStrike" cap="none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Производство тренажера</a:t>
            </a:r>
            <a:endParaRPr sz="1200" b="0" i="0" u="none" strike="noStrike" cap="none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89" name="Google Shape;523;g1873590b991_2_5">
            <a:extLst>
              <a:ext uri="{FF2B5EF4-FFF2-40B4-BE49-F238E27FC236}">
                <a16:creationId xmlns:a16="http://schemas.microsoft.com/office/drawing/2014/main" id="{26CE9798-F074-3AB2-E66B-D1035D689284}"/>
              </a:ext>
            </a:extLst>
          </p:cNvPr>
          <p:cNvSpPr txBox="1"/>
          <p:nvPr/>
        </p:nvSpPr>
        <p:spPr>
          <a:xfrm>
            <a:off x="7613278" y="4712363"/>
            <a:ext cx="1952369" cy="526419"/>
          </a:xfrm>
          <a:prstGeom prst="rect">
            <a:avLst/>
          </a:prstGeom>
          <a:gradFill>
            <a:gsLst>
              <a:gs pos="0">
                <a:srgbClr val="A0FBDD"/>
              </a:gs>
              <a:gs pos="35000">
                <a:srgbClr val="BDFAE8"/>
              </a:gs>
              <a:gs pos="100000">
                <a:srgbClr val="E5FDF6"/>
              </a:gs>
            </a:gsLst>
            <a:lin ang="16200000" scaled="0"/>
          </a:gradFill>
          <a:ln w="9525" cap="flat" cmpd="sng">
            <a:solidFill>
              <a:srgbClr val="41AF9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48"/>
              <a:buFont typeface="Calibri"/>
              <a:buNone/>
            </a:pPr>
            <a:r>
              <a:rPr lang="ru-RU" sz="1200" b="0" i="0" u="none" strike="noStrike" cap="none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  <a:sym typeface="Arial"/>
              </a:rPr>
              <a:t>Хранение</a:t>
            </a:r>
            <a:endParaRPr sz="1200" b="0" i="0" u="none" strike="noStrike" cap="none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90" name="Google Shape;525;g1873590b991_2_5">
            <a:extLst>
              <a:ext uri="{FF2B5EF4-FFF2-40B4-BE49-F238E27FC236}">
                <a16:creationId xmlns:a16="http://schemas.microsoft.com/office/drawing/2014/main" id="{90B0A24F-0895-F521-5371-6E55D756626E}"/>
              </a:ext>
            </a:extLst>
          </p:cNvPr>
          <p:cNvSpPr txBox="1"/>
          <p:nvPr/>
        </p:nvSpPr>
        <p:spPr>
          <a:xfrm>
            <a:off x="7035431" y="5454411"/>
            <a:ext cx="1952370" cy="526419"/>
          </a:xfrm>
          <a:prstGeom prst="rect">
            <a:avLst/>
          </a:prstGeom>
          <a:gradFill>
            <a:gsLst>
              <a:gs pos="0">
                <a:srgbClr val="A0FBDD"/>
              </a:gs>
              <a:gs pos="35000">
                <a:srgbClr val="BDFAE8"/>
              </a:gs>
              <a:gs pos="100000">
                <a:srgbClr val="E5FDF6"/>
              </a:gs>
            </a:gsLst>
            <a:lin ang="16200000" scaled="0"/>
          </a:gradFill>
          <a:ln w="9525" cap="flat" cmpd="sng">
            <a:solidFill>
              <a:srgbClr val="41AF9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48"/>
              <a:buFont typeface="Calibri"/>
              <a:buNone/>
            </a:pPr>
            <a:r>
              <a:rPr lang="ru-RU" sz="1200" b="0" i="0" u="none" strike="noStrike" cap="none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Оплата за заказа</a:t>
            </a:r>
            <a:endParaRPr sz="1200" b="0" i="0" u="none" strike="noStrike" cap="none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91" name="Google Shape;526;g1873590b991_2_5">
            <a:extLst>
              <a:ext uri="{FF2B5EF4-FFF2-40B4-BE49-F238E27FC236}">
                <a16:creationId xmlns:a16="http://schemas.microsoft.com/office/drawing/2014/main" id="{F4812C1B-7203-AD7A-D55A-AB94E12B65F1}"/>
              </a:ext>
            </a:extLst>
          </p:cNvPr>
          <p:cNvSpPr txBox="1"/>
          <p:nvPr/>
        </p:nvSpPr>
        <p:spPr>
          <a:xfrm>
            <a:off x="7855703" y="4118064"/>
            <a:ext cx="1952370" cy="526419"/>
          </a:xfrm>
          <a:prstGeom prst="rect">
            <a:avLst/>
          </a:prstGeom>
          <a:gradFill>
            <a:gsLst>
              <a:gs pos="0">
                <a:srgbClr val="A0FBDD"/>
              </a:gs>
              <a:gs pos="35000">
                <a:srgbClr val="BDFAE8"/>
              </a:gs>
              <a:gs pos="100000">
                <a:srgbClr val="E5FDF6"/>
              </a:gs>
            </a:gsLst>
            <a:lin ang="16200000" scaled="0"/>
          </a:gradFill>
          <a:ln w="9525" cap="flat" cmpd="sng">
            <a:solidFill>
              <a:srgbClr val="41AF9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48"/>
              <a:buFont typeface="Calibri"/>
              <a:buNone/>
            </a:pPr>
            <a:r>
              <a:rPr lang="ru-RU" sz="1200" b="0" i="0" u="none" strike="noStrike" cap="none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Транспортировка</a:t>
            </a:r>
            <a:endParaRPr sz="1200" b="0" i="0" u="none" strike="noStrike" cap="none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cxnSp>
        <p:nvCxnSpPr>
          <p:cNvPr id="92" name="Google Shape;527;g1873590b991_2_5">
            <a:extLst>
              <a:ext uri="{FF2B5EF4-FFF2-40B4-BE49-F238E27FC236}">
                <a16:creationId xmlns:a16="http://schemas.microsoft.com/office/drawing/2014/main" id="{14FA8227-6782-5D4F-0A7A-63A41A60C18E}"/>
              </a:ext>
            </a:extLst>
          </p:cNvPr>
          <p:cNvCxnSpPr>
            <a:cxnSpLocks/>
            <a:stCxn id="79" idx="3"/>
          </p:cNvCxnSpPr>
          <p:nvPr/>
        </p:nvCxnSpPr>
        <p:spPr>
          <a:xfrm>
            <a:off x="4261630" y="1761270"/>
            <a:ext cx="357852" cy="0"/>
          </a:xfrm>
          <a:prstGeom prst="straightConnector1">
            <a:avLst/>
          </a:prstGeom>
          <a:noFill/>
          <a:ln w="9525" cap="flat" cmpd="sng">
            <a:solidFill>
              <a:srgbClr val="AA38BF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00" name="Google Shape;535;g1873590b991_2_5">
            <a:extLst>
              <a:ext uri="{FF2B5EF4-FFF2-40B4-BE49-F238E27FC236}">
                <a16:creationId xmlns:a16="http://schemas.microsoft.com/office/drawing/2014/main" id="{BB6F40BB-E7B3-8A4E-88E2-4B388A6A01B4}"/>
              </a:ext>
            </a:extLst>
          </p:cNvPr>
          <p:cNvCxnSpPr>
            <a:cxnSpLocks/>
            <a:stCxn id="85" idx="1"/>
          </p:cNvCxnSpPr>
          <p:nvPr/>
        </p:nvCxnSpPr>
        <p:spPr>
          <a:xfrm flipH="1">
            <a:off x="5955099" y="1029889"/>
            <a:ext cx="924419" cy="567570"/>
          </a:xfrm>
          <a:prstGeom prst="straightConnector1">
            <a:avLst/>
          </a:prstGeom>
          <a:noFill/>
          <a:ln w="9525" cap="flat" cmpd="sng">
            <a:solidFill>
              <a:srgbClr val="AA38BF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01" name="Google Shape;536;g1873590b991_2_5">
            <a:extLst>
              <a:ext uri="{FF2B5EF4-FFF2-40B4-BE49-F238E27FC236}">
                <a16:creationId xmlns:a16="http://schemas.microsoft.com/office/drawing/2014/main" id="{C145FCAF-66C2-6144-F82B-19B3B381FD0C}"/>
              </a:ext>
            </a:extLst>
          </p:cNvPr>
          <p:cNvCxnSpPr>
            <a:cxnSpLocks/>
            <a:stCxn id="86" idx="1"/>
          </p:cNvCxnSpPr>
          <p:nvPr/>
        </p:nvCxnSpPr>
        <p:spPr>
          <a:xfrm flipH="1">
            <a:off x="6277213" y="1701139"/>
            <a:ext cx="542358" cy="197953"/>
          </a:xfrm>
          <a:prstGeom prst="straightConnector1">
            <a:avLst/>
          </a:prstGeom>
          <a:noFill/>
          <a:ln w="9525" cap="flat" cmpd="sng">
            <a:solidFill>
              <a:srgbClr val="AA38BF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02" name="Google Shape;537;g1873590b991_2_5">
            <a:extLst>
              <a:ext uri="{FF2B5EF4-FFF2-40B4-BE49-F238E27FC236}">
                <a16:creationId xmlns:a16="http://schemas.microsoft.com/office/drawing/2014/main" id="{FF376F79-2B9A-9ACD-E313-B3AF02336CFF}"/>
              </a:ext>
            </a:extLst>
          </p:cNvPr>
          <p:cNvCxnSpPr/>
          <p:nvPr/>
        </p:nvCxnSpPr>
        <p:spPr>
          <a:xfrm rot="10800000">
            <a:off x="7073728" y="2592663"/>
            <a:ext cx="676567" cy="0"/>
          </a:xfrm>
          <a:prstGeom prst="straightConnector1">
            <a:avLst/>
          </a:prstGeom>
          <a:noFill/>
          <a:ln w="9525" cap="flat" cmpd="sng">
            <a:solidFill>
              <a:srgbClr val="AA38BF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03" name="Google Shape;538;g1873590b991_2_5">
            <a:extLst>
              <a:ext uri="{FF2B5EF4-FFF2-40B4-BE49-F238E27FC236}">
                <a16:creationId xmlns:a16="http://schemas.microsoft.com/office/drawing/2014/main" id="{E97B9568-7E2B-A4F1-6F0A-FC6C0EC59D28}"/>
              </a:ext>
            </a:extLst>
          </p:cNvPr>
          <p:cNvCxnSpPr/>
          <p:nvPr/>
        </p:nvCxnSpPr>
        <p:spPr>
          <a:xfrm rot="10800000">
            <a:off x="7750295" y="3246873"/>
            <a:ext cx="676567" cy="0"/>
          </a:xfrm>
          <a:prstGeom prst="straightConnector1">
            <a:avLst/>
          </a:prstGeom>
          <a:noFill/>
          <a:ln w="9525" cap="flat" cmpd="sng">
            <a:solidFill>
              <a:srgbClr val="AA38BF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04" name="Google Shape;540;g1873590b991_2_5">
            <a:extLst>
              <a:ext uri="{FF2B5EF4-FFF2-40B4-BE49-F238E27FC236}">
                <a16:creationId xmlns:a16="http://schemas.microsoft.com/office/drawing/2014/main" id="{4625705D-4BB9-289C-F34D-CF268D09B6B4}"/>
              </a:ext>
            </a:extLst>
          </p:cNvPr>
          <p:cNvCxnSpPr>
            <a:stCxn id="90" idx="1"/>
          </p:cNvCxnSpPr>
          <p:nvPr/>
        </p:nvCxnSpPr>
        <p:spPr>
          <a:xfrm rot="10800000">
            <a:off x="6763631" y="5717621"/>
            <a:ext cx="271800" cy="0"/>
          </a:xfrm>
          <a:prstGeom prst="straightConnector1">
            <a:avLst/>
          </a:prstGeom>
          <a:noFill/>
          <a:ln w="9525" cap="flat" cmpd="sng">
            <a:solidFill>
              <a:srgbClr val="AA38BF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05" name="Google Shape;541;g1873590b991_2_5">
            <a:extLst>
              <a:ext uri="{FF2B5EF4-FFF2-40B4-BE49-F238E27FC236}">
                <a16:creationId xmlns:a16="http://schemas.microsoft.com/office/drawing/2014/main" id="{EAD7604C-81D9-3BEA-EFA0-8BD7D94C72A0}"/>
              </a:ext>
            </a:extLst>
          </p:cNvPr>
          <p:cNvCxnSpPr>
            <a:stCxn id="91" idx="1"/>
          </p:cNvCxnSpPr>
          <p:nvPr/>
        </p:nvCxnSpPr>
        <p:spPr>
          <a:xfrm rot="10800000">
            <a:off x="7581203" y="4375874"/>
            <a:ext cx="274500" cy="5400"/>
          </a:xfrm>
          <a:prstGeom prst="straightConnector1">
            <a:avLst/>
          </a:prstGeom>
          <a:noFill/>
          <a:ln w="9525" cap="flat" cmpd="sng">
            <a:solidFill>
              <a:srgbClr val="AA38BF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06" name="Google Shape;542;g1873590b991_2_5">
            <a:extLst>
              <a:ext uri="{FF2B5EF4-FFF2-40B4-BE49-F238E27FC236}">
                <a16:creationId xmlns:a16="http://schemas.microsoft.com/office/drawing/2014/main" id="{517F91A4-9714-FE86-F682-8748FB7D2DF9}"/>
              </a:ext>
            </a:extLst>
          </p:cNvPr>
          <p:cNvCxnSpPr>
            <a:stCxn id="89" idx="1"/>
          </p:cNvCxnSpPr>
          <p:nvPr/>
        </p:nvCxnSpPr>
        <p:spPr>
          <a:xfrm flipH="1">
            <a:off x="7217578" y="4975573"/>
            <a:ext cx="395700" cy="8100"/>
          </a:xfrm>
          <a:prstGeom prst="straightConnector1">
            <a:avLst/>
          </a:prstGeom>
          <a:noFill/>
          <a:ln w="9525" cap="flat" cmpd="sng">
            <a:solidFill>
              <a:srgbClr val="AA38BF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07" name="Google Shape;544;g1873590b991_2_5">
            <a:extLst>
              <a:ext uri="{FF2B5EF4-FFF2-40B4-BE49-F238E27FC236}">
                <a16:creationId xmlns:a16="http://schemas.microsoft.com/office/drawing/2014/main" id="{3B09F67D-AB4C-648C-4B7F-06A6FAC2525C}"/>
              </a:ext>
            </a:extLst>
          </p:cNvPr>
          <p:cNvSpPr txBox="1"/>
          <p:nvPr/>
        </p:nvSpPr>
        <p:spPr>
          <a:xfrm>
            <a:off x="1386376" y="1543620"/>
            <a:ext cx="1300200" cy="435300"/>
          </a:xfrm>
          <a:prstGeom prst="rect">
            <a:avLst/>
          </a:prstGeom>
          <a:gradFill>
            <a:gsLst>
              <a:gs pos="0">
                <a:srgbClr val="FFD389"/>
              </a:gs>
              <a:gs pos="35000">
                <a:srgbClr val="FFDFAC"/>
              </a:gs>
              <a:gs pos="100000">
                <a:srgbClr val="FFF1DC"/>
              </a:gs>
            </a:gsLst>
            <a:lin ang="16200000" scaled="0"/>
          </a:gradFill>
          <a:ln w="9525" cap="flat" cmpd="sng">
            <a:solidFill>
              <a:srgbClr val="DB9A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 fontScale="92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55"/>
              <a:buFont typeface="Calibri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  <a:sym typeface="Arial"/>
              </a:rPr>
              <a:t>Рекламщики</a:t>
            </a:r>
            <a:endParaRPr sz="1400" b="0" i="0" u="none" strike="noStrike" cap="none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cxnSp>
        <p:nvCxnSpPr>
          <p:cNvPr id="108" name="Google Shape;545;g1873590b991_2_5">
            <a:extLst>
              <a:ext uri="{FF2B5EF4-FFF2-40B4-BE49-F238E27FC236}">
                <a16:creationId xmlns:a16="http://schemas.microsoft.com/office/drawing/2014/main" id="{6394AFA7-94C6-BA1C-8C5C-91A50F64C68F}"/>
              </a:ext>
            </a:extLst>
          </p:cNvPr>
          <p:cNvCxnSpPr/>
          <p:nvPr/>
        </p:nvCxnSpPr>
        <p:spPr>
          <a:xfrm>
            <a:off x="2686576" y="1761270"/>
            <a:ext cx="265849" cy="0"/>
          </a:xfrm>
          <a:prstGeom prst="straightConnector1">
            <a:avLst/>
          </a:prstGeom>
          <a:noFill/>
          <a:ln w="9525" cap="flat" cmpd="sng">
            <a:solidFill>
              <a:srgbClr val="AA38BF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09" name="Google Shape;546;g1873590b991_2_5">
            <a:extLst>
              <a:ext uri="{FF2B5EF4-FFF2-40B4-BE49-F238E27FC236}">
                <a16:creationId xmlns:a16="http://schemas.microsoft.com/office/drawing/2014/main" id="{53355F1D-0345-E20A-C26E-2DB50E1D8139}"/>
              </a:ext>
            </a:extLst>
          </p:cNvPr>
          <p:cNvCxnSpPr>
            <a:stCxn id="78" idx="2"/>
            <a:endCxn id="107" idx="1"/>
          </p:cNvCxnSpPr>
          <p:nvPr/>
        </p:nvCxnSpPr>
        <p:spPr>
          <a:xfrm rot="-5400000" flipH="1">
            <a:off x="1122086" y="1497065"/>
            <a:ext cx="412500" cy="116100"/>
          </a:xfrm>
          <a:prstGeom prst="bentConnector2">
            <a:avLst/>
          </a:prstGeom>
          <a:noFill/>
          <a:ln w="9525" cap="flat" cmpd="sng">
            <a:solidFill>
              <a:srgbClr val="AA38BF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21" name="Google Shape;563;g1873590b991_2_5">
            <a:extLst>
              <a:ext uri="{FF2B5EF4-FFF2-40B4-BE49-F238E27FC236}">
                <a16:creationId xmlns:a16="http://schemas.microsoft.com/office/drawing/2014/main" id="{25EC2647-F1C5-D206-1BE9-0536030E8E58}"/>
              </a:ext>
            </a:extLst>
          </p:cNvPr>
          <p:cNvSpPr txBox="1"/>
          <p:nvPr/>
        </p:nvSpPr>
        <p:spPr>
          <a:xfrm>
            <a:off x="9107384" y="812654"/>
            <a:ext cx="845084" cy="435300"/>
          </a:xfrm>
          <a:prstGeom prst="rect">
            <a:avLst/>
          </a:prstGeom>
          <a:gradFill>
            <a:gsLst>
              <a:gs pos="0">
                <a:srgbClr val="FFD389"/>
              </a:gs>
              <a:gs pos="35000">
                <a:srgbClr val="FFDFAC"/>
              </a:gs>
              <a:gs pos="100000">
                <a:srgbClr val="FFF1DC"/>
              </a:gs>
            </a:gsLst>
            <a:lin ang="16200000" scaled="0"/>
          </a:gradFill>
          <a:ln w="9525" cap="flat" cmpd="sng">
            <a:solidFill>
              <a:srgbClr val="DB9A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61"/>
              <a:buFont typeface="Calibri"/>
              <a:buNone/>
            </a:pPr>
            <a:r>
              <a:rPr lang="ru-RU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Юрист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2" name="Google Shape;564;g1873590b991_2_5">
            <a:extLst>
              <a:ext uri="{FF2B5EF4-FFF2-40B4-BE49-F238E27FC236}">
                <a16:creationId xmlns:a16="http://schemas.microsoft.com/office/drawing/2014/main" id="{FA28FCAF-4FE4-9CAF-A07A-F384A759FF6F}"/>
              </a:ext>
            </a:extLst>
          </p:cNvPr>
          <p:cNvCxnSpPr>
            <a:stCxn id="121" idx="1"/>
            <a:endCxn id="85" idx="3"/>
          </p:cNvCxnSpPr>
          <p:nvPr/>
        </p:nvCxnSpPr>
        <p:spPr>
          <a:xfrm flipH="1" flipV="1">
            <a:off x="8831888" y="1029889"/>
            <a:ext cx="275496" cy="415"/>
          </a:xfrm>
          <a:prstGeom prst="straightConnector1">
            <a:avLst/>
          </a:prstGeom>
          <a:noFill/>
          <a:ln w="9525" cap="flat" cmpd="sng">
            <a:solidFill>
              <a:srgbClr val="AA38BF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23" name="Google Shape;565;g1873590b991_2_5">
            <a:extLst>
              <a:ext uri="{FF2B5EF4-FFF2-40B4-BE49-F238E27FC236}">
                <a16:creationId xmlns:a16="http://schemas.microsoft.com/office/drawing/2014/main" id="{47AFD990-8DA7-EE79-491E-3A622B41AD7A}"/>
              </a:ext>
            </a:extLst>
          </p:cNvPr>
          <p:cNvSpPr txBox="1"/>
          <p:nvPr/>
        </p:nvSpPr>
        <p:spPr>
          <a:xfrm>
            <a:off x="9391860" y="1483900"/>
            <a:ext cx="964383" cy="435300"/>
          </a:xfrm>
          <a:prstGeom prst="rect">
            <a:avLst/>
          </a:prstGeom>
          <a:gradFill>
            <a:gsLst>
              <a:gs pos="0">
                <a:srgbClr val="FFD389"/>
              </a:gs>
              <a:gs pos="35000">
                <a:srgbClr val="FFDFAC"/>
              </a:gs>
              <a:gs pos="100000">
                <a:srgbClr val="FFF1DC"/>
              </a:gs>
            </a:gsLst>
            <a:lin ang="16200000" scaled="0"/>
          </a:gradFill>
          <a:ln w="9525" cap="flat" cmpd="sng">
            <a:solidFill>
              <a:srgbClr val="DB9A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 fontScale="925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96774"/>
              <a:buFont typeface="Calibri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Компании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4" name="Google Shape;566;g1873590b991_2_5">
            <a:extLst>
              <a:ext uri="{FF2B5EF4-FFF2-40B4-BE49-F238E27FC236}">
                <a16:creationId xmlns:a16="http://schemas.microsoft.com/office/drawing/2014/main" id="{7D69C2CD-D34B-0034-F6B0-04538F8D9CEC}"/>
              </a:ext>
            </a:extLst>
          </p:cNvPr>
          <p:cNvCxnSpPr>
            <a:stCxn id="123" idx="1"/>
          </p:cNvCxnSpPr>
          <p:nvPr/>
        </p:nvCxnSpPr>
        <p:spPr>
          <a:xfrm rot="10800000">
            <a:off x="9213660" y="1701550"/>
            <a:ext cx="178200" cy="0"/>
          </a:xfrm>
          <a:prstGeom prst="straightConnector1">
            <a:avLst/>
          </a:prstGeom>
          <a:noFill/>
          <a:ln w="9525" cap="flat" cmpd="sng">
            <a:solidFill>
              <a:srgbClr val="AA38BF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25" name="Google Shape;567;g1873590b991_2_5">
            <a:extLst>
              <a:ext uri="{FF2B5EF4-FFF2-40B4-BE49-F238E27FC236}">
                <a16:creationId xmlns:a16="http://schemas.microsoft.com/office/drawing/2014/main" id="{510682E3-5D4D-61F1-410C-BAB771E65981}"/>
              </a:ext>
            </a:extLst>
          </p:cNvPr>
          <p:cNvSpPr txBox="1"/>
          <p:nvPr/>
        </p:nvSpPr>
        <p:spPr>
          <a:xfrm>
            <a:off x="9874052" y="2322691"/>
            <a:ext cx="979196" cy="435300"/>
          </a:xfrm>
          <a:prstGeom prst="rect">
            <a:avLst/>
          </a:prstGeom>
          <a:gradFill>
            <a:gsLst>
              <a:gs pos="0">
                <a:srgbClr val="FFD389"/>
              </a:gs>
              <a:gs pos="35000">
                <a:srgbClr val="FFDFAC"/>
              </a:gs>
              <a:gs pos="100000">
                <a:srgbClr val="FFF1DC"/>
              </a:gs>
            </a:gsLst>
            <a:lin ang="16200000" scaled="0"/>
          </a:gradFill>
          <a:ln w="9525" cap="flat" cmpd="sng">
            <a:solidFill>
              <a:srgbClr val="DB9A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65"/>
              <a:buFont typeface="Calibri"/>
              <a:buNone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  <a:sym typeface="Arial"/>
              </a:rPr>
              <a:t>Завод ПП</a:t>
            </a:r>
            <a:endParaRPr sz="1400" b="0" i="0" u="none" strike="noStrike" cap="none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cxnSp>
        <p:nvCxnSpPr>
          <p:cNvPr id="126" name="Google Shape;568;g1873590b991_2_5">
            <a:extLst>
              <a:ext uri="{FF2B5EF4-FFF2-40B4-BE49-F238E27FC236}">
                <a16:creationId xmlns:a16="http://schemas.microsoft.com/office/drawing/2014/main" id="{EEA1ABA1-4DB2-2E14-F0A0-45433DA88F41}"/>
              </a:ext>
            </a:extLst>
          </p:cNvPr>
          <p:cNvCxnSpPr>
            <a:stCxn id="125" idx="1"/>
          </p:cNvCxnSpPr>
          <p:nvPr/>
        </p:nvCxnSpPr>
        <p:spPr>
          <a:xfrm rot="10800000">
            <a:off x="9695852" y="2540341"/>
            <a:ext cx="178200" cy="0"/>
          </a:xfrm>
          <a:prstGeom prst="straightConnector1">
            <a:avLst/>
          </a:prstGeom>
          <a:noFill/>
          <a:ln w="9525" cap="flat" cmpd="sng">
            <a:solidFill>
              <a:srgbClr val="AA38BF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27" name="Google Shape;569;g1873590b991_2_5">
            <a:extLst>
              <a:ext uri="{FF2B5EF4-FFF2-40B4-BE49-F238E27FC236}">
                <a16:creationId xmlns:a16="http://schemas.microsoft.com/office/drawing/2014/main" id="{313D7E1D-AF27-9D0B-4A33-E5902E6D9FBB}"/>
              </a:ext>
            </a:extLst>
          </p:cNvPr>
          <p:cNvSpPr/>
          <p:nvPr/>
        </p:nvSpPr>
        <p:spPr>
          <a:xfrm>
            <a:off x="10073661" y="804911"/>
            <a:ext cx="947690" cy="4353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dirty="0"/>
              <a:t>8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000 р. ЗП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570;g1873590b991_2_5">
            <a:extLst>
              <a:ext uri="{FF2B5EF4-FFF2-40B4-BE49-F238E27FC236}">
                <a16:creationId xmlns:a16="http://schemas.microsoft.com/office/drawing/2014/main" id="{292A5E5F-BDF5-3372-EA9C-04E377489403}"/>
              </a:ext>
            </a:extLst>
          </p:cNvPr>
          <p:cNvSpPr/>
          <p:nvPr/>
        </p:nvSpPr>
        <p:spPr>
          <a:xfrm>
            <a:off x="10747139" y="1444888"/>
            <a:ext cx="1077099" cy="480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dirty="0"/>
              <a:t>250</a:t>
            </a:r>
            <a:r>
              <a:rPr lang="ru-RU" sz="1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000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р.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571;g1873590b991_2_5">
            <a:extLst>
              <a:ext uri="{FF2B5EF4-FFF2-40B4-BE49-F238E27FC236}">
                <a16:creationId xmlns:a16="http://schemas.microsoft.com/office/drawing/2014/main" id="{CD6F2BD5-B607-70FD-36E6-87CD0EB052A6}"/>
              </a:ext>
            </a:extLst>
          </p:cNvPr>
          <p:cNvSpPr/>
          <p:nvPr/>
        </p:nvSpPr>
        <p:spPr>
          <a:xfrm>
            <a:off x="11021351" y="2305488"/>
            <a:ext cx="1077099" cy="4353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b="0" i="0" u="none" strike="noStrike" cap="none" dirty="0"/>
              <a:t>100000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р.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0" name="Google Shape;572;g1873590b991_2_5">
            <a:extLst>
              <a:ext uri="{FF2B5EF4-FFF2-40B4-BE49-F238E27FC236}">
                <a16:creationId xmlns:a16="http://schemas.microsoft.com/office/drawing/2014/main" id="{5FD3C532-0BE0-B9CB-22AE-0F8A9EDFB1A6}"/>
              </a:ext>
            </a:extLst>
          </p:cNvPr>
          <p:cNvCxnSpPr>
            <a:stCxn id="127" idx="1"/>
          </p:cNvCxnSpPr>
          <p:nvPr/>
        </p:nvCxnSpPr>
        <p:spPr>
          <a:xfrm rot="10800000">
            <a:off x="9957561" y="1021961"/>
            <a:ext cx="116100" cy="600"/>
          </a:xfrm>
          <a:prstGeom prst="straightConnector1">
            <a:avLst/>
          </a:prstGeom>
          <a:noFill/>
          <a:ln w="9525" cap="flat" cmpd="sng">
            <a:solidFill>
              <a:srgbClr val="AA38BF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31" name="Google Shape;573;g1873590b991_2_5">
            <a:extLst>
              <a:ext uri="{FF2B5EF4-FFF2-40B4-BE49-F238E27FC236}">
                <a16:creationId xmlns:a16="http://schemas.microsoft.com/office/drawing/2014/main" id="{30226325-4AD9-1FBC-B96F-329A2CE3F70D}"/>
              </a:ext>
            </a:extLst>
          </p:cNvPr>
          <p:cNvCxnSpPr>
            <a:cxnSpLocks/>
            <a:stCxn id="128" idx="1"/>
            <a:endCxn id="142" idx="3"/>
          </p:cNvCxnSpPr>
          <p:nvPr/>
        </p:nvCxnSpPr>
        <p:spPr>
          <a:xfrm flipH="1">
            <a:off x="10529335" y="1685188"/>
            <a:ext cx="217804" cy="16362"/>
          </a:xfrm>
          <a:prstGeom prst="straightConnector1">
            <a:avLst/>
          </a:prstGeom>
          <a:noFill/>
          <a:ln w="9525" cap="flat" cmpd="sng">
            <a:solidFill>
              <a:srgbClr val="AA38BF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32" name="Google Shape;574;g1873590b991_2_5">
            <a:extLst>
              <a:ext uri="{FF2B5EF4-FFF2-40B4-BE49-F238E27FC236}">
                <a16:creationId xmlns:a16="http://schemas.microsoft.com/office/drawing/2014/main" id="{889AB894-40DD-C1FD-7DDD-DAFA67DB672D}"/>
              </a:ext>
            </a:extLst>
          </p:cNvPr>
          <p:cNvCxnSpPr/>
          <p:nvPr/>
        </p:nvCxnSpPr>
        <p:spPr>
          <a:xfrm rot="10800000">
            <a:off x="10853248" y="2536190"/>
            <a:ext cx="116141" cy="744"/>
          </a:xfrm>
          <a:prstGeom prst="straightConnector1">
            <a:avLst/>
          </a:prstGeom>
          <a:noFill/>
          <a:ln w="9525" cap="flat" cmpd="sng">
            <a:solidFill>
              <a:srgbClr val="AA38BF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33" name="Google Shape;575;g1873590b991_2_5">
            <a:extLst>
              <a:ext uri="{FF2B5EF4-FFF2-40B4-BE49-F238E27FC236}">
                <a16:creationId xmlns:a16="http://schemas.microsoft.com/office/drawing/2014/main" id="{36EC17AC-41D7-5FF8-3D6B-A765B06E2885}"/>
              </a:ext>
            </a:extLst>
          </p:cNvPr>
          <p:cNvSpPr txBox="1"/>
          <p:nvPr/>
        </p:nvSpPr>
        <p:spPr>
          <a:xfrm>
            <a:off x="9934611" y="4137407"/>
            <a:ext cx="1062888" cy="526419"/>
          </a:xfrm>
          <a:prstGeom prst="rect">
            <a:avLst/>
          </a:prstGeom>
          <a:gradFill>
            <a:gsLst>
              <a:gs pos="0">
                <a:srgbClr val="FFD389"/>
              </a:gs>
              <a:gs pos="35000">
                <a:srgbClr val="FFDFAC"/>
              </a:gs>
              <a:gs pos="100000">
                <a:srgbClr val="FFF1DC"/>
              </a:gs>
            </a:gsLst>
            <a:lin ang="16200000" scaled="0"/>
          </a:gradFill>
          <a:ln w="9525" cap="flat" cmpd="sng">
            <a:solidFill>
              <a:srgbClr val="DB9A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65"/>
              <a:buFont typeface="Calibri"/>
              <a:buNone/>
            </a:pPr>
            <a:r>
              <a:rPr lang="ru-RU" sz="1200" b="0" i="0" u="none" strike="noStrike" cap="none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  <a:sym typeface="Arial"/>
              </a:rPr>
              <a:t>Транспорт. компания</a:t>
            </a:r>
            <a:endParaRPr sz="1200" b="0" i="0" u="none" strike="noStrike" cap="none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cxnSp>
        <p:nvCxnSpPr>
          <p:cNvPr id="134" name="Google Shape;576;g1873590b991_2_5">
            <a:extLst>
              <a:ext uri="{FF2B5EF4-FFF2-40B4-BE49-F238E27FC236}">
                <a16:creationId xmlns:a16="http://schemas.microsoft.com/office/drawing/2014/main" id="{FC418C03-FD99-57E9-D3DD-8475ED293B01}"/>
              </a:ext>
            </a:extLst>
          </p:cNvPr>
          <p:cNvCxnSpPr>
            <a:cxnSpLocks/>
            <a:stCxn id="133" idx="1"/>
          </p:cNvCxnSpPr>
          <p:nvPr/>
        </p:nvCxnSpPr>
        <p:spPr>
          <a:xfrm flipH="1">
            <a:off x="9756411" y="4400617"/>
            <a:ext cx="178200" cy="18300"/>
          </a:xfrm>
          <a:prstGeom prst="straightConnector1">
            <a:avLst/>
          </a:prstGeom>
          <a:noFill/>
          <a:ln w="9525" cap="flat" cmpd="sng">
            <a:solidFill>
              <a:srgbClr val="AA38BF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35" name="Google Shape;577;g1873590b991_2_5">
            <a:extLst>
              <a:ext uri="{FF2B5EF4-FFF2-40B4-BE49-F238E27FC236}">
                <a16:creationId xmlns:a16="http://schemas.microsoft.com/office/drawing/2014/main" id="{42AB8865-422C-C8D2-F7BA-7494E41EB46F}"/>
              </a:ext>
            </a:extLst>
          </p:cNvPr>
          <p:cNvSpPr/>
          <p:nvPr/>
        </p:nvSpPr>
        <p:spPr>
          <a:xfrm>
            <a:off x="11170454" y="4180116"/>
            <a:ext cx="1077099" cy="526419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25 000 р.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6" name="Google Shape;578;g1873590b991_2_5">
            <a:extLst>
              <a:ext uri="{FF2B5EF4-FFF2-40B4-BE49-F238E27FC236}">
                <a16:creationId xmlns:a16="http://schemas.microsoft.com/office/drawing/2014/main" id="{532C3CDC-96F0-5E78-3751-3EFAA9BE8829}"/>
              </a:ext>
            </a:extLst>
          </p:cNvPr>
          <p:cNvCxnSpPr>
            <a:cxnSpLocks/>
            <a:stCxn id="135" idx="1"/>
          </p:cNvCxnSpPr>
          <p:nvPr/>
        </p:nvCxnSpPr>
        <p:spPr>
          <a:xfrm flipH="1" flipV="1">
            <a:off x="10941050" y="4428776"/>
            <a:ext cx="229404" cy="14550"/>
          </a:xfrm>
          <a:prstGeom prst="straightConnector1">
            <a:avLst/>
          </a:prstGeom>
          <a:noFill/>
          <a:ln w="9525" cap="flat" cmpd="sng">
            <a:solidFill>
              <a:srgbClr val="AA38BF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41" name="Google Shape;563;g1873590b991_2_5">
            <a:extLst>
              <a:ext uri="{FF2B5EF4-FFF2-40B4-BE49-F238E27FC236}">
                <a16:creationId xmlns:a16="http://schemas.microsoft.com/office/drawing/2014/main" id="{66D3F458-2FEC-1EE1-5750-4DCF2CBAFF25}"/>
              </a:ext>
            </a:extLst>
          </p:cNvPr>
          <p:cNvSpPr txBox="1"/>
          <p:nvPr/>
        </p:nvSpPr>
        <p:spPr>
          <a:xfrm>
            <a:off x="9108161" y="812654"/>
            <a:ext cx="845084" cy="435300"/>
          </a:xfrm>
          <a:prstGeom prst="rect">
            <a:avLst/>
          </a:prstGeom>
          <a:gradFill>
            <a:gsLst>
              <a:gs pos="0">
                <a:srgbClr val="FFD389"/>
              </a:gs>
              <a:gs pos="35000">
                <a:srgbClr val="FFDFAC"/>
              </a:gs>
              <a:gs pos="100000">
                <a:srgbClr val="FFF1DC"/>
              </a:gs>
            </a:gsLst>
            <a:lin ang="16200000" scaled="0"/>
          </a:gradFill>
          <a:ln w="9525" cap="flat" cmpd="sng">
            <a:solidFill>
              <a:srgbClr val="DB9A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61"/>
              <a:buFont typeface="Calibri"/>
              <a:buNone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  <a:sym typeface="Arial"/>
              </a:rPr>
              <a:t>Юрист</a:t>
            </a:r>
            <a:endParaRPr sz="1400" b="0" i="0" u="none" strike="noStrike" cap="none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142" name="Google Shape;565;g1873590b991_2_5">
            <a:extLst>
              <a:ext uri="{FF2B5EF4-FFF2-40B4-BE49-F238E27FC236}">
                <a16:creationId xmlns:a16="http://schemas.microsoft.com/office/drawing/2014/main" id="{4C05B959-EE07-743A-9838-38D6C48589BB}"/>
              </a:ext>
            </a:extLst>
          </p:cNvPr>
          <p:cNvSpPr txBox="1"/>
          <p:nvPr/>
        </p:nvSpPr>
        <p:spPr>
          <a:xfrm>
            <a:off x="9392637" y="1483900"/>
            <a:ext cx="1136698" cy="435300"/>
          </a:xfrm>
          <a:prstGeom prst="rect">
            <a:avLst/>
          </a:prstGeom>
          <a:gradFill>
            <a:gsLst>
              <a:gs pos="0">
                <a:srgbClr val="FFD389"/>
              </a:gs>
              <a:gs pos="35000">
                <a:srgbClr val="FFDFAC"/>
              </a:gs>
              <a:gs pos="100000">
                <a:srgbClr val="FFF1DC"/>
              </a:gs>
            </a:gsLst>
            <a:lin ang="16200000" scaled="0"/>
          </a:gradFill>
          <a:ln w="9525" cap="flat" cmpd="sng">
            <a:solidFill>
              <a:srgbClr val="DB9A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96774"/>
              <a:buFont typeface="Calibri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  <a:sym typeface="Arial"/>
              </a:rPr>
              <a:t>Компании</a:t>
            </a:r>
            <a:endParaRPr sz="1400" b="0" i="0" u="none" strike="noStrike" cap="none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ED9835A-6577-118E-EFEB-BD18B184A6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794" y="6234765"/>
            <a:ext cx="2836900" cy="439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4945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>
          <a:extLst>
            <a:ext uri="{FF2B5EF4-FFF2-40B4-BE49-F238E27FC236}">
              <a16:creationId xmlns:a16="http://schemas.microsoft.com/office/drawing/2014/main" id="{ACB49913-14EB-9C64-AC81-5ADE65CF9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>
            <a:extLst>
              <a:ext uri="{FF2B5EF4-FFF2-40B4-BE49-F238E27FC236}">
                <a16:creationId xmlns:a16="http://schemas.microsoft.com/office/drawing/2014/main" id="{C87B14DF-CE4D-60C8-B81A-8ECC490ED3FE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838200" y="596988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6">
            <a:extLst>
              <a:ext uri="{FF2B5EF4-FFF2-40B4-BE49-F238E27FC236}">
                <a16:creationId xmlns:a16="http://schemas.microsoft.com/office/drawing/2014/main" id="{9EABD722-3A8F-4A5C-C21C-637FBBD07F3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0089548" y="5992012"/>
            <a:ext cx="1353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15</a:t>
            </a:fld>
            <a:r>
              <a:rPr lang="ru-RU"/>
              <a:t> </a:t>
            </a:r>
          </a:p>
        </p:txBody>
      </p:sp>
      <p:sp>
        <p:nvSpPr>
          <p:cNvPr id="115" name="Google Shape;115;p16">
            <a:extLst>
              <a:ext uri="{FF2B5EF4-FFF2-40B4-BE49-F238E27FC236}">
                <a16:creationId xmlns:a16="http://schemas.microsoft.com/office/drawing/2014/main" id="{18B10F66-C082-1339-AA17-A64A9A87C51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522989"/>
            <a:ext cx="7316804" cy="78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600"/>
              <a:buFont typeface="Verdana" panose="020B0604030504040204"/>
              <a:buNone/>
            </a:pPr>
            <a:r>
              <a:rPr lang="ru-RU" dirty="0"/>
              <a:t>ЭКОНОМИКА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C462E11-F212-2CE3-CF51-4AAC575C1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680" y="1309036"/>
            <a:ext cx="4546720" cy="3733801"/>
          </a:xfrm>
        </p:spPr>
        <p:txBody>
          <a:bodyPr/>
          <a:lstStyle/>
          <a:p>
            <a:r>
              <a:rPr lang="ru-RU" sz="1800" dirty="0">
                <a:solidFill>
                  <a:srgbClr val="002060"/>
                </a:solidFill>
              </a:rPr>
              <a:t>Оценочная себестоимость без учета затрат на рекламу и продвижение оценивается в 9000. Присутствует потенциал снижения этих затрат за счет оптовых закупок и локализации производства   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23AC7E9E-418F-D235-5046-6A54EE5962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1176208"/>
              </p:ext>
            </p:extLst>
          </p:nvPr>
        </p:nvGraphicFramePr>
        <p:xfrm>
          <a:off x="4412737" y="1309036"/>
          <a:ext cx="7779263" cy="51410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67F7000-2A70-2AE3-513E-B07A0BE7DC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794" y="6234765"/>
            <a:ext cx="2836900" cy="439947"/>
          </a:xfrm>
          <a:prstGeom prst="rect">
            <a:avLst/>
          </a:prstGeom>
        </p:spPr>
      </p:pic>
      <p:pic>
        <p:nvPicPr>
          <p:cNvPr id="2" name="Google Shape;113;p25">
            <a:extLst>
              <a:ext uri="{FF2B5EF4-FFF2-40B4-BE49-F238E27FC236}">
                <a16:creationId xmlns:a16="http://schemas.microsoft.com/office/drawing/2014/main" id="{D72B821E-BB57-FCBE-C202-85321F1D7506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34377" y="124528"/>
            <a:ext cx="2165231" cy="10946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91213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>
          <a:extLst>
            <a:ext uri="{FF2B5EF4-FFF2-40B4-BE49-F238E27FC236}">
              <a16:creationId xmlns:a16="http://schemas.microsoft.com/office/drawing/2014/main" id="{5A1F8515-11A6-06D5-C0AE-97D91EC94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>
            <a:extLst>
              <a:ext uri="{FF2B5EF4-FFF2-40B4-BE49-F238E27FC236}">
                <a16:creationId xmlns:a16="http://schemas.microsoft.com/office/drawing/2014/main" id="{0F936757-F908-BC8D-2B16-5D8AF63A656E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838200" y="596988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6">
            <a:extLst>
              <a:ext uri="{FF2B5EF4-FFF2-40B4-BE49-F238E27FC236}">
                <a16:creationId xmlns:a16="http://schemas.microsoft.com/office/drawing/2014/main" id="{5EFB0259-91F2-F28E-310B-9418AA10BFA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0089548" y="5992012"/>
            <a:ext cx="1353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16</a:t>
            </a:fld>
            <a:r>
              <a:rPr lang="ru-RU"/>
              <a:t> </a:t>
            </a:r>
          </a:p>
        </p:txBody>
      </p:sp>
      <p:sp>
        <p:nvSpPr>
          <p:cNvPr id="115" name="Google Shape;115;p16">
            <a:extLst>
              <a:ext uri="{FF2B5EF4-FFF2-40B4-BE49-F238E27FC236}">
                <a16:creationId xmlns:a16="http://schemas.microsoft.com/office/drawing/2014/main" id="{2175F4B3-FAF8-9A8A-2239-82CEE4C4C5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01539" y="1260186"/>
            <a:ext cx="4932873" cy="78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r>
              <a:rPr lang="ru-RU" sz="3600" b="1" dirty="0">
                <a:solidFill>
                  <a:srgbClr val="3A388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Структура издержек</a:t>
            </a:r>
          </a:p>
        </p:txBody>
      </p:sp>
      <p:sp>
        <p:nvSpPr>
          <p:cNvPr id="6" name="Google Shape;584;g18e5dc1d8ef_0_0">
            <a:extLst>
              <a:ext uri="{FF2B5EF4-FFF2-40B4-BE49-F238E27FC236}">
                <a16:creationId xmlns:a16="http://schemas.microsoft.com/office/drawing/2014/main" id="{D825AE8C-D1E4-6214-0A39-FB819338847A}"/>
              </a:ext>
            </a:extLst>
          </p:cNvPr>
          <p:cNvSpPr txBox="1">
            <a:spLocks/>
          </p:cNvSpPr>
          <p:nvPr/>
        </p:nvSpPr>
        <p:spPr>
          <a:xfrm>
            <a:off x="258794" y="2320686"/>
            <a:ext cx="5215118" cy="3649200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ctr" anchorCtr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algn="l">
              <a:spcBef>
                <a:spcPts val="0"/>
              </a:spcBef>
              <a:buClr>
                <a:schemeClr val="dk1"/>
              </a:buClr>
              <a:buSzPts val="1800"/>
            </a:pPr>
            <a:r>
              <a:rPr lang="ru-RU" sz="2000" b="1" i="1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Переменные издержки:</a:t>
            </a:r>
            <a:endParaRPr lang="ru-RU" sz="2000" b="1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8001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комплектующие – 250 000 рублей</a:t>
            </a:r>
          </a:p>
          <a:p>
            <a:pPr marL="8001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Производство -100 000 рублей</a:t>
            </a:r>
          </a:p>
          <a:p>
            <a:pPr marL="8001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Реклама и                    продвижение - 10 000 рублей</a:t>
            </a:r>
          </a:p>
          <a:p>
            <a:pPr marL="8001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транспорт – 25 000 рублей</a:t>
            </a:r>
          </a:p>
          <a:p>
            <a:pPr marL="457200" algn="l">
              <a:spcBef>
                <a:spcPts val="0"/>
              </a:spcBef>
            </a:pPr>
            <a:r>
              <a:rPr lang="ru-RU" sz="2000" i="1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Итого:</a:t>
            </a:r>
            <a:r>
              <a:rPr lang="ru-RU" sz="20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335 000 рублей</a:t>
            </a:r>
          </a:p>
          <a:p>
            <a:pPr marL="457200" algn="l">
              <a:spcBef>
                <a:spcPts val="0"/>
              </a:spcBef>
            </a:pPr>
            <a:endParaRPr lang="ru-RU" sz="20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14300" algn="l">
              <a:spcBef>
                <a:spcPts val="0"/>
              </a:spcBef>
              <a:buClr>
                <a:schemeClr val="dk1"/>
              </a:buClr>
              <a:buSzPts val="1800"/>
            </a:pPr>
            <a:r>
              <a:rPr lang="ru-RU" sz="2000" b="1" i="1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Фиксированные издержки:</a:t>
            </a:r>
          </a:p>
          <a:p>
            <a:pPr marL="8001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офисные расходы - 5 000 рублей</a:t>
            </a:r>
          </a:p>
          <a:p>
            <a:pPr marL="8001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 err="1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зп</a:t>
            </a:r>
            <a:r>
              <a:rPr lang="ru-RU" sz="20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сотрудникам - 50 000 рублей</a:t>
            </a:r>
          </a:p>
          <a:p>
            <a:pPr marL="457200" algn="l">
              <a:spcBef>
                <a:spcPts val="0"/>
              </a:spcBef>
            </a:pPr>
            <a:r>
              <a:rPr lang="ru-RU" sz="2000" i="1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Итого:</a:t>
            </a:r>
            <a:r>
              <a:rPr lang="ru-RU" sz="20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55 000 рублей</a:t>
            </a:r>
          </a:p>
          <a:p>
            <a:pPr marL="457200" algn="l">
              <a:spcBef>
                <a:spcPts val="0"/>
              </a:spcBef>
            </a:pPr>
            <a:endParaRPr lang="ru-RU" sz="20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algn="l">
              <a:spcBef>
                <a:spcPts val="0"/>
              </a:spcBef>
            </a:pPr>
            <a:r>
              <a:rPr lang="ru-RU" b="1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Общие расходы в месяц:</a:t>
            </a:r>
            <a:r>
              <a:rPr lang="ru-RU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    390 000 рублей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00E262-751B-18F6-2F33-CC6161DC9C1F}"/>
              </a:ext>
            </a:extLst>
          </p:cNvPr>
          <p:cNvSpPr txBox="1"/>
          <p:nvPr/>
        </p:nvSpPr>
        <p:spPr>
          <a:xfrm>
            <a:off x="5831458" y="1125082"/>
            <a:ext cx="387110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3A388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Сводная экономика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BD53EE-6A82-6796-00FA-438F811B51C9}"/>
              </a:ext>
            </a:extLst>
          </p:cNvPr>
          <p:cNvSpPr txBox="1"/>
          <p:nvPr/>
        </p:nvSpPr>
        <p:spPr>
          <a:xfrm>
            <a:off x="5348138" y="2359912"/>
            <a:ext cx="609456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l">
              <a:spcBef>
                <a:spcPts val="0"/>
              </a:spcBef>
            </a:pPr>
            <a:endParaRPr lang="ru-RU" sz="18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algn="l">
              <a:spcBef>
                <a:spcPts val="0"/>
              </a:spcBef>
            </a:pPr>
            <a:r>
              <a:rPr lang="ru-RU" sz="1800" b="1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Общие расходы в месяц:</a:t>
            </a:r>
            <a:r>
              <a:rPr lang="ru-RU" sz="18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390 000 </a:t>
            </a:r>
          </a:p>
          <a:p>
            <a:pPr marL="457200" algn="l">
              <a:spcBef>
                <a:spcPts val="0"/>
              </a:spcBef>
            </a:pPr>
            <a:r>
              <a:rPr lang="ru-RU" sz="1800" b="1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Общие доходы в месяц: </a:t>
            </a:r>
            <a:r>
              <a:rPr lang="ru-RU" sz="18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1 500 000 рублей (50 </a:t>
            </a:r>
            <a:r>
              <a:rPr lang="ru-RU" sz="1800" dirty="0" err="1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шт</a:t>
            </a:r>
            <a:r>
              <a:rPr lang="ru-RU" sz="18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30.000 рублей)</a:t>
            </a:r>
            <a:br>
              <a:rPr lang="ru-RU" sz="18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800" b="1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Маржинальный доход:</a:t>
            </a:r>
            <a:r>
              <a:rPr lang="ru-RU" sz="18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1 110 000 рублей</a:t>
            </a:r>
          </a:p>
          <a:p>
            <a:pPr marL="457200" algn="l">
              <a:spcBef>
                <a:spcPts val="0"/>
              </a:spcBef>
            </a:pPr>
            <a:r>
              <a:rPr lang="ru-RU" sz="1800" b="1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Устройств в месяц: </a:t>
            </a:r>
            <a:r>
              <a:rPr lang="ru-RU" sz="18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50 штук</a:t>
            </a:r>
            <a:br>
              <a:rPr lang="ru-RU" sz="18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800" b="1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Налоги:</a:t>
            </a:r>
            <a:r>
              <a:rPr lang="ru-RU" sz="18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555 000 рублей (50%)</a:t>
            </a:r>
          </a:p>
          <a:p>
            <a:pPr marL="457200" algn="l">
              <a:spcBef>
                <a:spcPts val="0"/>
              </a:spcBef>
            </a:pPr>
            <a:r>
              <a:rPr lang="ru-RU" sz="1800" b="1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Резервный фонд:</a:t>
            </a:r>
            <a:r>
              <a:rPr lang="ru-RU" sz="18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55 000 рублей (покрытие кассовых разрывов, 5%) </a:t>
            </a:r>
            <a:br>
              <a:rPr lang="ru-RU" sz="18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800" b="1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Фонд развития: </a:t>
            </a:r>
            <a:r>
              <a:rPr lang="ru-RU" sz="18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111 000 рублей (10%)</a:t>
            </a:r>
            <a:br>
              <a:rPr lang="ru-RU" sz="18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800" b="1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Дивиденды:</a:t>
            </a:r>
            <a:r>
              <a:rPr lang="ru-RU" sz="18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389 000 рублей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558CE9-5CB0-52E4-8F4D-6075A1BEF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794" y="6234765"/>
            <a:ext cx="2836900" cy="439947"/>
          </a:xfrm>
          <a:prstGeom prst="rect">
            <a:avLst/>
          </a:prstGeom>
        </p:spPr>
      </p:pic>
      <p:pic>
        <p:nvPicPr>
          <p:cNvPr id="2" name="Google Shape;113;p25">
            <a:extLst>
              <a:ext uri="{FF2B5EF4-FFF2-40B4-BE49-F238E27FC236}">
                <a16:creationId xmlns:a16="http://schemas.microsoft.com/office/drawing/2014/main" id="{1A966F8B-FCB3-EE7C-EABF-F660610348CB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34377" y="124528"/>
            <a:ext cx="2165231" cy="10946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69441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EB2322-D308-B332-9D78-20B462690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2989"/>
            <a:ext cx="8690568" cy="786047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3C388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Бизнес-модель проекта</a:t>
            </a:r>
            <a:br>
              <a:rPr lang="ru-RU" sz="3600" b="1" dirty="0">
                <a:solidFill>
                  <a:srgbClr val="3C388D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AAFD2CA-B4EA-9469-DE22-6A5D1B7B5F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5" name="Google Shape;285;g17a4d91c93b_0_0">
            <a:extLst>
              <a:ext uri="{FF2B5EF4-FFF2-40B4-BE49-F238E27FC236}">
                <a16:creationId xmlns:a16="http://schemas.microsoft.com/office/drawing/2014/main" id="{4F3AE14F-E641-A8A6-E764-D4B2F825CF51}"/>
              </a:ext>
            </a:extLst>
          </p:cNvPr>
          <p:cNvSpPr txBox="1"/>
          <p:nvPr/>
        </p:nvSpPr>
        <p:spPr>
          <a:xfrm>
            <a:off x="317501" y="1219198"/>
            <a:ext cx="2311399" cy="4036452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ru-RU" sz="1600" b="1" i="0" u="none" strike="noStrike" cap="none">
                <a:solidFill>
                  <a:srgbClr val="435ED6"/>
                </a:solidFill>
                <a:latin typeface="Arial"/>
                <a:ea typeface="Arial"/>
                <a:cs typeface="Arial"/>
                <a:sym typeface="Arial"/>
              </a:rPr>
              <a:t>Ключевые партнеры</a:t>
            </a:r>
            <a:endParaRPr sz="1600" b="1" i="0" u="none" strike="noStrike" cap="none">
              <a:solidFill>
                <a:srgbClr val="435ED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286;g17a4d91c93b_0_0">
            <a:extLst>
              <a:ext uri="{FF2B5EF4-FFF2-40B4-BE49-F238E27FC236}">
                <a16:creationId xmlns:a16="http://schemas.microsoft.com/office/drawing/2014/main" id="{A7DDB5B7-B5B2-456E-325E-A75C21FE2AEC}"/>
              </a:ext>
            </a:extLst>
          </p:cNvPr>
          <p:cNvSpPr txBox="1"/>
          <p:nvPr/>
        </p:nvSpPr>
        <p:spPr>
          <a:xfrm>
            <a:off x="4940300" y="1219199"/>
            <a:ext cx="2311399" cy="4036762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ru-RU" sz="1400" b="1" i="0" u="none" strike="noStrike" cap="none">
                <a:solidFill>
                  <a:srgbClr val="435ED6"/>
                </a:solidFill>
                <a:latin typeface="Arial"/>
                <a:ea typeface="Arial"/>
                <a:cs typeface="Arial"/>
                <a:sym typeface="Arial"/>
              </a:rPr>
              <a:t>Ценностные предложения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287;g17a4d91c93b_0_0">
            <a:extLst>
              <a:ext uri="{FF2B5EF4-FFF2-40B4-BE49-F238E27FC236}">
                <a16:creationId xmlns:a16="http://schemas.microsoft.com/office/drawing/2014/main" id="{162A4A10-BFD1-AB5B-F862-117171B7286B}"/>
              </a:ext>
            </a:extLst>
          </p:cNvPr>
          <p:cNvSpPr txBox="1"/>
          <p:nvPr/>
        </p:nvSpPr>
        <p:spPr>
          <a:xfrm>
            <a:off x="9605767" y="1214236"/>
            <a:ext cx="2311399" cy="4036762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ru-RU" sz="1400" b="1" i="0" u="none" strike="noStrike" cap="none">
                <a:solidFill>
                  <a:srgbClr val="435ED6"/>
                </a:solidFill>
                <a:latin typeface="Arial"/>
                <a:ea typeface="Arial"/>
                <a:cs typeface="Arial"/>
                <a:sym typeface="Arial"/>
              </a:rPr>
              <a:t>Потребители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288;g17a4d91c93b_0_0">
            <a:extLst>
              <a:ext uri="{FF2B5EF4-FFF2-40B4-BE49-F238E27FC236}">
                <a16:creationId xmlns:a16="http://schemas.microsoft.com/office/drawing/2014/main" id="{78C0B58E-5E2F-4A31-A26F-B0955F7893C9}"/>
              </a:ext>
            </a:extLst>
          </p:cNvPr>
          <p:cNvSpPr txBox="1"/>
          <p:nvPr/>
        </p:nvSpPr>
        <p:spPr>
          <a:xfrm>
            <a:off x="317501" y="5255651"/>
            <a:ext cx="5778497" cy="1404697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ru-RU" sz="1400" b="1" i="0" u="none" strike="noStrike" cap="none">
                <a:solidFill>
                  <a:srgbClr val="435ED6"/>
                </a:solidFill>
                <a:latin typeface="Arial"/>
                <a:ea typeface="Arial"/>
                <a:cs typeface="Arial"/>
                <a:sym typeface="Arial"/>
              </a:rPr>
              <a:t>Структура издержек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289;g17a4d91c93b_0_0">
            <a:extLst>
              <a:ext uri="{FF2B5EF4-FFF2-40B4-BE49-F238E27FC236}">
                <a16:creationId xmlns:a16="http://schemas.microsoft.com/office/drawing/2014/main" id="{000176F7-ECE2-9B92-5878-BCBBBA0899D4}"/>
              </a:ext>
            </a:extLst>
          </p:cNvPr>
          <p:cNvSpPr txBox="1"/>
          <p:nvPr/>
        </p:nvSpPr>
        <p:spPr>
          <a:xfrm>
            <a:off x="6095998" y="5255965"/>
            <a:ext cx="5822887" cy="1404383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ru-RU" sz="1400" b="1" i="0" u="none" strike="noStrike" cap="none">
                <a:solidFill>
                  <a:srgbClr val="435ED6"/>
                </a:solidFill>
                <a:latin typeface="Arial"/>
                <a:ea typeface="Arial"/>
                <a:cs typeface="Arial"/>
                <a:sym typeface="Arial"/>
              </a:rPr>
              <a:t>Доходы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290;g17a4d91c93b_0_0">
            <a:extLst>
              <a:ext uri="{FF2B5EF4-FFF2-40B4-BE49-F238E27FC236}">
                <a16:creationId xmlns:a16="http://schemas.microsoft.com/office/drawing/2014/main" id="{D5E7B551-21C4-93EA-3A0E-807B4EBCB5F8}"/>
              </a:ext>
            </a:extLst>
          </p:cNvPr>
          <p:cNvSpPr txBox="1"/>
          <p:nvPr/>
        </p:nvSpPr>
        <p:spPr>
          <a:xfrm>
            <a:off x="2628898" y="3290159"/>
            <a:ext cx="2311399" cy="1965488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ru-RU" sz="1400" b="1" i="0" u="none" strike="noStrike" cap="none">
                <a:solidFill>
                  <a:srgbClr val="435ED6"/>
                </a:solidFill>
                <a:latin typeface="Arial"/>
                <a:ea typeface="Arial"/>
                <a:cs typeface="Arial"/>
                <a:sym typeface="Arial"/>
              </a:rPr>
              <a:t>Ключевые ресурсы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291;g17a4d91c93b_0_0">
            <a:extLst>
              <a:ext uri="{FF2B5EF4-FFF2-40B4-BE49-F238E27FC236}">
                <a16:creationId xmlns:a16="http://schemas.microsoft.com/office/drawing/2014/main" id="{DFC14296-B720-2E8D-C64C-9637E7AFC338}"/>
              </a:ext>
            </a:extLst>
          </p:cNvPr>
          <p:cNvSpPr txBox="1"/>
          <p:nvPr/>
        </p:nvSpPr>
        <p:spPr>
          <a:xfrm>
            <a:off x="2628897" y="1219196"/>
            <a:ext cx="2311399" cy="2070963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ru-RU" sz="1400" b="1" i="0" u="none" strike="noStrike" cap="none">
                <a:solidFill>
                  <a:srgbClr val="435ED6"/>
                </a:solidFill>
                <a:latin typeface="Arial"/>
                <a:ea typeface="Arial"/>
                <a:cs typeface="Arial"/>
                <a:sym typeface="Arial"/>
              </a:rPr>
              <a:t>Ключевые активности</a:t>
            </a:r>
            <a:endParaRPr sz="1400" b="1" i="0" u="none" strike="noStrike" cap="none">
              <a:solidFill>
                <a:srgbClr val="435ED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292;g17a4d91c93b_0_0">
            <a:extLst>
              <a:ext uri="{FF2B5EF4-FFF2-40B4-BE49-F238E27FC236}">
                <a16:creationId xmlns:a16="http://schemas.microsoft.com/office/drawing/2014/main" id="{368C9E0D-37B7-14E8-FFC7-A8AC9DB10307}"/>
              </a:ext>
            </a:extLst>
          </p:cNvPr>
          <p:cNvSpPr txBox="1"/>
          <p:nvPr/>
        </p:nvSpPr>
        <p:spPr>
          <a:xfrm>
            <a:off x="7251695" y="3290154"/>
            <a:ext cx="2354072" cy="1965807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ru-RU" sz="1400" b="1" i="0" u="none" strike="noStrike" cap="none">
                <a:solidFill>
                  <a:srgbClr val="435ED6"/>
                </a:solidFill>
                <a:latin typeface="Arial"/>
                <a:ea typeface="Arial"/>
                <a:cs typeface="Arial"/>
                <a:sym typeface="Arial"/>
              </a:rPr>
              <a:t>Каналы </a:t>
            </a:r>
            <a:r>
              <a:rPr lang="ru-RU" sz="1400" b="1">
                <a:solidFill>
                  <a:srgbClr val="435ED6"/>
                </a:solidFill>
                <a:latin typeface="Arial"/>
                <a:ea typeface="Arial"/>
                <a:cs typeface="Arial"/>
                <a:sym typeface="Arial"/>
              </a:rPr>
              <a:t>сбыта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293;g17a4d91c93b_0_0">
            <a:extLst>
              <a:ext uri="{FF2B5EF4-FFF2-40B4-BE49-F238E27FC236}">
                <a16:creationId xmlns:a16="http://schemas.microsoft.com/office/drawing/2014/main" id="{0B8C5428-1FE0-DEE4-0BC9-FB63DFEDFB01}"/>
              </a:ext>
            </a:extLst>
          </p:cNvPr>
          <p:cNvSpPr txBox="1"/>
          <p:nvPr/>
        </p:nvSpPr>
        <p:spPr>
          <a:xfrm>
            <a:off x="7251697" y="1219196"/>
            <a:ext cx="2366946" cy="2070963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ru-RU" sz="1400" b="1" i="0" u="none" strike="noStrike" cap="none">
                <a:solidFill>
                  <a:srgbClr val="435ED6"/>
                </a:solidFill>
                <a:latin typeface="Arial"/>
                <a:ea typeface="Arial"/>
                <a:cs typeface="Arial"/>
                <a:sym typeface="Arial"/>
              </a:rPr>
              <a:t>Отношения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" name="Google Shape;294;g17a4d91c93b_0_0" descr="Рукопожатие">
            <a:extLst>
              <a:ext uri="{FF2B5EF4-FFF2-40B4-BE49-F238E27FC236}">
                <a16:creationId xmlns:a16="http://schemas.microsoft.com/office/drawing/2014/main" id="{552D8529-3562-7960-28F1-E0071098C7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90842" y="1396268"/>
            <a:ext cx="564715" cy="564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295;g17a4d91c93b_0_0" descr="Одна шестеренка">
            <a:extLst>
              <a:ext uri="{FF2B5EF4-FFF2-40B4-BE49-F238E27FC236}">
                <a16:creationId xmlns:a16="http://schemas.microsoft.com/office/drawing/2014/main" id="{FF6E60CA-91B3-E79C-6C3A-8D576F3D763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98510" y="1492538"/>
            <a:ext cx="372174" cy="372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296;g17a4d91c93b_0_0" descr="Фабрика">
            <a:extLst>
              <a:ext uri="{FF2B5EF4-FFF2-40B4-BE49-F238E27FC236}">
                <a16:creationId xmlns:a16="http://schemas.microsoft.com/office/drawing/2014/main" id="{DDCEC5BB-C37E-9EAD-EF6D-3F84C88BBAB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22379" y="3279451"/>
            <a:ext cx="324125" cy="3163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297;g17a4d91c93b_0_0" descr="Грузовик">
            <a:extLst>
              <a:ext uri="{FF2B5EF4-FFF2-40B4-BE49-F238E27FC236}">
                <a16:creationId xmlns:a16="http://schemas.microsoft.com/office/drawing/2014/main" id="{8F3BE755-11E6-454F-81C8-A0CBA7F9858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076728" y="3227569"/>
            <a:ext cx="452040" cy="452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298;g17a4d91c93b_0_0" descr="Пользователи">
            <a:extLst>
              <a:ext uri="{FF2B5EF4-FFF2-40B4-BE49-F238E27FC236}">
                <a16:creationId xmlns:a16="http://schemas.microsoft.com/office/drawing/2014/main" id="{D737F787-F578-FE2A-D484-AF583936C22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516790" y="1460701"/>
            <a:ext cx="404011" cy="40401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299;g17a4d91c93b_0_0" descr="Лампочка и шестеренка">
            <a:extLst>
              <a:ext uri="{FF2B5EF4-FFF2-40B4-BE49-F238E27FC236}">
                <a16:creationId xmlns:a16="http://schemas.microsoft.com/office/drawing/2014/main" id="{7C015DE3-4D2E-D52E-56EF-929E7A0F829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934547" y="1645404"/>
            <a:ext cx="315579" cy="315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300;g17a4d91c93b_0_0" descr="Подключения">
            <a:extLst>
              <a:ext uri="{FF2B5EF4-FFF2-40B4-BE49-F238E27FC236}">
                <a16:creationId xmlns:a16="http://schemas.microsoft.com/office/drawing/2014/main" id="{13BABC8A-0CB6-D633-41E2-D244661E47BE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965239" y="1204266"/>
            <a:ext cx="325613" cy="338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301;g17a4d91c93b_0_0" descr="Кассовый аппарат">
            <a:extLst>
              <a:ext uri="{FF2B5EF4-FFF2-40B4-BE49-F238E27FC236}">
                <a16:creationId xmlns:a16="http://schemas.microsoft.com/office/drawing/2014/main" id="{4976F02B-6890-DA01-0E8B-406AED23E9DD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235240" y="5224905"/>
            <a:ext cx="318497" cy="362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302;g17a4d91c93b_0_0" descr="Деньги">
            <a:extLst>
              <a:ext uri="{FF2B5EF4-FFF2-40B4-BE49-F238E27FC236}">
                <a16:creationId xmlns:a16="http://schemas.microsoft.com/office/drawing/2014/main" id="{732E041D-5DB5-FA13-3B16-A90220666362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991710" y="5255650"/>
            <a:ext cx="427752" cy="427752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303;g17a4d91c93b_0_0">
            <a:extLst>
              <a:ext uri="{FF2B5EF4-FFF2-40B4-BE49-F238E27FC236}">
                <a16:creationId xmlns:a16="http://schemas.microsoft.com/office/drawing/2014/main" id="{FBD467D0-65AE-0E13-5C11-83779A3A1F82}"/>
              </a:ext>
            </a:extLst>
          </p:cNvPr>
          <p:cNvSpPr txBox="1"/>
          <p:nvPr/>
        </p:nvSpPr>
        <p:spPr>
          <a:xfrm>
            <a:off x="484369" y="2087272"/>
            <a:ext cx="2381668" cy="203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Спортивные клубы и секции;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Университетские и городские сборные;</a:t>
            </a:r>
            <a:endParaRPr lang="ru-RU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Спортивные лиги и федерации</a:t>
            </a:r>
            <a:r>
              <a:rPr lang="en-US" dirty="0"/>
              <a:t>;</a:t>
            </a:r>
            <a:endParaRPr lang="ru-RU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Благотворите</a:t>
            </a:r>
            <a:r>
              <a:rPr lang="ru-RU" dirty="0"/>
              <a:t>льные фонды и фонды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dirty="0"/>
              <a:t>развития</a:t>
            </a:r>
            <a:r>
              <a:rPr lang="en-US" dirty="0"/>
              <a:t>;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" name="Google Shape;304;g17a4d91c93b_0_0" descr="Маркеры-галочки">
            <a:extLst>
              <a:ext uri="{FF2B5EF4-FFF2-40B4-BE49-F238E27FC236}">
                <a16:creationId xmlns:a16="http://schemas.microsoft.com/office/drawing/2014/main" id="{07DD72C8-56CA-03A6-33F0-CA7D8BDF09F5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92694" y="2108198"/>
            <a:ext cx="161940" cy="249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306;g17a4d91c93b_0_0" descr="Маркеры-галочки">
            <a:extLst>
              <a:ext uri="{FF2B5EF4-FFF2-40B4-BE49-F238E27FC236}">
                <a16:creationId xmlns:a16="http://schemas.microsoft.com/office/drawing/2014/main" id="{2F61D235-1301-8E4F-5126-D2CD60EC133E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92694" y="2550394"/>
            <a:ext cx="161940" cy="249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308;g17a4d91c93b_0_0" descr="Маркеры-галочки">
            <a:extLst>
              <a:ext uri="{FF2B5EF4-FFF2-40B4-BE49-F238E27FC236}">
                <a16:creationId xmlns:a16="http://schemas.microsoft.com/office/drawing/2014/main" id="{FEED7C93-B297-57B3-FCD5-4C0CE23A1D4B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92694" y="2966791"/>
            <a:ext cx="161940" cy="249997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309;g17a4d91c93b_0_0">
            <a:extLst>
              <a:ext uri="{FF2B5EF4-FFF2-40B4-BE49-F238E27FC236}">
                <a16:creationId xmlns:a16="http://schemas.microsoft.com/office/drawing/2014/main" id="{71EE6918-4ACE-A23A-CF9D-7A159A0140A8}"/>
              </a:ext>
            </a:extLst>
          </p:cNvPr>
          <p:cNvSpPr txBox="1"/>
          <p:nvPr/>
        </p:nvSpPr>
        <p:spPr>
          <a:xfrm>
            <a:off x="2672548" y="1921166"/>
            <a:ext cx="2241900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Разработка, сборка, апробация ПО, т</a:t>
            </a:r>
            <a:r>
              <a:rPr lang="ru-RU" sz="1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естирование и адаптация под потребности </a:t>
            </a:r>
            <a:r>
              <a:rPr lang="ru-RU" dirty="0"/>
              <a:t>спортсменов</a:t>
            </a:r>
            <a:r>
              <a:rPr lang="ru-RU" sz="1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310;g17a4d91c93b_0_0">
            <a:extLst>
              <a:ext uri="{FF2B5EF4-FFF2-40B4-BE49-F238E27FC236}">
                <a16:creationId xmlns:a16="http://schemas.microsoft.com/office/drawing/2014/main" id="{13270068-C00B-FB94-E081-D53B75DEE761}"/>
              </a:ext>
            </a:extLst>
          </p:cNvPr>
          <p:cNvSpPr txBox="1"/>
          <p:nvPr/>
        </p:nvSpPr>
        <p:spPr>
          <a:xfrm>
            <a:off x="2713334" y="3541080"/>
            <a:ext cx="2537423" cy="1600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Команда (инженеры, разработчики ПО, маркетологи);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Расходуемые материалы;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Сайт;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омещение, техническая инфраструктура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" name="Google Shape;311;g17a4d91c93b_0_0" descr="Восклицательный знак">
            <a:extLst>
              <a:ext uri="{FF2B5EF4-FFF2-40B4-BE49-F238E27FC236}">
                <a16:creationId xmlns:a16="http://schemas.microsoft.com/office/drawing/2014/main" id="{98C49F5B-D1BB-D5E6-3027-BB7FD1788E5A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619714" y="3581572"/>
            <a:ext cx="231179" cy="231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312;g17a4d91c93b_0_0" descr="Восклицательный знак">
            <a:extLst>
              <a:ext uri="{FF2B5EF4-FFF2-40B4-BE49-F238E27FC236}">
                <a16:creationId xmlns:a16="http://schemas.microsoft.com/office/drawing/2014/main" id="{4FE6D1FB-78D9-CE20-A69F-B7CED4D0B14B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628468" y="4444071"/>
            <a:ext cx="231179" cy="231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313;g17a4d91c93b_0_0" descr="Восклицательный знак">
            <a:extLst>
              <a:ext uri="{FF2B5EF4-FFF2-40B4-BE49-F238E27FC236}">
                <a16:creationId xmlns:a16="http://schemas.microsoft.com/office/drawing/2014/main" id="{EE95646F-646B-78E7-2C82-3775368F9978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628898" y="4218868"/>
            <a:ext cx="231179" cy="231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314;g17a4d91c93b_0_0" descr="Восклицательный знак">
            <a:extLst>
              <a:ext uri="{FF2B5EF4-FFF2-40B4-BE49-F238E27FC236}">
                <a16:creationId xmlns:a16="http://schemas.microsoft.com/office/drawing/2014/main" id="{3BE2C0A7-6075-CA55-9A11-EC55F1B9A3A9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626749" y="4665905"/>
            <a:ext cx="231179" cy="231179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315;g17a4d91c93b_0_0">
            <a:extLst>
              <a:ext uri="{FF2B5EF4-FFF2-40B4-BE49-F238E27FC236}">
                <a16:creationId xmlns:a16="http://schemas.microsoft.com/office/drawing/2014/main" id="{63DAC92B-CB80-C397-E403-F390DC8C6234}"/>
              </a:ext>
            </a:extLst>
          </p:cNvPr>
          <p:cNvSpPr txBox="1"/>
          <p:nvPr/>
        </p:nvSpPr>
        <p:spPr>
          <a:xfrm>
            <a:off x="5128266" y="1884546"/>
            <a:ext cx="2160142" cy="3908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Отображение параметров гребли в реальном времени;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200" dirty="0"/>
              <a:t>Запоминание результата для его последующего анализа</a:t>
            </a:r>
            <a:r>
              <a:rPr lang="ru-RU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Мониторинг и отслеживание прогресса спортсмена;</a:t>
            </a:r>
            <a:endParaRPr lang="ru-RU"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ru-RU" sz="1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Эргономичный, влагостойки и ударостойкий  корпус тренажера;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ru-RU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" name="Google Shape;316;g17a4d91c93b_0_0" descr="Лампочка">
            <a:extLst>
              <a:ext uri="{FF2B5EF4-FFF2-40B4-BE49-F238E27FC236}">
                <a16:creationId xmlns:a16="http://schemas.microsoft.com/office/drawing/2014/main" id="{76115D61-94D3-DB5A-691E-E8F8669AAE9F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957549" y="1915770"/>
            <a:ext cx="244448" cy="244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317;g17a4d91c93b_0_0" descr="Лампочка">
            <a:extLst>
              <a:ext uri="{FF2B5EF4-FFF2-40B4-BE49-F238E27FC236}">
                <a16:creationId xmlns:a16="http://schemas.microsoft.com/office/drawing/2014/main" id="{4A0342DB-0787-B738-1AB4-835C377DC720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968096" y="2806596"/>
            <a:ext cx="244448" cy="244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318;g17a4d91c93b_0_0" descr="Лампочка">
            <a:extLst>
              <a:ext uri="{FF2B5EF4-FFF2-40B4-BE49-F238E27FC236}">
                <a16:creationId xmlns:a16="http://schemas.microsoft.com/office/drawing/2014/main" id="{68235B4A-5945-41B0-9E1E-D2A7FD4BFDF1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969773" y="3422658"/>
            <a:ext cx="244448" cy="244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320;g17a4d91c93b_0_0" descr="Лампочка">
            <a:extLst>
              <a:ext uri="{FF2B5EF4-FFF2-40B4-BE49-F238E27FC236}">
                <a16:creationId xmlns:a16="http://schemas.microsoft.com/office/drawing/2014/main" id="{74AA31CB-D217-4CB0-3AA7-23350B4FB71A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977008" y="4261695"/>
            <a:ext cx="244448" cy="244448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321;g17a4d91c93b_0_0">
            <a:extLst>
              <a:ext uri="{FF2B5EF4-FFF2-40B4-BE49-F238E27FC236}">
                <a16:creationId xmlns:a16="http://schemas.microsoft.com/office/drawing/2014/main" id="{EBD09D58-A1BF-2F80-408C-FBE065EEC95F}"/>
              </a:ext>
            </a:extLst>
          </p:cNvPr>
          <p:cNvSpPr txBox="1"/>
          <p:nvPr/>
        </p:nvSpPr>
        <p:spPr>
          <a:xfrm>
            <a:off x="7250842" y="1406339"/>
            <a:ext cx="2623113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3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Консультация</a:t>
            </a:r>
            <a:r>
              <a:rPr lang="ru-RU" sz="1350" dirty="0"/>
              <a:t> спортсменов</a:t>
            </a:r>
            <a:r>
              <a:rPr lang="ru-RU" sz="13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3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Обновление ПО в соответствии с их потребностями;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3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Взаимодействие со </a:t>
            </a:r>
            <a:r>
              <a:rPr lang="ru-RU" sz="1350" dirty="0"/>
              <a:t>профессиональными спортсменами и тренерами</a:t>
            </a:r>
            <a:r>
              <a:rPr lang="ru-RU" sz="13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3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3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322;g17a4d91c93b_0_0">
            <a:extLst>
              <a:ext uri="{FF2B5EF4-FFF2-40B4-BE49-F238E27FC236}">
                <a16:creationId xmlns:a16="http://schemas.microsoft.com/office/drawing/2014/main" id="{FA972E5F-4C5D-AE84-CCEA-C570DC646097}"/>
              </a:ext>
            </a:extLst>
          </p:cNvPr>
          <p:cNvSpPr txBox="1"/>
          <p:nvPr/>
        </p:nvSpPr>
        <p:spPr>
          <a:xfrm>
            <a:off x="7224091" y="3485515"/>
            <a:ext cx="2443181" cy="1546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3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Официальный сайт;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3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Сотрудничество с </a:t>
            </a:r>
            <a:r>
              <a:rPr lang="ru-RU" sz="1350" dirty="0"/>
              <a:t>клубами и лигами</a:t>
            </a:r>
            <a:r>
              <a:rPr lang="ru-RU" sz="13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3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Маркетинговые кампании и реклама </a:t>
            </a:r>
            <a:r>
              <a:rPr lang="ru-RU" sz="1350" dirty="0"/>
              <a:t>на сборах и соревнованиях</a:t>
            </a:r>
            <a:r>
              <a:rPr lang="ru-RU" sz="13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3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323;g17a4d91c93b_0_0">
            <a:extLst>
              <a:ext uri="{FF2B5EF4-FFF2-40B4-BE49-F238E27FC236}">
                <a16:creationId xmlns:a16="http://schemas.microsoft.com/office/drawing/2014/main" id="{32B44FF2-EE62-0E43-A77A-36946AB1EB1A}"/>
              </a:ext>
            </a:extLst>
          </p:cNvPr>
          <p:cNvSpPr txBox="1"/>
          <p:nvPr/>
        </p:nvSpPr>
        <p:spPr>
          <a:xfrm>
            <a:off x="9829479" y="1931704"/>
            <a:ext cx="2257577" cy="3323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Спортсмены и тренера;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ru-RU"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ru-RU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ru-RU"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dirty="0"/>
              <a:t>Тренера и менеджеры клубов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ru-RU"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dirty="0"/>
              <a:t>Спортивные лиги и федерации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Спортивные магазины. Благотворите</a:t>
            </a:r>
            <a:r>
              <a:rPr lang="ru-RU" dirty="0"/>
              <a:t>льные фонды и фонды развития.</a:t>
            </a:r>
            <a:endParaRPr lang="ru-RU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" name="Google Shape;325;g17a4d91c93b_0_0" descr="Офисный работник">
            <a:extLst>
              <a:ext uri="{FF2B5EF4-FFF2-40B4-BE49-F238E27FC236}">
                <a16:creationId xmlns:a16="http://schemas.microsoft.com/office/drawing/2014/main" id="{88591126-A510-9D69-E764-F815C3C67E67}"/>
              </a:ext>
            </a:extLst>
          </p:cNvPr>
          <p:cNvPicPr preferRelativeResize="0"/>
          <p:nvPr/>
        </p:nvPicPr>
        <p:blipFill rotWithShape="1">
          <a:blip r:embed="rId14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9605767" y="2793361"/>
            <a:ext cx="310143" cy="310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327;g17a4d91c93b_0_0" descr="Пользователь">
            <a:extLst>
              <a:ext uri="{FF2B5EF4-FFF2-40B4-BE49-F238E27FC236}">
                <a16:creationId xmlns:a16="http://schemas.microsoft.com/office/drawing/2014/main" id="{2851D357-5BE8-97D9-B33F-8DBEC496E433}"/>
              </a:ext>
            </a:extLst>
          </p:cNvPr>
          <p:cNvPicPr preferRelativeResize="0"/>
          <p:nvPr/>
        </p:nvPicPr>
        <p:blipFill rotWithShape="1">
          <a:blip r:embed="rId15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9622109" y="1956569"/>
            <a:ext cx="272823" cy="272823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329;g17a4d91c93b_0_0">
            <a:extLst>
              <a:ext uri="{FF2B5EF4-FFF2-40B4-BE49-F238E27FC236}">
                <a16:creationId xmlns:a16="http://schemas.microsoft.com/office/drawing/2014/main" id="{538196BC-604A-69D6-70B5-8A80962E6492}"/>
              </a:ext>
            </a:extLst>
          </p:cNvPr>
          <p:cNvSpPr txBox="1"/>
          <p:nvPr/>
        </p:nvSpPr>
        <p:spPr>
          <a:xfrm>
            <a:off x="329002" y="5443385"/>
            <a:ext cx="5755493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Зарплата конструкторам, электронщикам и программистам</a:t>
            </a:r>
            <a:r>
              <a:rPr lang="ru-RU" dirty="0"/>
              <a:t> 50000 руб. в </a:t>
            </a:r>
            <a:r>
              <a:rPr lang="ru-RU" dirty="0" err="1"/>
              <a:t>мес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;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Закупка расходуемого материала для </a:t>
            </a:r>
            <a:r>
              <a:rPr lang="ru-RU" sz="1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изготовление тренажера 250000</a:t>
            </a:r>
            <a:r>
              <a:rPr lang="ru-RU" dirty="0"/>
              <a:t> руб. в </a:t>
            </a:r>
            <a:r>
              <a:rPr lang="ru-RU" dirty="0" err="1"/>
              <a:t>мес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r>
              <a:rPr lang="en-U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SzPts val="1400"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Реклама 10000 </a:t>
            </a:r>
            <a:r>
              <a:rPr lang="ru-RU" dirty="0"/>
              <a:t>Руб. в </a:t>
            </a:r>
            <a:r>
              <a:rPr lang="ru-RU" dirty="0" err="1"/>
              <a:t>мес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; Налоги</a:t>
            </a:r>
            <a:r>
              <a:rPr lang="ru-RU" dirty="0"/>
              <a:t> 550000 руб. в мес.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330;g17a4d91c93b_0_0">
            <a:extLst>
              <a:ext uri="{FF2B5EF4-FFF2-40B4-BE49-F238E27FC236}">
                <a16:creationId xmlns:a16="http://schemas.microsoft.com/office/drawing/2014/main" id="{FDC0AA00-BC97-4484-30F1-4C7FBA57847D}"/>
              </a:ext>
            </a:extLst>
          </p:cNvPr>
          <p:cNvSpPr txBox="1"/>
          <p:nvPr/>
        </p:nvSpPr>
        <p:spPr>
          <a:xfrm>
            <a:off x="6092336" y="5605593"/>
            <a:ext cx="5353309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Продажа приборов; </a:t>
            </a:r>
            <a:r>
              <a:rPr lang="ru-RU" sz="14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1 500 000 р</a:t>
            </a:r>
            <a:r>
              <a:rPr lang="ru-RU" dirty="0"/>
              <a:t>уб. в </a:t>
            </a:r>
            <a:r>
              <a:rPr lang="ru-RU" dirty="0" err="1"/>
              <a:t>мес</a:t>
            </a:r>
            <a:r>
              <a:rPr lang="ru-RU" sz="14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  <a:sym typeface="Arial"/>
              </a:rPr>
              <a:t>Прибыль</a:t>
            </a:r>
            <a:r>
              <a:rPr lang="ru-RU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14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555 000 р</a:t>
            </a:r>
            <a:r>
              <a:rPr lang="ru-RU" dirty="0"/>
              <a:t>уб. в </a:t>
            </a:r>
            <a:r>
              <a:rPr lang="ru-RU" dirty="0" err="1"/>
              <a:t>мес</a:t>
            </a:r>
            <a:r>
              <a:rPr lang="ru-RU" sz="14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br>
              <a:rPr lang="ru-RU" sz="1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Продажа дополнительных модулей для расширения функционала устройства.</a:t>
            </a:r>
            <a:r>
              <a:rPr lang="en-U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$$$$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" name="Picture 4" descr="3d здания – Бесплатные иконки: здания">
            <a:extLst>
              <a:ext uri="{FF2B5EF4-FFF2-40B4-BE49-F238E27FC236}">
                <a16:creationId xmlns:a16="http://schemas.microsoft.com/office/drawing/2014/main" id="{E38F8937-8841-655F-8AA9-BF3F28F760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hq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0729" y="3602259"/>
            <a:ext cx="267083" cy="26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oogle Shape;308;g17a4d91c93b_0_0" descr="Маркеры-галочки">
            <a:extLst>
              <a:ext uri="{FF2B5EF4-FFF2-40B4-BE49-F238E27FC236}">
                <a16:creationId xmlns:a16="http://schemas.microsoft.com/office/drawing/2014/main" id="{A11F48B4-DC30-03D2-20D8-F86D4241050D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89826" y="3395231"/>
            <a:ext cx="161940" cy="249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13;p25">
            <a:extLst>
              <a:ext uri="{FF2B5EF4-FFF2-40B4-BE49-F238E27FC236}">
                <a16:creationId xmlns:a16="http://schemas.microsoft.com/office/drawing/2014/main" id="{C2248B7D-A2C3-6030-9C4A-C7D3F8DF719D}"/>
              </a:ext>
            </a:extLst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634377" y="124528"/>
            <a:ext cx="2165231" cy="10946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12062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5D0E2D-0315-3ABC-DA14-248E69513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Авторское право и защита интеллектуальной собственности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1B0A910-B2DD-C29B-5852-51277E002D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3465" y="2152227"/>
            <a:ext cx="5063706" cy="2766205"/>
          </a:xfrm>
        </p:spPr>
        <p:txBody>
          <a:bodyPr/>
          <a:lstStyle/>
          <a:p>
            <a:pPr marL="571500" indent="-342900">
              <a:buFont typeface="+mj-lt"/>
              <a:buAutoNum type="arabicPeriod"/>
            </a:pPr>
            <a:r>
              <a:rPr lang="ru-RU" sz="1800" b="1" i="0" dirty="0">
                <a:solidFill>
                  <a:srgbClr val="1F1F1F"/>
                </a:solidFill>
                <a:effectLst/>
                <a:latin typeface="+mj-lt"/>
              </a:rPr>
              <a:t>Депонирование объекта </a:t>
            </a:r>
            <a:r>
              <a:rPr lang="ru-RU" sz="1800" b="1" i="0" dirty="0">
                <a:solidFill>
                  <a:srgbClr val="040C28"/>
                </a:solidFill>
                <a:effectLst/>
                <a:latin typeface="+mj-lt"/>
              </a:rPr>
              <a:t>авторских прав </a:t>
            </a:r>
            <a:r>
              <a:rPr lang="ru-RU" sz="1800" b="0" i="0" dirty="0">
                <a:solidFill>
                  <a:srgbClr val="040C28"/>
                </a:solidFill>
                <a:effectLst/>
                <a:latin typeface="+mj-lt"/>
              </a:rPr>
              <a:t>-  </a:t>
            </a:r>
            <a:r>
              <a:rPr lang="ru-RU" sz="1800" dirty="0">
                <a:latin typeface="+mj-lt"/>
              </a:rPr>
              <a:t>Заявление авторских прав на ПО путем добавления его в депозитарий авторских прав</a:t>
            </a:r>
          </a:p>
          <a:p>
            <a:pPr marL="571500" indent="-342900">
              <a:buFont typeface="+mj-lt"/>
              <a:buAutoNum type="arabicPeriod"/>
            </a:pPr>
            <a:r>
              <a:rPr lang="ru-RU" sz="1800" dirty="0">
                <a:latin typeface="+mj-lt"/>
              </a:rPr>
              <a:t>Заявление прав на полезную модель путем </a:t>
            </a:r>
            <a:r>
              <a:rPr lang="ru-RU" sz="1800" b="1" dirty="0">
                <a:latin typeface="+mj-lt"/>
              </a:rPr>
              <a:t>публикации</a:t>
            </a:r>
            <a:r>
              <a:rPr lang="ru-RU" sz="1800" dirty="0">
                <a:latin typeface="+mj-lt"/>
              </a:rPr>
              <a:t> принципов и результатов </a:t>
            </a:r>
            <a:r>
              <a:rPr lang="ru-RU" sz="1800" b="1" dirty="0">
                <a:latin typeface="+mj-lt"/>
              </a:rPr>
              <a:t>в научном журнале</a:t>
            </a:r>
            <a:r>
              <a:rPr lang="ru-RU" sz="1800" dirty="0">
                <a:latin typeface="+mj-lt"/>
              </a:rPr>
              <a:t>. </a:t>
            </a:r>
          </a:p>
          <a:p>
            <a:pPr marL="571500" indent="-342900">
              <a:buFont typeface="+mj-lt"/>
              <a:buAutoNum type="arabicPeriod"/>
            </a:pPr>
            <a:r>
              <a:rPr lang="ru-RU" sz="1800" dirty="0">
                <a:latin typeface="+mj-lt"/>
              </a:rPr>
              <a:t>Использование </a:t>
            </a:r>
            <a:r>
              <a:rPr lang="ru-RU" sz="1800" b="1" dirty="0">
                <a:latin typeface="+mj-lt"/>
              </a:rPr>
              <a:t>иных способов </a:t>
            </a:r>
            <a:r>
              <a:rPr lang="ru-RU" sz="1800" dirty="0">
                <a:latin typeface="+mj-lt"/>
              </a:rPr>
              <a:t>для </a:t>
            </a:r>
            <a:r>
              <a:rPr lang="ru-RU" sz="1800" b="1" dirty="0">
                <a:latin typeface="+mj-lt"/>
              </a:rPr>
              <a:t>защиты интеллектуальной собственности</a:t>
            </a:r>
            <a:r>
              <a:rPr lang="ru-RU" sz="1800" dirty="0">
                <a:latin typeface="+mj-lt"/>
              </a:rPr>
              <a:t>  (</a:t>
            </a:r>
            <a:r>
              <a:rPr lang="ru-RU" sz="1800" b="0" i="0" dirty="0">
                <a:solidFill>
                  <a:srgbClr val="1F1F1F"/>
                </a:solidFill>
                <a:effectLst/>
                <a:latin typeface="+mj-lt"/>
              </a:rPr>
              <a:t>Заверить у нотариуса код и конструкцию, Письмо себе, Ведение соцсетей и сайта, участие в акселераторах</a:t>
            </a:r>
            <a:r>
              <a:rPr lang="ru-RU" sz="1800" dirty="0">
                <a:latin typeface="+mj-lt"/>
              </a:rPr>
              <a:t>)</a:t>
            </a:r>
          </a:p>
          <a:p>
            <a:endParaRPr lang="ru-RU" dirty="0"/>
          </a:p>
          <a:p>
            <a:r>
              <a:rPr lang="ru-RU" dirty="0"/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FA92606-7E2F-8FDA-4076-A76CA8F6C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794" y="6234765"/>
            <a:ext cx="2836900" cy="4399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27DA61-B254-5951-2EEA-994F705FD21A}"/>
              </a:ext>
            </a:extLst>
          </p:cNvPr>
          <p:cNvSpPr txBox="1"/>
          <p:nvPr/>
        </p:nvSpPr>
        <p:spPr>
          <a:xfrm>
            <a:off x="6433218" y="1629007"/>
            <a:ext cx="34435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Производственное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83F6A1-CF50-E883-7FEE-94CCB440B316}"/>
              </a:ext>
            </a:extLst>
          </p:cNvPr>
          <p:cNvSpPr txBox="1"/>
          <p:nvPr/>
        </p:nvSpPr>
        <p:spPr>
          <a:xfrm>
            <a:off x="2132930" y="1629007"/>
            <a:ext cx="192552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Правовое </a:t>
            </a:r>
          </a:p>
          <a:p>
            <a:endParaRPr lang="ru-RU" dirty="0"/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C202E19D-7042-9644-6C11-EC3B3816412D}"/>
              </a:ext>
            </a:extLst>
          </p:cNvPr>
          <p:cNvSpPr txBox="1">
            <a:spLocks/>
          </p:cNvSpPr>
          <p:nvPr/>
        </p:nvSpPr>
        <p:spPr>
          <a:xfrm>
            <a:off x="6133621" y="2152227"/>
            <a:ext cx="4042763" cy="2766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571500" indent="-342900">
              <a:buFont typeface="+mj-lt"/>
              <a:buAutoNum type="arabicPeriod"/>
            </a:pPr>
            <a:r>
              <a:rPr lang="ru-RU" dirty="0"/>
              <a:t>Использование </a:t>
            </a:r>
            <a:r>
              <a:rPr lang="ru-RU" b="1" dirty="0"/>
              <a:t>типовых</a:t>
            </a:r>
            <a:r>
              <a:rPr lang="ru-RU" dirty="0"/>
              <a:t> сборочных узлов</a:t>
            </a:r>
          </a:p>
          <a:p>
            <a:pPr marL="571500" indent="-3429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b="1" dirty="0"/>
              <a:t>Двух-этапный</a:t>
            </a:r>
            <a:r>
              <a:rPr lang="ru-RU" dirty="0"/>
              <a:t> заказ на производство (ПП состоит из 2 основных блоков)</a:t>
            </a:r>
          </a:p>
          <a:p>
            <a:pPr marL="571500" indent="-3429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b="1" dirty="0"/>
              <a:t>Личная</a:t>
            </a:r>
            <a:r>
              <a:rPr lang="ru-RU" dirty="0"/>
              <a:t> финальная сборка</a:t>
            </a:r>
          </a:p>
          <a:p>
            <a:pPr marL="571500" indent="-342900">
              <a:buFont typeface="+mj-lt"/>
              <a:buAutoNum type="arabicPeriod"/>
            </a:pPr>
            <a:r>
              <a:rPr lang="ru-RU" dirty="0"/>
              <a:t>Использование </a:t>
            </a:r>
            <a:r>
              <a:rPr lang="ru-RU" b="1" dirty="0"/>
              <a:t>защиты от </a:t>
            </a:r>
            <a:r>
              <a:rPr lang="ru-RU" dirty="0"/>
              <a:t>сторонней</a:t>
            </a:r>
            <a:r>
              <a:rPr lang="ru-RU" b="1" dirty="0"/>
              <a:t> перепрошивки</a:t>
            </a:r>
          </a:p>
          <a:p>
            <a:r>
              <a:rPr lang="ru-RU" dirty="0"/>
              <a:t> </a:t>
            </a:r>
          </a:p>
        </p:txBody>
      </p:sp>
      <p:pic>
        <p:nvPicPr>
          <p:cNvPr id="4" name="Google Shape;113;p25">
            <a:extLst>
              <a:ext uri="{FF2B5EF4-FFF2-40B4-BE49-F238E27FC236}">
                <a16:creationId xmlns:a16="http://schemas.microsoft.com/office/drawing/2014/main" id="{EEAB94D3-BD22-5EA4-6D31-73EED7F6DCC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4377" y="124528"/>
            <a:ext cx="2165231" cy="10946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59139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 txBox="1">
            <a:spLocks noGrp="1"/>
          </p:cNvSpPr>
          <p:nvPr>
            <p:ph type="ftr" idx="11"/>
          </p:nvPr>
        </p:nvSpPr>
        <p:spPr>
          <a:xfrm>
            <a:off x="838200" y="596988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6"/>
          <p:cNvSpPr txBox="1">
            <a:spLocks noGrp="1"/>
          </p:cNvSpPr>
          <p:nvPr>
            <p:ph type="sldNum" idx="12"/>
          </p:nvPr>
        </p:nvSpPr>
        <p:spPr>
          <a:xfrm>
            <a:off x="10089548" y="5992012"/>
            <a:ext cx="1353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19</a:t>
            </a:fld>
            <a:r>
              <a:rPr lang="ru-RU"/>
              <a:t> </a:t>
            </a:r>
          </a:p>
        </p:txBody>
      </p:sp>
      <p:sp>
        <p:nvSpPr>
          <p:cNvPr id="115" name="Google Shape;115;p16"/>
          <p:cNvSpPr txBox="1">
            <a:spLocks noGrp="1"/>
          </p:cNvSpPr>
          <p:nvPr>
            <p:ph type="title"/>
          </p:nvPr>
        </p:nvSpPr>
        <p:spPr>
          <a:xfrm>
            <a:off x="838200" y="522989"/>
            <a:ext cx="7316804" cy="78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600"/>
              <a:buFont typeface="Verdana" panose="020B0604030504040204"/>
              <a:buNone/>
            </a:pPr>
            <a:r>
              <a:rPr lang="ru-RU" dirty="0"/>
              <a:t>Текущий статус и планы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DF5F5E9-A0CF-D3DB-5BCC-C5C0B0EEF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05000"/>
            <a:ext cx="5435884" cy="3733801"/>
          </a:xfrm>
        </p:spPr>
        <p:txBody>
          <a:bodyPr/>
          <a:lstStyle/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Текущий статус </a:t>
            </a:r>
          </a:p>
          <a:p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Создан технический прототип, собрана аналитика, найдены заинтересованные лица и первые потенциальные покупатели, собран первый портфель заказов на 10 экземпляров.</a:t>
            </a: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Планы</a:t>
            </a:r>
          </a:p>
          <a:p>
            <a:pPr marL="228600" indent="0" algn="just" rtl="0" fontAlgn="base"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Создание MVP прототипа</a:t>
            </a:r>
          </a:p>
          <a:p>
            <a:pPr marL="228600" indent="0" algn="just" rtl="0" fontAlgn="base"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Проведение внутреннего тестирования</a:t>
            </a:r>
          </a:p>
          <a:p>
            <a:pPr marL="228600" indent="0" algn="just" rtl="0" fontAlgn="base"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Проведение закрытого тестирования (получение предзаказов)</a:t>
            </a:r>
          </a:p>
          <a:p>
            <a:pPr marL="228600" indent="0" algn="just" rtl="0" fontAlgn="base"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Реальные продажи первых приборов</a:t>
            </a: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88ED5A-4BE1-498F-B691-AE52AD44AE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4338" y="1309036"/>
            <a:ext cx="2486526" cy="257680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C6A8372-6E16-C009-4601-9C76F0B567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9528" y="1309036"/>
            <a:ext cx="2524125" cy="1076325"/>
          </a:xfrm>
          <a:prstGeom prst="rect">
            <a:avLst/>
          </a:prstGeom>
        </p:spPr>
      </p:pic>
      <p:pic>
        <p:nvPicPr>
          <p:cNvPr id="6" name="Picture 2" descr="Студенческий стартап (V очередь)">
            <a:extLst>
              <a:ext uri="{FF2B5EF4-FFF2-40B4-BE49-F238E27FC236}">
                <a16:creationId xmlns:a16="http://schemas.microsoft.com/office/drawing/2014/main" id="{3DF9B6C6-1985-7613-3280-281697C32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28" y="2466024"/>
            <a:ext cx="2524126" cy="1419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68ECBEE-EDE3-B466-2DF9-4BB892C866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794" y="6234765"/>
            <a:ext cx="2836900" cy="439947"/>
          </a:xfrm>
          <a:prstGeom prst="rect">
            <a:avLst/>
          </a:prstGeom>
        </p:spPr>
      </p:pic>
      <p:pic>
        <p:nvPicPr>
          <p:cNvPr id="2" name="Google Shape;113;p25">
            <a:extLst>
              <a:ext uri="{FF2B5EF4-FFF2-40B4-BE49-F238E27FC236}">
                <a16:creationId xmlns:a16="http://schemas.microsoft.com/office/drawing/2014/main" id="{9DD116FF-5A22-75DE-658E-DAC6C6B67C7A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634377" y="124528"/>
            <a:ext cx="2165231" cy="10946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 txBox="1">
            <a:spLocks noGrp="1"/>
          </p:cNvSpPr>
          <p:nvPr>
            <p:ph type="ftr" idx="11"/>
          </p:nvPr>
        </p:nvSpPr>
        <p:spPr>
          <a:xfrm>
            <a:off x="838200" y="596988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17"/>
          <p:cNvSpPr txBox="1">
            <a:spLocks noGrp="1"/>
          </p:cNvSpPr>
          <p:nvPr>
            <p:ph type="sldNum" idx="12"/>
          </p:nvPr>
        </p:nvSpPr>
        <p:spPr>
          <a:xfrm>
            <a:off x="10089548" y="5992012"/>
            <a:ext cx="1353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20</a:t>
            </a:fld>
            <a:r>
              <a:rPr lang="ru-RU"/>
              <a:t> </a:t>
            </a:r>
          </a:p>
        </p:txBody>
      </p:sp>
      <p:sp>
        <p:nvSpPr>
          <p:cNvPr id="123" name="Google Shape;123;p17"/>
          <p:cNvSpPr txBox="1">
            <a:spLocks noGrp="1"/>
          </p:cNvSpPr>
          <p:nvPr>
            <p:ph type="title"/>
          </p:nvPr>
        </p:nvSpPr>
        <p:spPr>
          <a:xfrm>
            <a:off x="838200" y="522989"/>
            <a:ext cx="7316804" cy="78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600"/>
              <a:buFont typeface="Verdana" panose="020B0604030504040204"/>
              <a:buNone/>
            </a:pPr>
            <a:r>
              <a:rPr lang="ru-RU"/>
              <a:t>Команда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973B1BE-F4A9-AB6C-5E17-1FC553AA57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6528" y="3846718"/>
            <a:ext cx="3586457" cy="1476054"/>
          </a:xfrm>
        </p:spPr>
        <p:txBody>
          <a:bodyPr/>
          <a:lstStyle/>
          <a:p>
            <a:pPr marL="0" indent="0">
              <a:buSzPts val="2000"/>
            </a:pPr>
            <a:r>
              <a:rPr lang="ru-RU" sz="2000" dirty="0"/>
              <a:t>Христенко Роман (Конструктор) </a:t>
            </a:r>
          </a:p>
          <a:p>
            <a:pPr marL="0" indent="0">
              <a:buSzPts val="2000"/>
            </a:pPr>
            <a:r>
              <a:rPr lang="en-US" sz="2000" dirty="0"/>
              <a:t>@Hristenkoroman</a:t>
            </a:r>
            <a:endParaRPr lang="ru-RU" sz="2000" dirty="0"/>
          </a:p>
          <a:p>
            <a:pPr marL="0" indent="0">
              <a:buSzPts val="2000"/>
            </a:pPr>
            <a:r>
              <a:rPr lang="en-US" dirty="0">
                <a:hlinkClick r:id="rId3"/>
              </a:rPr>
              <a:t>roman234030@gmail.com</a:t>
            </a:r>
            <a:r>
              <a:rPr lang="en-US" dirty="0"/>
              <a:t> </a:t>
            </a:r>
            <a:endParaRPr lang="ru-RU" dirty="0"/>
          </a:p>
          <a:p>
            <a:pPr marL="0" indent="0">
              <a:buSzPts val="2000"/>
            </a:pPr>
            <a:r>
              <a:rPr lang="en-US" sz="2000" dirty="0"/>
              <a:t>+79539130624 </a:t>
            </a:r>
            <a:endParaRPr lang="ru-RU" sz="2000" dirty="0"/>
          </a:p>
          <a:p>
            <a:pPr marL="0" indent="0">
              <a:buSzPts val="2000"/>
            </a:pPr>
            <a:endParaRPr lang="ru-RU" sz="1600" dirty="0"/>
          </a:p>
          <a:p>
            <a:pPr marL="0" indent="0">
              <a:buSzPts val="2000"/>
            </a:pPr>
            <a:endParaRPr lang="ru-RU" sz="1600" dirty="0"/>
          </a:p>
        </p:txBody>
      </p:sp>
      <p:sp>
        <p:nvSpPr>
          <p:cNvPr id="6" name="Google Shape;245;p35">
            <a:extLst>
              <a:ext uri="{FF2B5EF4-FFF2-40B4-BE49-F238E27FC236}">
                <a16:creationId xmlns:a16="http://schemas.microsoft.com/office/drawing/2014/main" id="{28DA1E71-1473-BC45-B814-117B0DC345AD}"/>
              </a:ext>
            </a:extLst>
          </p:cNvPr>
          <p:cNvSpPr txBox="1">
            <a:spLocks/>
          </p:cNvSpPr>
          <p:nvPr/>
        </p:nvSpPr>
        <p:spPr>
          <a:xfrm>
            <a:off x="621827" y="2606877"/>
            <a:ext cx="7993200" cy="631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indent="0">
              <a:buSzPts val="2000"/>
            </a:pPr>
            <a:br>
              <a:rPr lang="ru-RU" sz="1200" dirty="0"/>
            </a:br>
            <a:endParaRPr lang="ru-RU" sz="11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206B096-83C6-9A28-1CB9-5834BEEF39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5236" y="1250337"/>
            <a:ext cx="2588998" cy="255900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05D07E8-9CCE-834A-A220-A818891402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6543" y="1250337"/>
            <a:ext cx="3068307" cy="253769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9DA4F73-C773-B5F7-69D5-AE26130726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6560" y="1250338"/>
            <a:ext cx="2196966" cy="253769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C36179D-66FD-966A-1455-B5591E2EED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6528" y="1250337"/>
            <a:ext cx="3068306" cy="252057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21860AC-5853-74E0-FF71-AECF2DC69395}"/>
              </a:ext>
            </a:extLst>
          </p:cNvPr>
          <p:cNvSpPr txBox="1"/>
          <p:nvPr/>
        </p:nvSpPr>
        <p:spPr>
          <a:xfrm>
            <a:off x="3606543" y="3937777"/>
            <a:ext cx="179029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SzPts val="2000"/>
            </a:pPr>
            <a:r>
              <a:rPr lang="ru-RU" sz="1800" dirty="0"/>
              <a:t>Пашков Владислав (Программист)</a:t>
            </a:r>
            <a:r>
              <a:rPr lang="en-US" sz="1800" dirty="0"/>
              <a:t> @xelliks</a:t>
            </a:r>
            <a:endParaRPr lang="ru-RU" sz="1800" dirty="0"/>
          </a:p>
          <a:p>
            <a:pPr marL="0" indent="0">
              <a:buSzPts val="2000"/>
            </a:pPr>
            <a:endParaRPr lang="ru-RU" sz="1400" dirty="0"/>
          </a:p>
          <a:p>
            <a:pPr marL="0" indent="0">
              <a:buSzPts val="2000"/>
            </a:pPr>
            <a:endParaRPr lang="ru-RU" sz="1400" dirty="0"/>
          </a:p>
          <a:p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78B055-3D25-AC64-94D1-5366857E2E3B}"/>
              </a:ext>
            </a:extLst>
          </p:cNvPr>
          <p:cNvSpPr txBox="1"/>
          <p:nvPr/>
        </p:nvSpPr>
        <p:spPr>
          <a:xfrm>
            <a:off x="6674850" y="3937777"/>
            <a:ext cx="238038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SzPts val="2000"/>
            </a:pPr>
            <a:r>
              <a:rPr lang="ru-RU" sz="1800" dirty="0"/>
              <a:t>Бурлаков Матвей (Программист микроконтроллеров)</a:t>
            </a:r>
            <a:r>
              <a:rPr lang="en-US" sz="1800" dirty="0"/>
              <a:t> @qu0v4d1s</a:t>
            </a:r>
            <a:endParaRPr lang="ru-RU" sz="1800" dirty="0"/>
          </a:p>
          <a:p>
            <a:pPr marL="0" indent="0">
              <a:buSzPts val="2000"/>
            </a:pPr>
            <a:endParaRPr lang="ru-RU" sz="1400" dirty="0"/>
          </a:p>
          <a:p>
            <a:pPr marL="0" indent="0">
              <a:buSzPts val="2000"/>
            </a:pPr>
            <a:endParaRPr lang="en-US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EA0FD5B-5055-24B5-C98B-9A5ED8E007A9}"/>
              </a:ext>
            </a:extLst>
          </p:cNvPr>
          <p:cNvSpPr txBox="1"/>
          <p:nvPr/>
        </p:nvSpPr>
        <p:spPr>
          <a:xfrm>
            <a:off x="9055236" y="3937777"/>
            <a:ext cx="258899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SzPts val="2000"/>
            </a:pPr>
            <a:r>
              <a:rPr lang="ru-RU" sz="1800" dirty="0"/>
              <a:t>Литвинов Александер (Аналитик) </a:t>
            </a:r>
            <a:r>
              <a:rPr lang="en-US" sz="1800" dirty="0"/>
              <a:t>@Litvaalexstory</a:t>
            </a:r>
            <a:endParaRPr lang="ru-RU" sz="18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F22450-4750-D7F3-BEA0-427A8BAD43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8794" y="6234765"/>
            <a:ext cx="2836900" cy="439947"/>
          </a:xfrm>
          <a:prstGeom prst="rect">
            <a:avLst/>
          </a:prstGeom>
        </p:spPr>
      </p:pic>
      <p:pic>
        <p:nvPicPr>
          <p:cNvPr id="2" name="Google Shape;113;p25">
            <a:extLst>
              <a:ext uri="{FF2B5EF4-FFF2-40B4-BE49-F238E27FC236}">
                <a16:creationId xmlns:a16="http://schemas.microsoft.com/office/drawing/2014/main" id="{FB2D4255-2AD5-94FD-479D-B5F1833EF1C3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634377" y="124528"/>
            <a:ext cx="2165231" cy="10946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C626DC-7306-D841-6297-20573B245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Корпоративная структура</a:t>
            </a:r>
          </a:p>
        </p:txBody>
      </p:sp>
      <p:sp>
        <p:nvSpPr>
          <p:cNvPr id="4" name="Google Shape;584;g18e5dc1d8ef_0_0">
            <a:extLst>
              <a:ext uri="{FF2B5EF4-FFF2-40B4-BE49-F238E27FC236}">
                <a16:creationId xmlns:a16="http://schemas.microsoft.com/office/drawing/2014/main" id="{F5B5FAAB-CD38-2D18-DF96-9BAE8796C532}"/>
              </a:ext>
            </a:extLst>
          </p:cNvPr>
          <p:cNvSpPr txBox="1">
            <a:spLocks/>
          </p:cNvSpPr>
          <p:nvPr/>
        </p:nvSpPr>
        <p:spPr>
          <a:xfrm>
            <a:off x="581834" y="4122186"/>
            <a:ext cx="10131300" cy="3033229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algn="l">
              <a:spcBef>
                <a:spcPts val="0"/>
              </a:spcBef>
            </a:pPr>
            <a:br>
              <a:rPr lang="ru-RU" sz="20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2000" b="1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Акционерный капитал </a:t>
            </a:r>
            <a:r>
              <a:rPr lang="ru-RU" sz="20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10000 руб.</a:t>
            </a:r>
            <a:br>
              <a:rPr lang="ru-RU" sz="20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2000" b="1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Выход из компании</a:t>
            </a:r>
            <a:r>
              <a:rPr lang="ru-RU" sz="20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 при уходе из компании, учредителей продает свою долю</a:t>
            </a:r>
          </a:p>
          <a:p>
            <a:pPr marL="457200" algn="l">
              <a:spcBef>
                <a:spcPts val="0"/>
              </a:spcBef>
            </a:pPr>
            <a:r>
              <a:rPr lang="ru-RU" sz="2000" b="1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Какой процент уступаем за инвестиции</a:t>
            </a:r>
            <a:r>
              <a:rPr lang="ru-RU" sz="20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(стратегический инвестор) – 20%</a:t>
            </a:r>
          </a:p>
          <a:p>
            <a:pPr marL="457200" algn="l">
              <a:spcBef>
                <a:spcPts val="0"/>
              </a:spcBef>
            </a:pPr>
            <a:r>
              <a:rPr lang="ru-RU" sz="2000" b="1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Обратный выкуп доли капитала инвестора </a:t>
            </a:r>
            <a:r>
              <a:rPr lang="ru-RU" sz="20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по текущей рыночной цене</a:t>
            </a:r>
          </a:p>
        </p:txBody>
      </p:sp>
      <p:graphicFrame>
        <p:nvGraphicFramePr>
          <p:cNvPr id="5" name="Таблица 10">
            <a:extLst>
              <a:ext uri="{FF2B5EF4-FFF2-40B4-BE49-F238E27FC236}">
                <a16:creationId xmlns:a16="http://schemas.microsoft.com/office/drawing/2014/main" id="{4E99DF65-C596-D48A-40AB-470F7B17D8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035212"/>
              </p:ext>
            </p:extLst>
          </p:nvPr>
        </p:nvGraphicFramePr>
        <p:xfrm>
          <a:off x="2057880" y="1775132"/>
          <a:ext cx="8128000" cy="206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69995517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242262204"/>
                    </a:ext>
                  </a:extLst>
                </a:gridCol>
              </a:tblGrid>
              <a:tr h="466431"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Учредители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Размер доли в уставном капитале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36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Роман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70%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257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Александр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534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Владик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11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Матвей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712188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8A0EF83-F756-C8B7-DAA1-A82722246A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16" y="6386770"/>
            <a:ext cx="2836900" cy="439947"/>
          </a:xfrm>
          <a:prstGeom prst="rect">
            <a:avLst/>
          </a:prstGeom>
        </p:spPr>
      </p:pic>
      <p:pic>
        <p:nvPicPr>
          <p:cNvPr id="3" name="Google Shape;113;p25">
            <a:extLst>
              <a:ext uri="{FF2B5EF4-FFF2-40B4-BE49-F238E27FC236}">
                <a16:creationId xmlns:a16="http://schemas.microsoft.com/office/drawing/2014/main" id="{9A7555C5-5030-BF02-2EDF-F103CFBD237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4377" y="124528"/>
            <a:ext cx="2165231" cy="10946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6225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0"/>
          <p:cNvSpPr txBox="1">
            <a:spLocks noGrp="1"/>
          </p:cNvSpPr>
          <p:nvPr>
            <p:ph type="title"/>
          </p:nvPr>
        </p:nvSpPr>
        <p:spPr>
          <a:xfrm>
            <a:off x="838200" y="1686828"/>
            <a:ext cx="10515600" cy="1742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Verdana" panose="020B0604030504040204"/>
              <a:buNone/>
            </a:pPr>
            <a:r>
              <a:rPr lang="ru-RU" dirty="0"/>
              <a:t>Спасибо за внимание </a:t>
            </a:r>
            <a:endParaRPr dirty="0"/>
          </a:p>
        </p:txBody>
      </p:sp>
      <p:sp>
        <p:nvSpPr>
          <p:cNvPr id="146" name="Google Shape;146;p20"/>
          <p:cNvSpPr txBox="1">
            <a:spLocks noGrp="1"/>
          </p:cNvSpPr>
          <p:nvPr>
            <p:ph type="body" idx="1"/>
          </p:nvPr>
        </p:nvSpPr>
        <p:spPr>
          <a:xfrm>
            <a:off x="838200" y="5678906"/>
            <a:ext cx="5180664" cy="704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3"/>
          <p:cNvSpPr txBox="1">
            <a:spLocks noGrp="1"/>
          </p:cNvSpPr>
          <p:nvPr>
            <p:ph type="sldNum" idx="12"/>
          </p:nvPr>
        </p:nvSpPr>
        <p:spPr>
          <a:xfrm>
            <a:off x="10089548" y="5992012"/>
            <a:ext cx="1353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23</a:t>
            </a:fld>
            <a:r>
              <a:rPr lang="ru-RU"/>
              <a:t> </a:t>
            </a:r>
          </a:p>
        </p:txBody>
      </p:sp>
      <p:sp>
        <p:nvSpPr>
          <p:cNvPr id="2" name="Google Shape;264;p37">
            <a:extLst>
              <a:ext uri="{FF2B5EF4-FFF2-40B4-BE49-F238E27FC236}">
                <a16:creationId xmlns:a16="http://schemas.microsoft.com/office/drawing/2014/main" id="{839CDD53-3F37-DE51-21BE-DD4CC8A8D9E5}"/>
              </a:ext>
            </a:extLst>
          </p:cNvPr>
          <p:cNvSpPr txBox="1">
            <a:spLocks/>
          </p:cNvSpPr>
          <p:nvPr/>
        </p:nvSpPr>
        <p:spPr>
          <a:xfrm>
            <a:off x="630217" y="717145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600"/>
              <a:buFont typeface="Verdana" panose="020B0604030504040204"/>
              <a:buNone/>
              <a:defRPr sz="3600" b="0" i="0" u="none" strike="noStrike" cap="none">
                <a:solidFill>
                  <a:srgbClr val="3C388D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>
              <a:lnSpc>
                <a:spcPct val="100000"/>
              </a:lnSpc>
              <a:buSzPts val="2800"/>
            </a:pPr>
            <a:r>
              <a:rPr lang="ru-RU" sz="2800" dirty="0">
                <a:solidFill>
                  <a:srgbClr val="002060"/>
                </a:solidFill>
              </a:rPr>
              <a:t>ЧАСТЫЕ ВОПРОСЫ</a:t>
            </a:r>
          </a:p>
        </p:txBody>
      </p:sp>
      <p:sp>
        <p:nvSpPr>
          <p:cNvPr id="3" name="Google Shape;265;p37">
            <a:extLst>
              <a:ext uri="{FF2B5EF4-FFF2-40B4-BE49-F238E27FC236}">
                <a16:creationId xmlns:a16="http://schemas.microsoft.com/office/drawing/2014/main" id="{3AFFD6D3-E5BF-22F2-1A7F-3643BE14D0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6824" y="1433725"/>
            <a:ext cx="10147675" cy="15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Почему нельзя использовать спортивные часы?</a:t>
            </a:r>
          </a:p>
          <a:p>
            <a:r>
              <a:rPr lang="ru-RU" sz="2000" dirty="0">
                <a:solidFill>
                  <a:srgbClr val="002060"/>
                </a:solidFill>
              </a:rPr>
              <a:t>Проблема в точности и надежности. У спортивных часов класс </a:t>
            </a:r>
            <a:r>
              <a:rPr lang="ru-RU" sz="2000" dirty="0" err="1">
                <a:solidFill>
                  <a:srgbClr val="002060"/>
                </a:solidFill>
              </a:rPr>
              <a:t>влагозащиты</a:t>
            </a:r>
            <a:r>
              <a:rPr lang="ru-RU" sz="2000" dirty="0">
                <a:solidFill>
                  <a:srgbClr val="002060"/>
                </a:solidFill>
              </a:rPr>
              <a:t> не превышает  ВБ10, а в основном ВБ1, они не способны  корректно отображать темп так как находятся на руке, а не на лодке и отображают скорость с большой погрешностью. К примеру приведены антенна в часах и в </a:t>
            </a:r>
            <a:r>
              <a:rPr lang="en-US" sz="2000" dirty="0" err="1">
                <a:solidFill>
                  <a:srgbClr val="002060"/>
                </a:solidFill>
              </a:rPr>
              <a:t>SpSc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590BA08-EF3E-971B-F1D1-631127CBEB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803395" y="3840525"/>
            <a:ext cx="1868314" cy="2214670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639DD255-BE3D-A79A-C868-6B0960D1D2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0942" y="3860244"/>
            <a:ext cx="2755058" cy="2162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EB22339-751D-A12C-133A-56591ED510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794" y="6234765"/>
            <a:ext cx="2836900" cy="439947"/>
          </a:xfrm>
          <a:prstGeom prst="rect">
            <a:avLst/>
          </a:prstGeom>
        </p:spPr>
      </p:pic>
      <p:pic>
        <p:nvPicPr>
          <p:cNvPr id="7" name="Google Shape;113;p25">
            <a:extLst>
              <a:ext uri="{FF2B5EF4-FFF2-40B4-BE49-F238E27FC236}">
                <a16:creationId xmlns:a16="http://schemas.microsoft.com/office/drawing/2014/main" id="{93053201-7B8C-9B58-F67C-785A868863C3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34377" y="124528"/>
            <a:ext cx="2165231" cy="10946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>
          <a:extLst>
            <a:ext uri="{FF2B5EF4-FFF2-40B4-BE49-F238E27FC236}">
              <a16:creationId xmlns:a16="http://schemas.microsoft.com/office/drawing/2014/main" id="{2E37A685-44EF-34B2-8225-A4EA8F7A1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3">
            <a:extLst>
              <a:ext uri="{FF2B5EF4-FFF2-40B4-BE49-F238E27FC236}">
                <a16:creationId xmlns:a16="http://schemas.microsoft.com/office/drawing/2014/main" id="{FFD29D7B-414C-DA15-95C6-259334DA75B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0089548" y="5992012"/>
            <a:ext cx="13531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24</a:t>
            </a:fld>
            <a:r>
              <a:rPr lang="ru-RU"/>
              <a:t> </a:t>
            </a:r>
          </a:p>
        </p:txBody>
      </p:sp>
      <p:sp>
        <p:nvSpPr>
          <p:cNvPr id="7" name="Google Shape;264;p37">
            <a:extLst>
              <a:ext uri="{FF2B5EF4-FFF2-40B4-BE49-F238E27FC236}">
                <a16:creationId xmlns:a16="http://schemas.microsoft.com/office/drawing/2014/main" id="{AACD4DE3-744B-D67F-EB3A-46A891F99F9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6150" y="3664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2800" dirty="0">
                <a:solidFill>
                  <a:srgbClr val="002060"/>
                </a:solidFill>
              </a:rPr>
              <a:t>ЧАСТЫЕ ВОПРОСЫ</a:t>
            </a:r>
            <a:endParaRPr sz="2800" dirty="0">
              <a:solidFill>
                <a:srgbClr val="002060"/>
              </a:solidFill>
            </a:endParaRPr>
          </a:p>
        </p:txBody>
      </p:sp>
      <p:sp>
        <p:nvSpPr>
          <p:cNvPr id="8" name="Google Shape;265;p37">
            <a:extLst>
              <a:ext uri="{FF2B5EF4-FFF2-40B4-BE49-F238E27FC236}">
                <a16:creationId xmlns:a16="http://schemas.microsoft.com/office/drawing/2014/main" id="{3E83A3BF-6804-EB97-1AF8-6882480FC36E}"/>
              </a:ext>
            </a:extLst>
          </p:cNvPr>
          <p:cNvSpPr txBox="1">
            <a:spLocks/>
          </p:cNvSpPr>
          <p:nvPr/>
        </p:nvSpPr>
        <p:spPr>
          <a:xfrm>
            <a:off x="145650" y="1250105"/>
            <a:ext cx="11297050" cy="15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1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  <a:defRPr sz="1800" b="1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1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1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1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1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1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1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r>
              <a:rPr lang="ru-RU" sz="2000" b="1" dirty="0">
                <a:solidFill>
                  <a:srgbClr val="002060"/>
                </a:solidFill>
              </a:rPr>
              <a:t>Спортивный компьютер должен использовать каждый гребец в лодке?</a:t>
            </a:r>
          </a:p>
          <a:p>
            <a:r>
              <a:rPr lang="ru-RU" sz="1800" dirty="0">
                <a:solidFill>
                  <a:srgbClr val="002060"/>
                </a:solidFill>
              </a:rPr>
              <a:t>Не обязательно, в малых классах (без рулевого) желательно что бы все спортсмены имели </a:t>
            </a:r>
            <a:r>
              <a:rPr lang="en-US" sz="1800" dirty="0" err="1">
                <a:solidFill>
                  <a:srgbClr val="002060"/>
                </a:solidFill>
              </a:rPr>
              <a:t>SpSc</a:t>
            </a:r>
            <a:r>
              <a:rPr lang="ru-RU" sz="1800" dirty="0">
                <a:solidFill>
                  <a:srgbClr val="002060"/>
                </a:solidFill>
              </a:rPr>
              <a:t> для информативности (все приборы в одной лодке будут показывать примерно одинаковые значения), но зачастую он необходим только загребному. В классах с рулевым будет достаточным 1 </a:t>
            </a:r>
            <a:r>
              <a:rPr lang="en-US" sz="1800" dirty="0" err="1">
                <a:solidFill>
                  <a:srgbClr val="002060"/>
                </a:solidFill>
              </a:rPr>
              <a:t>SpSc</a:t>
            </a:r>
            <a:r>
              <a:rPr lang="ru-RU" sz="1800" dirty="0">
                <a:solidFill>
                  <a:srgbClr val="002060"/>
                </a:solidFill>
              </a:rPr>
              <a:t> при условии что рулевой будет давать рекомендации всей команде через гарнитуру и динамики. Однако спортсмены редко выступают только в одном классе лодок, зачастую один и тот же спортсмен выступает в личном первенстве (в одиночной лодке), так и в командном первенстве. </a:t>
            </a:r>
          </a:p>
        </p:txBody>
      </p:sp>
      <p:pic>
        <p:nvPicPr>
          <p:cNvPr id="10" name="Picture 2" descr="Академическая лодка 8+ Empacher Racing Eight | Factor Sport">
            <a:extLst>
              <a:ext uri="{FF2B5EF4-FFF2-40B4-BE49-F238E27FC236}">
                <a16:creationId xmlns:a16="http://schemas.microsoft.com/office/drawing/2014/main" id="{5409F811-4077-CE12-A613-4532C182C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67" y="4013117"/>
            <a:ext cx="2688433" cy="169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Лодка четверка 4х, 4-">
            <a:extLst>
              <a:ext uri="{FF2B5EF4-FFF2-40B4-BE49-F238E27FC236}">
                <a16:creationId xmlns:a16="http://schemas.microsoft.com/office/drawing/2014/main" id="{52BB06B4-8834-B4E3-5238-434DAC45E7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69" r="1677" b="7183"/>
          <a:stretch/>
        </p:blipFill>
        <p:spPr bwMode="auto">
          <a:xfrm>
            <a:off x="2869634" y="4013117"/>
            <a:ext cx="2600854" cy="169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Лодка двойка 2х, 2-">
            <a:extLst>
              <a:ext uri="{FF2B5EF4-FFF2-40B4-BE49-F238E27FC236}">
                <a16:creationId xmlns:a16="http://schemas.microsoft.com/office/drawing/2014/main" id="{5DA424A0-BAB7-D30A-8123-160DB544E2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3" t="27635" r="1423" b="5173"/>
          <a:stretch/>
        </p:blipFill>
        <p:spPr bwMode="auto">
          <a:xfrm>
            <a:off x="5470488" y="4013117"/>
            <a:ext cx="2521465" cy="169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Лодка одиночка 1х">
            <a:extLst>
              <a:ext uri="{FF2B5EF4-FFF2-40B4-BE49-F238E27FC236}">
                <a16:creationId xmlns:a16="http://schemas.microsoft.com/office/drawing/2014/main" id="{1520B79F-CF07-E533-3A51-77A58A9DBE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9" t="27798" r="6040" b="8369"/>
          <a:stretch/>
        </p:blipFill>
        <p:spPr bwMode="auto">
          <a:xfrm>
            <a:off x="8071342" y="4018397"/>
            <a:ext cx="2366887" cy="1696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7ECCE3A-0050-BA94-8F14-066F22CCE9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8794" y="6234765"/>
            <a:ext cx="2836900" cy="439947"/>
          </a:xfrm>
          <a:prstGeom prst="rect">
            <a:avLst/>
          </a:prstGeom>
        </p:spPr>
      </p:pic>
      <p:pic>
        <p:nvPicPr>
          <p:cNvPr id="3" name="Google Shape;113;p25">
            <a:extLst>
              <a:ext uri="{FF2B5EF4-FFF2-40B4-BE49-F238E27FC236}">
                <a16:creationId xmlns:a16="http://schemas.microsoft.com/office/drawing/2014/main" id="{DE0BEED7-4C46-BBB4-7F0D-153D93F4850D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34377" y="124528"/>
            <a:ext cx="2165231" cy="10946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98669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2D6D65-7F71-53E7-FDA2-B1BC66BAA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455"/>
            <a:ext cx="3880449" cy="786047"/>
          </a:xfrm>
        </p:spPr>
        <p:txBody>
          <a:bodyPr/>
          <a:lstStyle/>
          <a:p>
            <a:r>
              <a:rPr lang="ru-RU" dirty="0"/>
              <a:t>Приложение 1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09CEB3-404F-79D6-5003-2BC21D229E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05B428-4690-C0A9-806C-924D85ABDF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881661" y="1474790"/>
            <a:ext cx="6293628" cy="440665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43B940C-FFDC-3FE6-0C49-B6565F8E0C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7396" y="523064"/>
            <a:ext cx="4457677" cy="6293629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EC2253C6-00DC-7918-7849-16BB739760EE}"/>
              </a:ext>
            </a:extLst>
          </p:cNvPr>
          <p:cNvSpPr txBox="1">
            <a:spLocks/>
          </p:cNvSpPr>
          <p:nvPr/>
        </p:nvSpPr>
        <p:spPr>
          <a:xfrm>
            <a:off x="4468483" y="-19300"/>
            <a:ext cx="3880449" cy="78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88D"/>
              </a:buClr>
              <a:buSzPts val="3600"/>
              <a:buFont typeface="Verdana" panose="020B0604030504040204"/>
              <a:buNone/>
              <a:defRPr sz="3600" b="0" i="0" u="none" strike="noStrike" cap="none">
                <a:solidFill>
                  <a:srgbClr val="3C388D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r>
              <a:rPr lang="ru-RU" dirty="0"/>
              <a:t>Приложение 2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CABF217-53A6-B852-EB97-9CA8450C6E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0266" y="6376746"/>
            <a:ext cx="2836900" cy="439947"/>
          </a:xfrm>
          <a:prstGeom prst="rect">
            <a:avLst/>
          </a:prstGeom>
        </p:spPr>
      </p:pic>
      <p:pic>
        <p:nvPicPr>
          <p:cNvPr id="6" name="Google Shape;113;p25">
            <a:extLst>
              <a:ext uri="{FF2B5EF4-FFF2-40B4-BE49-F238E27FC236}">
                <a16:creationId xmlns:a16="http://schemas.microsoft.com/office/drawing/2014/main" id="{8F388EC2-024B-A8EB-8FCE-4B314B23795E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44331" y="1176951"/>
            <a:ext cx="2165231" cy="10946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60922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4"/>
          <p:cNvSpPr txBox="1">
            <a:spLocks noGrp="1"/>
          </p:cNvSpPr>
          <p:nvPr>
            <p:ph type="title"/>
          </p:nvPr>
        </p:nvSpPr>
        <p:spPr>
          <a:xfrm>
            <a:off x="1548179" y="2864216"/>
            <a:ext cx="9095642" cy="1129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Verdana" panose="020B0604030504040204"/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</TotalTime>
  <Words>1467</Words>
  <Application>Microsoft Office PowerPoint</Application>
  <PresentationFormat>Широкоэкранный</PresentationFormat>
  <Paragraphs>313</Paragraphs>
  <Slides>26</Slides>
  <Notes>22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5" baseType="lpstr">
      <vt:lpstr>Arial</vt:lpstr>
      <vt:lpstr>Calibri</vt:lpstr>
      <vt:lpstr>Clear Sans Regular Bold</vt:lpstr>
      <vt:lpstr>Google Sans</vt:lpstr>
      <vt:lpstr>Helvetica Neue</vt:lpstr>
      <vt:lpstr>Noto Sans Symbols</vt:lpstr>
      <vt:lpstr>Raleway SemiBold</vt:lpstr>
      <vt:lpstr>Verdana</vt:lpstr>
      <vt:lpstr>Тема Office</vt:lpstr>
      <vt:lpstr>Sport Screen</vt:lpstr>
      <vt:lpstr>Проблема</vt:lpstr>
      <vt:lpstr>Решение</vt:lpstr>
      <vt:lpstr>Технология</vt:lpstr>
      <vt:lpstr>ЦЕЛЕВАЯ АУДИТОРИЯ</vt:lpstr>
      <vt:lpstr>ЦЕЛЕВАЯ АУДИТОРИЯ</vt:lpstr>
      <vt:lpstr>Целевой рынок</vt:lpstr>
      <vt:lpstr>Целевой рынок</vt:lpstr>
      <vt:lpstr>Конкуренты</vt:lpstr>
      <vt:lpstr>Конкуренты</vt:lpstr>
      <vt:lpstr>Конкуренты</vt:lpstr>
      <vt:lpstr>Презентация PowerPoint</vt:lpstr>
      <vt:lpstr>Презентация PowerPoint</vt:lpstr>
      <vt:lpstr>Презентация PowerPoint</vt:lpstr>
      <vt:lpstr>ЭКОНОМИКА</vt:lpstr>
      <vt:lpstr>Структура издержек</vt:lpstr>
      <vt:lpstr>Бизнес-модель проекта </vt:lpstr>
      <vt:lpstr>Авторское право и защита интеллектуальной собственности </vt:lpstr>
      <vt:lpstr>Текущий статус и планы</vt:lpstr>
      <vt:lpstr>Команда</vt:lpstr>
      <vt:lpstr>Корпоративная структура</vt:lpstr>
      <vt:lpstr>Спасибо за внимание </vt:lpstr>
      <vt:lpstr>Презентация PowerPoint</vt:lpstr>
      <vt:lpstr>ЧАСТЫЕ ВОПРОСЫ</vt:lpstr>
      <vt:lpstr>Приложение 1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Romashka</dc:creator>
  <cp:lastModifiedBy>Romashka</cp:lastModifiedBy>
  <cp:revision>12</cp:revision>
  <dcterms:created xsi:type="dcterms:W3CDTF">2024-10-30T05:51:03Z</dcterms:created>
  <dcterms:modified xsi:type="dcterms:W3CDTF">2024-12-09T14:05:20Z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A711DD592B48497D99B6B80E65090235_12</vt:lpwstr>
  </property>
  <property fmtid="{D5CDD505-2E9C-101B-9397-08002B2CF9AE}" pid="3" name="KSOProductBuildVer">
    <vt:lpwstr>1049-12.2.0.18607</vt:lpwstr>
  </property>
</Properties>
</file>