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7"/>
  </p:notesMasterIdLst>
  <p:sldIdLst>
    <p:sldId id="270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6" r:id="rId13"/>
    <p:sldId id="271" r:id="rId14"/>
    <p:sldId id="267" r:id="rId15"/>
    <p:sldId id="268" r:id="rId16"/>
  </p:sldIdLst>
  <p:sldSz cx="9144000" cy="5143500" type="screen16x9"/>
  <p:notesSz cx="6858000" cy="9144000"/>
  <p:embeddedFontLst>
    <p:embeddedFont>
      <p:font typeface="Nunito" pitchFamily="2" charset="-52"/>
      <p:regular r:id="rId18"/>
      <p:bold r:id="rId19"/>
      <p:italic r:id="rId20"/>
      <p:boldItalic r:id="rId21"/>
    </p:embeddedFont>
    <p:embeddedFont>
      <p:font typeface="Tahoma" panose="020B0604030504040204" pitchFamily="34" charset="0"/>
      <p:regular r:id="rId22"/>
      <p:bold r:id="rId23"/>
    </p:embeddedFont>
    <p:embeddedFont>
      <p:font typeface="Verdana" panose="020B060403050404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2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72026" autoAdjust="0"/>
  </p:normalViewPr>
  <p:slideViewPr>
    <p:cSldViewPr snapToGrid="0">
      <p:cViewPr>
        <p:scale>
          <a:sx n="66" d="100"/>
          <a:sy n="66" d="100"/>
        </p:scale>
        <p:origin x="1138" y="259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I8yR2ZVy5DTYRL2LU6x8u6SMIoL468aMmEEJc3rRjfA/edit?usp=drive_link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intensive22aw/91b294bbdd1d4496b32fd7dc75fd0f42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otion.so/intensive22aw/135a5aaf58f84f15ad9ad5c183df08fa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На титульном слайде укажите: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 название вашего проекта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 ваш вуз (принятую аббревиатуру)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 тип разработки (он должен быть указан по умолчанию)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Шаблон К1 Заказная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8230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5bf51c69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5bf51c69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пользователя и его проблему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Если это ваше первое поддерживающее мероприятие, 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https://www.notion.so/intensive22aw/91b294bbdd1d4496b32fd7dc75fd0f42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https://www.notion.so/intensive22aw/135a5aaf58f84f15ad9ad5c183df08fa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95bf51c69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95bf51c69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решение проблемы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же слайде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5bf51c69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5bf51c69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/>
              <a:t>Опишите по шагам ответ на вопрос: как пользователь достигнет цели, используя ваше решение.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Если в этом есть необходимость, укажите и неоптимальный сценарий (как проблема решается сейчас и к каким последствиям это приводит)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/>
              <a:t>По возможности, визуализируйте этот сценарий в виде схемы или прототипа будущего интерфейса решения.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95bf51c69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95bf51c69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95bf51c69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95bf51c69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95bf51c697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этом разделе мы предлагаем вам подумать о том, на чём ваш проект будет зарабатывать деньги и поделиться своими предположениями с экспертами, которым помогут вам скорректировать свою бизнес стратегию.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95bf51c69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95bf51c69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Если вам так удобнее, поместите этот слайд выше, где вы рассказываете о своём решении.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аналоги вашего решения. Обновленная версия должна у вас появиться по результатам исследования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Хороший вариант (но мы не настаиваем) — представить результаты в виде таблицы, где вы сравниваете ваше решение с аналогами по важным для пользователя параметрам.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5bf51c697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95bf51c697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 dirty="0"/>
            </a:br>
            <a:r>
              <a:rPr lang="ru" dirty="0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 dirty="0"/>
            </a:br>
            <a:r>
              <a:rPr lang="ru" dirty="0"/>
              <a:t>О том, как ответить на вопросы выше, читайте с статье: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 dirty="0"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 dirty="0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ru" b="1" dirty="0"/>
            </a:br>
            <a:r>
              <a:rPr lang="ru" dirty="0"/>
              <a:t>1.</a:t>
            </a:r>
            <a:r>
              <a:rPr lang="ru" b="1" dirty="0"/>
              <a:t> 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b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Экономика проекта и модели монетизации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5bf51c697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95bf51c697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 dirty="0"/>
            </a:br>
            <a:r>
              <a:rPr lang="ru" dirty="0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 dirty="0"/>
            </a:br>
            <a:r>
              <a:rPr lang="ru" dirty="0"/>
              <a:t>О том, как ответить на вопросы выше, читайте с статье: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 dirty="0"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 dirty="0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ru" b="1" dirty="0"/>
            </a:br>
            <a:r>
              <a:rPr lang="ru" dirty="0"/>
              <a:t>1.</a:t>
            </a:r>
            <a:r>
              <a:rPr lang="ru" b="1" dirty="0"/>
              <a:t> 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b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Экономика проекта и модели монетизации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9886600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5bf51c697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95bf51c697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95bf51c697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95bf51c697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FAB30A0-386A-4A5D-AF2F-BA28D5B80F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76" b="14476"/>
          <a:stretch/>
        </p:blipFill>
        <p:spPr bwMode="auto">
          <a:xfrm>
            <a:off x="-1" y="1489150"/>
            <a:ext cx="9144000" cy="365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B39042F-EF55-4DDE-A9AD-9B64AD7D6C66}"/>
              </a:ext>
            </a:extLst>
          </p:cNvPr>
          <p:cNvSpPr/>
          <p:nvPr/>
        </p:nvSpPr>
        <p:spPr>
          <a:xfrm>
            <a:off x="-2" y="2052600"/>
            <a:ext cx="9143998" cy="30837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3999" cy="2052600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i="0" u="none" strike="noStrike" spc="50" dirty="0">
                <a:ln w="0"/>
                <a:solidFill>
                  <a:schemeClr val="tx2">
                    <a:lumMod val="9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Новый вид игровых тренировок </a:t>
            </a:r>
            <a:br>
              <a:rPr lang="ru-RU" sz="4000" b="1" i="0" u="none" strike="noStrike" spc="50" dirty="0">
                <a:ln w="0"/>
                <a:solidFill>
                  <a:schemeClr val="tx2">
                    <a:lumMod val="9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0" u="none" strike="noStrike" spc="50" dirty="0">
                <a:ln w="0"/>
                <a:solidFill>
                  <a:schemeClr val="tx2">
                    <a:lumMod val="9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поклонников </a:t>
            </a:r>
            <a:r>
              <a:rPr lang="ru-RU" sz="4000" b="1" i="0" u="none" strike="noStrike" spc="50" dirty="0" err="1">
                <a:ln w="0"/>
                <a:solidFill>
                  <a:schemeClr val="tx2">
                    <a:lumMod val="9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мультивселенной</a:t>
            </a:r>
            <a:r>
              <a:rPr lang="ru-RU" sz="4000" b="1" i="0" u="none" strike="noStrike" spc="50" dirty="0">
                <a:ln w="0"/>
                <a:solidFill>
                  <a:schemeClr val="tx2">
                    <a:lumMod val="9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000" b="1" i="0" u="none" strike="noStrike" spc="50" dirty="0">
                <a:ln w="0"/>
                <a:solidFill>
                  <a:schemeClr val="tx2">
                    <a:lumMod val="9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0" u="none" strike="noStrike" spc="50" dirty="0">
                <a:ln w="0"/>
                <a:solidFill>
                  <a:schemeClr val="tx2">
                    <a:lumMod val="9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&lt;&lt;Хроники разбитого мира&gt;&gt;</a:t>
            </a:r>
            <a:endParaRPr sz="4000" b="1" spc="50" dirty="0">
              <a:ln w="0"/>
              <a:solidFill>
                <a:schemeClr val="tx2">
                  <a:lumMod val="9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6304461" y="4539159"/>
            <a:ext cx="2893615" cy="5060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spc="50" dirty="0">
                <a:ln w="0"/>
                <a:solidFill>
                  <a:schemeClr val="tx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Инициативная разработка</a:t>
            </a:r>
            <a:endParaRPr b="1" spc="50" dirty="0">
              <a:ln w="0"/>
              <a:solidFill>
                <a:schemeClr val="tx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108155" y="1810489"/>
            <a:ext cx="9143998" cy="79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Тверской государственный университет</a:t>
            </a:r>
            <a:endParaRPr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654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CA72DCB7-D0D1-4C14-A5E0-B6A09BC18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n w="0"/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Пользователь и его проблема</a:t>
            </a:r>
            <a:endParaRPr dirty="0">
              <a:ln w="0"/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5460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	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Основными пользователями являются поклонники вселенной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«Хроники разбитого мира» и люди, заинтересованные в совершенствовании своих физических способностей и навыков логического мышления.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Одна из проблем, с которой сталкивается пользователь, - это отсутствие доступных программ тренировок, связанных с </a:t>
            </a:r>
            <a:r>
              <a:rPr lang="ru-RU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мультивселенной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«Хроники разбитого мира». Он хочет найти способ интегрировать свою любовь к этой </a:t>
            </a:r>
            <a:r>
              <a:rPr lang="ru-RU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мультивселенной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свою физическую активность, чтобы сделать тренировки более интересными и мотивирующими. Он также хочет найти способ поделиться своими увлечениями с другими поклонниками </a:t>
            </a:r>
            <a:r>
              <a:rPr lang="ru-RU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мультивселенной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чтобы создать сообщество единомышленников, которые разделяют его страсть и интересы.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D562366-6184-4E2C-A6F4-9CCC1005F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Решение</a:t>
            </a:r>
            <a:endParaRPr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310641"/>
            <a:ext cx="8520600" cy="293624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	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Мы предлагаем универсальную программу спортивных и игровых тренировок для поклонников </a:t>
            </a:r>
            <a:r>
              <a:rPr lang="ru-RU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мультивселенной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«Хроники разбитого мира», которые будут занимать малую часть времени у пользователей. Данные тренировки будут нацелены не только на физическое развитие, но и на интеллектуально-логическое развитие - направленное на совершенствование Hard &amp; Soft </a:t>
            </a:r>
            <a:r>
              <a:rPr lang="ru-RU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skills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на основе возможностей персонажей книг.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737E828F-D83A-485C-826A-E6917B117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167149"/>
            <a:ext cx="8520600" cy="5727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Пользовательский сценарий</a:t>
            </a:r>
            <a:endParaRPr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739850"/>
            <a:ext cx="8520600" cy="4236502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Вступительное видео. </a:t>
            </a:r>
            <a:r>
              <a:rPr lang="ru-RU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Пользователь запускает тренировочную программу и видит вступительное видео, представляющее </a:t>
            </a:r>
            <a:r>
              <a:rPr lang="ru-RU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мультивселенную</a:t>
            </a:r>
            <a:r>
              <a:rPr lang="ru-RU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«Хроники разбитого мира». Видео содержит краткое описание сюжета, персонажей и основных игровых механик.</a:t>
            </a:r>
          </a:p>
          <a:p>
            <a:pPr marL="228600" lvl="0" indent="-22860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Заполнение анкеты. </a:t>
            </a:r>
            <a:r>
              <a:rPr lang="ru-RU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Пользователь указывает свое имя, пол, возраст, предпочтения в играх, дополнительную информацию. Все это нужно для получения статистики.</a:t>
            </a:r>
          </a:p>
          <a:p>
            <a:pPr marL="228600" lvl="0" indent="-22860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Выбор персонажа. </a:t>
            </a:r>
            <a:r>
              <a:rPr lang="ru-RU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Пользователь выбирает одного из доступных персонажей </a:t>
            </a:r>
            <a:r>
              <a:rPr lang="ru-RU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мультивселенной</a:t>
            </a:r>
            <a:r>
              <a:rPr lang="ru-RU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«Хроники разбитого мира». Каждый персонаж имеет свои уникальные тренировки. </a:t>
            </a:r>
          </a:p>
          <a:p>
            <a:pPr marL="228600" lvl="0" indent="-22860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Изучение программы тренировок.</a:t>
            </a:r>
            <a:r>
              <a:rPr lang="ru-RU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Пользователь получает краткое обучение по выполнению заданий. </a:t>
            </a:r>
          </a:p>
          <a:p>
            <a:pPr marL="228600" lvl="0" indent="-22860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Тренировочные миссии. </a:t>
            </a:r>
            <a:r>
              <a:rPr lang="ru-RU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Пользователь выбирает один из блоков: «Логические задачи» или «Физические упражнения», далее следует несколько игровых миссий. </a:t>
            </a:r>
          </a:p>
          <a:p>
            <a:pPr marL="228600" lvl="0" indent="-22860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Внутриигровые бонусы. </a:t>
            </a:r>
            <a:r>
              <a:rPr lang="ru-RU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После каждой выполненной тренировочной миссии пользователь получает оценку своего производительности и награду в виде очков опыта. Очки опыта можно использовать для покупки аватаров (в лице героев </a:t>
            </a:r>
            <a:r>
              <a:rPr lang="ru-RU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мультивселенной</a:t>
            </a:r>
            <a:r>
              <a:rPr lang="ru-RU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«Хроники разбитого мира»), покупки аксессуаров для героев и приобретения </a:t>
            </a:r>
            <a:r>
              <a:rPr lang="ru-RU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бустов</a:t>
            </a:r>
            <a:r>
              <a:rPr lang="ru-RU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для логических игр. </a:t>
            </a:r>
          </a:p>
          <a:p>
            <a:pPr marL="228600" lvl="0" indent="-22860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Завершение тренировки. </a:t>
            </a:r>
            <a:r>
              <a:rPr lang="ru-RU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окончанию тренировки пользователь получает итоговую оценку своей работы. Тренировка завершается, и пользователь может сохранить свой прогресс или повторить тренировку еще раз для улучшения результатов</a:t>
            </a:r>
            <a:r>
              <a:rPr lang="ru-RU" sz="10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105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9006AEAB-FBCF-429D-9B23-FE817CF1D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11700" y="1134475"/>
            <a:ext cx="8520600" cy="34164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</a:rPr>
              <a:t>	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Игровая механика: Игра состоит из двух блоков. </a:t>
            </a:r>
          </a:p>
          <a:p>
            <a:pPr lvl="0" indent="-457200">
              <a:lnSpc>
                <a:spcPct val="100000"/>
              </a:lnSpc>
              <a:buAutoNum type="arabicPeriod"/>
            </a:pPr>
            <a:r>
              <a:rPr 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«Логические задачи». 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данном блоке находятся различные интеллектуально-логические игры. Весь процесс построен в виде квеста, где игрок будет выбирать персонажа, решать разноплановые головоломки и продвигаться по уровням. На полученные очки опыта пользователь может совершать покупки внутри игры.</a:t>
            </a:r>
          </a:p>
          <a:p>
            <a:pPr indent="-457200">
              <a:lnSpc>
                <a:spcPct val="100000"/>
              </a:lnSpc>
              <a:buFont typeface="Arial"/>
              <a:buAutoNum type="arabicPeriod"/>
            </a:pPr>
            <a:r>
              <a:rPr 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«Физические упражнения». 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данном блоке находятся видеоматериалы для тренировок. Так же есть раздел «мой прогресс» в котором можно вести заметки, закреплять фото- и видеоматериалы тренировок. 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О проекте</a:t>
            </a:r>
            <a:endParaRPr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DD96103-3573-4200-A529-3E378441D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Результаты тестирования</a:t>
            </a:r>
            <a:endParaRPr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490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>
              <a:buNone/>
            </a:pPr>
            <a:r>
              <a:rPr lang="ru-RU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Согласно результатам опроса проведенного среди потенциальных пользователей нашего приложения было выявлено следующее:</a:t>
            </a:r>
          </a:p>
          <a:p>
            <a:pPr marL="0" lvl="0" indent="0">
              <a:buNone/>
            </a:pPr>
            <a:endParaRPr lang="ru-RU" sz="1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28600" lvl="0" indent="-228600">
              <a:buAutoNum type="arabicPeriod"/>
            </a:pPr>
            <a:r>
              <a:rPr lang="ru-RU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Какие игры могут быть включены в приложение для развития логических тренировок и подходят для разных возрастных групп пользователей? </a:t>
            </a:r>
            <a:r>
              <a:rPr lang="ru-RU" sz="1200" b="1" i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Классические головоломки, такие как шахматы, шашки, </a:t>
            </a:r>
            <a:r>
              <a:rPr lang="ru-RU" sz="1200" b="1" i="1" dirty="0" err="1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судоку</a:t>
            </a:r>
            <a:r>
              <a:rPr lang="ru-RU" sz="1200" b="1" i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и кроссворды. (65% голосов)</a:t>
            </a:r>
          </a:p>
          <a:p>
            <a:pPr marL="228600" lvl="0" indent="-228600">
              <a:buAutoNum type="arabicPeriod"/>
            </a:pP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Какие игры Вы предпочитаете для улучшения своих способностей к абстрактному мышлению и решению сложных задач? </a:t>
            </a:r>
            <a:r>
              <a:rPr lang="ru-RU" sz="1200" b="1" i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Головоломки (70% голосов)</a:t>
            </a:r>
          </a:p>
          <a:p>
            <a:pPr marL="228600" lvl="0" indent="-228600">
              <a:buAutoNum type="arabicPeriod"/>
            </a:pP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Какие игры могут быть включены в приложение для развития физических возможностей и улучшения общей физической формы? </a:t>
            </a:r>
            <a:r>
              <a:rPr lang="ru-RU" sz="1200" b="1" i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Фитнес-игры (83% голосов)</a:t>
            </a:r>
          </a:p>
          <a:p>
            <a:pPr marL="228600" lvl="0" indent="-228600">
              <a:buAutoNum type="arabicPeriod"/>
            </a:pP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Стоит ли делать разделение по уровню развития тренировки (новичок, продвинутый и т.д.)? </a:t>
            </a:r>
            <a:r>
              <a:rPr lang="ru-RU" sz="1200" b="1" i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Да (57% голосов) </a:t>
            </a:r>
          </a:p>
          <a:p>
            <a:pPr marL="228600" lvl="0" indent="-228600">
              <a:buAutoNum type="arabicPeriod"/>
            </a:pP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Какие тренировки лучше включить в интеллектуально-логическое развитие пользователей? </a:t>
            </a:r>
            <a:r>
              <a:rPr lang="ru-RU" sz="1200" b="1" i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Логические игры и головоломки (96% голосов)</a:t>
            </a:r>
          </a:p>
          <a:p>
            <a:pPr marL="228600" lvl="0" indent="-228600">
              <a:buAutoNum type="arabicPeriod"/>
            </a:pP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Стоит ли включать математические задачи? </a:t>
            </a:r>
            <a:r>
              <a:rPr lang="ru-RU" sz="1200" b="1" i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Скорее да, чем нет (70% голосов)</a:t>
            </a:r>
          </a:p>
          <a:p>
            <a:pPr marL="228600" lvl="0" indent="-228600">
              <a:buAutoNum type="arabicPeriod"/>
            </a:pP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Сколько раз в неделю вы планируете заходить на игровой сайт? </a:t>
            </a:r>
            <a:r>
              <a:rPr lang="ru-RU" sz="1200" b="1" i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 в два дня (70% голосов)</a:t>
            </a:r>
          </a:p>
          <a:p>
            <a:pPr marL="228600" lvl="0" indent="-228600">
              <a:buAutoNum type="arabicPeriod"/>
            </a:pP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Вы знакомы с </a:t>
            </a:r>
            <a:r>
              <a:rPr lang="ru-RU" sz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мультивселенной</a:t>
            </a: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«Хроники разбитого мира?» </a:t>
            </a:r>
            <a:r>
              <a:rPr lang="ru-RU" sz="1200" b="1" i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Нет (83% голосов)</a:t>
            </a:r>
          </a:p>
          <a:p>
            <a:pPr marL="228600" lvl="0" indent="-228600">
              <a:buAutoNum type="arabicPeriod"/>
            </a:pP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Хотели бы познакомиться? </a:t>
            </a:r>
            <a:r>
              <a:rPr lang="ru-RU" sz="1200" b="1" i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Да (75% голосов)</a:t>
            </a:r>
          </a:p>
          <a:p>
            <a:pPr marL="228600" lvl="0" indent="-228600">
              <a:buAutoNum type="arabicPeriod"/>
            </a:pPr>
            <a:endParaRPr lang="ru-RU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28600" lvl="0" indent="-228600">
              <a:buAutoNum type="arabicPeriod"/>
            </a:pPr>
            <a:endParaRPr lang="ru-RU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564FEC3C-0136-44AC-929C-6E8CFE132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-1" y="2150850"/>
            <a:ext cx="9143999" cy="8418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Экономика </a:t>
            </a:r>
            <a:r>
              <a:rPr lang="ru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проекта</a:t>
            </a:r>
            <a:endParaRPr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Аналоги</a:t>
            </a:r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85982E5-9E81-4BE6-856D-4ABC2B9ACD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051298"/>
              </p:ext>
            </p:extLst>
          </p:nvPr>
        </p:nvGraphicFramePr>
        <p:xfrm>
          <a:off x="0" y="0"/>
          <a:ext cx="9134669" cy="5143500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3038669">
                  <a:extLst>
                    <a:ext uri="{9D8B030D-6E8A-4147-A177-3AD203B41FA5}">
                      <a16:colId xmlns:a16="http://schemas.microsoft.com/office/drawing/2014/main" val="322317537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530582984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164642287"/>
                    </a:ext>
                  </a:extLst>
                </a:gridCol>
              </a:tblGrid>
              <a:tr h="923629">
                <a:tc gridSpan="3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2800" b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sym typeface="Arial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" sz="2800" b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C2C2C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Tahoma" panose="020B0604030504040204" pitchFamily="34" charset="0"/>
                          <a:sym typeface="Arial"/>
                        </a:rPr>
                        <a:t>Аналоги решения</a:t>
                      </a:r>
                      <a:endParaRPr lang="ru-RU" sz="1100" dirty="0">
                        <a:solidFill>
                          <a:srgbClr val="2C2C2C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7610" marR="57610" marT="28805" marB="28805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</a:txBody>
                  <a:tcPr marL="57610" marR="57610" marT="28805" marB="28805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</a:txBody>
                  <a:tcPr marL="57610" marR="57610" marT="28805" marB="28805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846868"/>
                  </a:ext>
                </a:extLst>
              </a:tr>
              <a:tr h="555313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Существующие решения</a:t>
                      </a:r>
                      <a:endParaRPr lang="ru-RU" sz="1800" dirty="0">
                        <a:effectLst/>
                      </a:endParaRPr>
                    </a:p>
                  </a:txBody>
                  <a:tcPr marL="57610" marR="57610" marT="28805" marB="2880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Достоинства</a:t>
                      </a:r>
                      <a:endParaRPr lang="ru-RU" sz="1800" dirty="0">
                        <a:effectLst/>
                      </a:endParaRPr>
                    </a:p>
                  </a:txBody>
                  <a:tcPr marL="57610" marR="57610" marT="28805" marB="288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Недостатки</a:t>
                      </a:r>
                      <a:endParaRPr lang="ru-RU" sz="1800" dirty="0">
                        <a:effectLst/>
                      </a:endParaRPr>
                    </a:p>
                  </a:txBody>
                  <a:tcPr marL="57610" marR="57610" marT="28805" marB="288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7584232"/>
                  </a:ext>
                </a:extLst>
              </a:tr>
              <a:tr h="814486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Мобильное приложение по спортивным тренировкам(GYMUP, 7 минут упражнения, </a:t>
                      </a:r>
                      <a:r>
                        <a:rPr lang="ru-RU" sz="14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Sworkit</a:t>
                      </a:r>
                      <a:r>
                        <a:rPr lang="ru-RU" sz="14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10" marR="57610" marT="28805" marB="2880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Расписание упражнений, наглядное выполнение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10" marR="57610" marT="28805" marB="288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Не универсальное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10" marR="57610" marT="28805" marB="288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55138876"/>
                  </a:ext>
                </a:extLst>
              </a:tr>
              <a:tr h="808998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Видеоролики на YouTube (Игорь Войтенко, Алексей Столяров, SJBODY)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10" marR="57610" marT="28805" marB="2880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Расписание упражнений, наглядное выполнение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10" marR="57610" marT="28805" marB="288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Не универсальное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10" marR="57610" marT="28805" marB="288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12749228"/>
                  </a:ext>
                </a:extLst>
              </a:tr>
              <a:tr h="984676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u="none" strike="noStrike" cap="none" dirty="0" err="1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NeuroNation</a:t>
                      </a:r>
                      <a:br>
                        <a:rPr lang="ru-RU" dirty="0">
                          <a:solidFill>
                            <a:schemeClr val="bg1"/>
                          </a:solidFill>
                        </a:rPr>
                      </a:b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10" marR="57610" marT="28805" marB="2880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составляются индивидуальные тренировки в зависимости от уровня развития способностей пользователя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10" marR="57610" marT="28805" marB="288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бесплатно доступны не все логические загадки и тренировки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10" marR="57610" marT="28805" marB="288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70569951"/>
                  </a:ext>
                </a:extLst>
              </a:tr>
              <a:tr h="1056398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u="none" strike="noStrike" cap="none" dirty="0" err="1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Lumosity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10" marR="57610" marT="28805" marB="2880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практика английского языка совмещена с логическими загадками и иными тренировками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10" marR="57610" marT="28805" marB="288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приложение не русифицировано следовательно пользователи не знающие английского языка не смогут им пользоваться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10" marR="57610" marT="28805" marB="288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658486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2CB04090-FDED-4522-A4C7-49EAFAAF9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Наши клиенты и с</a:t>
            </a:r>
            <a:r>
              <a:rPr lang="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труктура издержек</a:t>
            </a:r>
            <a:endParaRPr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311700" y="1099006"/>
            <a:ext cx="8520600" cy="359946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>
              <a:buNone/>
            </a:pPr>
            <a:r>
              <a:rPr lang="ru" sz="1600" dirty="0">
                <a:solidFill>
                  <a:schemeClr val="dk1"/>
                </a:solidFill>
              </a:rPr>
              <a:t>	</a:t>
            </a: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Нашими клиентами являются люди, заинтересованные в совершенствовании своих физических способностей и навыков логического мышления. С возможностью ознакомления с </a:t>
            </a:r>
            <a:r>
              <a:rPr lang="ru-RU" sz="1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мультивселенной</a:t>
            </a: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1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spcBef>
                <a:spcPts val="1200"/>
              </a:spcBef>
              <a:buNone/>
            </a:pPr>
            <a:r>
              <a:rPr lang="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ru" sz="2000" b="1" dirty="0">
                <a:solidFill>
                  <a:schemeClr val="bg1"/>
                </a:solidFill>
                <a:highlight>
                  <a:srgbClr val="8000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Издержки: </a:t>
            </a:r>
            <a:endParaRPr lang="en-US" sz="2000" b="1" dirty="0">
              <a:solidFill>
                <a:schemeClr val="bg1"/>
              </a:solidFill>
              <a:highlight>
                <a:srgbClr val="800000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Разработка и поддержка программного обеспечения для тренировок.</a:t>
            </a:r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Создание и администрирование серверов для обеспечения многопользовательской игровой среды.</a:t>
            </a:r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Разработка контента тренировочных миссий, включая сценарии, уровни сложности и задания.</a:t>
            </a:r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Маркетинг и реклама для привлечения новых пользователей.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Техническая поддержка и обновления программного обеспечения.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2CB04090-FDED-4522-A4C7-49EAFAAF9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Бизнес-модель</a:t>
            </a:r>
            <a:endParaRPr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311700" y="1099006"/>
            <a:ext cx="8520600" cy="311903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Платные подписки: Пользователи могут приобрести подписку на тренировки в </a:t>
            </a:r>
            <a:r>
              <a:rPr lang="ru-RU" sz="1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мультивселенной</a:t>
            </a: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«Хроники разбитого мира». Подписка может предоставлять доступ к различным уровням тренировок, дополнительным </a:t>
            </a:r>
            <a:r>
              <a:rPr lang="ru-RU" sz="1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контентам</a:t>
            </a: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преимуществам.</a:t>
            </a:r>
            <a:r>
              <a:rPr lang="en-US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1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buNone/>
            </a:pPr>
            <a:endParaRPr lang="ru-RU" sz="1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buNone/>
            </a:pP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1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Микротранзакции</a:t>
            </a: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Пользователи могут приобретать персонажей, аксессуары или опыт за реальные деньги. 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Реклама: Рекламные партнеры могут размещать свои объявления в игре или на сайте, что позволит генерировать дополнительные доходы.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Спонсорство и партнерство с другими брендами: Компания может устанавливать партнерские отношения с другими брендами, чтобы продвигать их продукцию или сотрудничать в организации событий и турниров.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3116271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D9B1CA58-DABE-4636-BDD7-BF7F472DD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1170038" y="954187"/>
            <a:ext cx="2330246" cy="569476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Команда</a:t>
            </a:r>
            <a:endParaRPr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B5811B-678E-40E7-AC42-0375FB558E1C}"/>
              </a:ext>
            </a:extLst>
          </p:cNvPr>
          <p:cNvSpPr txBox="1"/>
          <p:nvPr/>
        </p:nvSpPr>
        <p:spPr>
          <a:xfrm>
            <a:off x="1170038" y="1528812"/>
            <a:ext cx="6803923" cy="246221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Хангараева Альбина</a:t>
            </a:r>
          </a:p>
          <a:p>
            <a:pPr algn="r"/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Евсеев Матвей </a:t>
            </a:r>
          </a:p>
          <a:p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Булгаков Дмитрий</a:t>
            </a:r>
          </a:p>
          <a:p>
            <a:pPr algn="r"/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Петров Дмитрий</a:t>
            </a:r>
          </a:p>
          <a:p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Мухометзянов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Дмитрий</a:t>
            </a:r>
          </a:p>
          <a:p>
            <a:endParaRPr lang="ru-R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ый треугольник 3">
            <a:extLst>
              <a:ext uri="{FF2B5EF4-FFF2-40B4-BE49-F238E27FC236}">
                <a16:creationId xmlns:a16="http://schemas.microsoft.com/office/drawing/2014/main" id="{4CDB1291-73CF-424D-AE18-FD754E4D933A}"/>
              </a:ext>
            </a:extLst>
          </p:cNvPr>
          <p:cNvSpPr/>
          <p:nvPr/>
        </p:nvSpPr>
        <p:spPr>
          <a:xfrm>
            <a:off x="3500283" y="950963"/>
            <a:ext cx="4473677" cy="572700"/>
          </a:xfrm>
          <a:prstGeom prst="rtTriangle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7830DB6C-ADC5-42C1-9C9B-71E7CD1A5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Вопросы экспертам</a:t>
            </a:r>
            <a:endParaRPr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7" name="Google Shape;127;p25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25747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342900" lvl="0" algn="l" rtl="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" sz="6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Где лучше разместить игровые тренировки? </a:t>
            </a:r>
          </a:p>
          <a:p>
            <a:pPr marL="342900" lvl="0" algn="l" rtl="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" sz="6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Интеллектуально-логические тренировки лучше предоставть в виде квеста или по разделам?</a:t>
            </a:r>
          </a:p>
          <a:p>
            <a:pPr marL="342900" lvl="0" algn="l" rtl="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6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Стоит ли организовывать многопользовательские игровые тренировки, которые позволят поклонникам "Хроники разбитого мира" взаимодействовать и соревноваться друг с другом?</a:t>
            </a:r>
          </a:p>
          <a:p>
            <a:pPr marL="342900" lvl="0" algn="l" rtl="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6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Какие возможности есть для интеграции игровых тренировок с другими формами контента, такими как книги, комиксы, настольные игры и наборы по робототехнике, чтобы создать единое и погружающее игровое пространство для поклонников?</a:t>
            </a:r>
          </a:p>
          <a:p>
            <a:pPr marL="342900" lvl="0" algn="l" rtl="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6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Какие практические советы и рекомендации вы можете дать для создания увлекательных и эффективных игровых тренировок?</a:t>
            </a:r>
            <a:endParaRPr lang="ru" sz="6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30B95235C165043B0E73E9E0507F9F2" ma:contentTypeVersion="7" ma:contentTypeDescription="Создание документа." ma:contentTypeScope="" ma:versionID="1cee7616ba631a0d9b18df8cfef92de8">
  <xsd:schema xmlns:xsd="http://www.w3.org/2001/XMLSchema" xmlns:xs="http://www.w3.org/2001/XMLSchema" xmlns:p="http://schemas.microsoft.com/office/2006/metadata/properties" xmlns:ns3="cfc17c3a-e2e2-4536-ab73-783da53ddf30" xmlns:ns4="e583c085-4972-4c1e-863f-f1bcd79d4d71" targetNamespace="http://schemas.microsoft.com/office/2006/metadata/properties" ma:root="true" ma:fieldsID="94f6111b6dd159f5f886d90a27f9ff1b" ns3:_="" ns4:_="">
    <xsd:import namespace="cfc17c3a-e2e2-4536-ab73-783da53ddf30"/>
    <xsd:import namespace="e583c085-4972-4c1e-863f-f1bcd79d4d7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c17c3a-e2e2-4536-ab73-783da53ddf3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Хэш подсказки о совместном доступе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83c085-4972-4c1e-863f-f1bcd79d4d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583c085-4972-4c1e-863f-f1bcd79d4d71" xsi:nil="true"/>
  </documentManagement>
</p:properties>
</file>

<file path=customXml/itemProps1.xml><?xml version="1.0" encoding="utf-8"?>
<ds:datastoreItem xmlns:ds="http://schemas.openxmlformats.org/officeDocument/2006/customXml" ds:itemID="{3D439D6C-671F-43E1-8863-D761631752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c17c3a-e2e2-4536-ab73-783da53ddf30"/>
    <ds:schemaRef ds:uri="e583c085-4972-4c1e-863f-f1bcd79d4d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9A7644A-4461-4ACF-BE90-CC2BEEABAB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866B3A-7B4C-47BC-9F87-225148D9F442}">
  <ds:schemaRefs>
    <ds:schemaRef ds:uri="http://www.w3.org/XML/1998/namespace"/>
    <ds:schemaRef ds:uri="http://schemas.microsoft.com/office/2006/documentManagement/types"/>
    <ds:schemaRef ds:uri="http://purl.org/dc/terms/"/>
    <ds:schemaRef ds:uri="cfc17c3a-e2e2-4536-ab73-783da53ddf30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e583c085-4972-4c1e-863f-f1bcd79d4d71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3171</TotalTime>
  <Words>1860</Words>
  <Application>Microsoft Office PowerPoint</Application>
  <PresentationFormat>Экран (16:9)</PresentationFormat>
  <Paragraphs>123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Times New Roman</vt:lpstr>
      <vt:lpstr>Verdana</vt:lpstr>
      <vt:lpstr>Tahoma</vt:lpstr>
      <vt:lpstr>Nunito</vt:lpstr>
      <vt:lpstr>Simple Light</vt:lpstr>
      <vt:lpstr>Новый вид игровых тренировок  для поклонников мультивселенной  &lt;&lt;Хроники разбитого мира&gt;&gt;</vt:lpstr>
      <vt:lpstr>Пользователь и его проблема</vt:lpstr>
      <vt:lpstr>Решение</vt:lpstr>
      <vt:lpstr>Пользовательский сценарий</vt:lpstr>
      <vt:lpstr>О проекте</vt:lpstr>
      <vt:lpstr>Результаты тестирования</vt:lpstr>
      <vt:lpstr>Экономика проекта</vt:lpstr>
      <vt:lpstr>Аналоги</vt:lpstr>
      <vt:lpstr>Наши клиенты и структура издержек</vt:lpstr>
      <vt:lpstr>Бизнес-модель</vt:lpstr>
      <vt:lpstr>Команда</vt:lpstr>
      <vt:lpstr>Вопросы экспертам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Скопируйте этот шаблон</dc:title>
  <dc:creator>Альбина Хангараева</dc:creator>
  <cp:lastModifiedBy>Хангараева Альбина Ильшатовна</cp:lastModifiedBy>
  <cp:revision>32</cp:revision>
  <dcterms:modified xsi:type="dcterms:W3CDTF">2023-11-16T22:53:04Z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0x010100B30B95235C165043B0E73E9E0507F9F2</vt:lpwstr>
  </property>
</Properties>
</file>