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9" r:id="rId3"/>
    <p:sldId id="280" r:id="rId4"/>
    <p:sldId id="275" r:id="rId5"/>
    <p:sldId id="281" r:id="rId6"/>
    <p:sldId id="276" r:id="rId7"/>
    <p:sldId id="282" r:id="rId8"/>
    <p:sldId id="284" r:id="rId9"/>
    <p:sldId id="26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3833"/>
    <a:srgbClr val="8F00FF"/>
    <a:srgbClr val="ADDAE3"/>
    <a:srgbClr val="FBB3C1"/>
    <a:srgbClr val="FFAC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26" autoAdjust="0"/>
    <p:restoredTop sz="94660"/>
  </p:normalViewPr>
  <p:slideViewPr>
    <p:cSldViewPr>
      <p:cViewPr varScale="1">
        <p:scale>
          <a:sx n="78" d="100"/>
          <a:sy n="78" d="100"/>
        </p:scale>
        <p:origin x="1162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42B-4FF2-9643-933B3D62CA85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42B-4FF2-9643-933B3D62CA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Лист1!$A$1:$A$2</c:f>
              <c:numCache>
                <c:formatCode>0%</c:formatCode>
                <c:ptCount val="2"/>
                <c:pt idx="0">
                  <c:v>0.2</c:v>
                </c:pt>
                <c:pt idx="1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42B-4FF2-9643-933B3D62CA8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06.07.2025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190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06.07.2025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396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06.07.2025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570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06.07.2025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775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06.07.2025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881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06.07.2025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553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06.07.2025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552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06.07.2025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89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06.07.2025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409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06.07.2025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942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06.07.2025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25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6967-96B6-47F9-BEF7-899C0338F779}" type="datetimeFigureOut">
              <a:rPr lang="ru-RU" smtClean="0"/>
              <a:t>06.07.2025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68C9-4A46-43B8-AEB4-C2630076730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82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pn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Квадрат"/>
          <p:cNvSpPr/>
          <p:nvPr/>
        </p:nvSpPr>
        <p:spPr>
          <a:xfrm>
            <a:off x="0" y="3906152"/>
            <a:ext cx="5731538" cy="2951849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457200" indent="-369888">
              <a:lnSpc>
                <a:spcPct val="110000"/>
              </a:lnSpc>
              <a:buAutoNum type="arabicPeriod"/>
            </a:pPr>
            <a:r>
              <a:rPr lang="ru-RU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Заявка №СтС-414531.</a:t>
            </a:r>
          </a:p>
          <a:p>
            <a:pPr marL="457200" indent="-369888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r>
              <a:rPr lang="ru-RU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Синтез лактида и получение сополимеров на его основе медико-биологического назначения.</a:t>
            </a:r>
          </a:p>
          <a:p>
            <a:pPr marL="457200" indent="-369888">
              <a:lnSpc>
                <a:spcPct val="110000"/>
              </a:lnSpc>
              <a:buAutoNum type="arabicPeriod"/>
            </a:pPr>
            <a:r>
              <a:rPr lang="ru-RU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Алиев Гадир Шаинович.</a:t>
            </a:r>
          </a:p>
          <a:p>
            <a:endParaRPr dirty="0"/>
          </a:p>
        </p:txBody>
      </p:sp>
      <p:sp>
        <p:nvSpPr>
          <p:cNvPr id="171" name="Квадрат"/>
          <p:cNvSpPr/>
          <p:nvPr/>
        </p:nvSpPr>
        <p:spPr>
          <a:xfrm>
            <a:off x="5731539" y="5927334"/>
            <a:ext cx="3412461" cy="93066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2000">
                <a:solidFill>
                  <a:srgbClr val="FD493D"/>
                </a:solidFill>
              </a:defRPr>
            </a:pPr>
            <a:endParaRPr dirty="0"/>
          </a:p>
        </p:txBody>
      </p:sp>
      <p:sp>
        <p:nvSpPr>
          <p:cNvPr id="172" name="Прямоугольник"/>
          <p:cNvSpPr/>
          <p:nvPr/>
        </p:nvSpPr>
        <p:spPr>
          <a:xfrm>
            <a:off x="5731539" y="3910830"/>
            <a:ext cx="789471" cy="2016181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</a:defRPr>
            </a:pPr>
            <a:endParaRPr dirty="0"/>
          </a:p>
        </p:txBody>
      </p:sp>
      <p:sp>
        <p:nvSpPr>
          <p:cNvPr id="173" name="Прямоугольник"/>
          <p:cNvSpPr/>
          <p:nvPr/>
        </p:nvSpPr>
        <p:spPr>
          <a:xfrm>
            <a:off x="6521011" y="3906151"/>
            <a:ext cx="2622989" cy="2021182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</a:defRPr>
            </a:pPr>
            <a:endParaRPr dirty="0"/>
          </a:p>
        </p:txBody>
      </p:sp>
      <p:sp>
        <p:nvSpPr>
          <p:cNvPr id="174" name="Квадрат"/>
          <p:cNvSpPr/>
          <p:nvPr/>
        </p:nvSpPr>
        <p:spPr>
          <a:xfrm>
            <a:off x="6521011" y="0"/>
            <a:ext cx="2622989" cy="3906152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6863CA9C-F1C4-22E3-A14A-BBCED3104C92}"/>
              </a:ext>
            </a:extLst>
          </p:cNvPr>
          <p:cNvSpPr txBox="1"/>
          <p:nvPr/>
        </p:nvSpPr>
        <p:spPr>
          <a:xfrm>
            <a:off x="1225590" y="1511552"/>
            <a:ext cx="4711944" cy="2592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5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060235"/>
            <a:ext cx="1857486" cy="17246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8" y="332656"/>
            <a:ext cx="2001725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Двойные круглые скобки 10"/>
          <p:cNvSpPr/>
          <p:nvPr/>
        </p:nvSpPr>
        <p:spPr>
          <a:xfrm>
            <a:off x="827584" y="1615120"/>
            <a:ext cx="5507956" cy="2013173"/>
          </a:xfrm>
          <a:prstGeom prst="bracketPair">
            <a:avLst/>
          </a:prstGeom>
          <a:ln w="101600" cap="rnd" cmpd="sng">
            <a:gradFill flip="none" rotWithShape="1">
              <a:gsLst>
                <a:gs pos="0">
                  <a:srgbClr val="8F00FF"/>
                </a:gs>
                <a:gs pos="30000">
                  <a:srgbClr val="8F00FF"/>
                </a:gs>
                <a:gs pos="42000">
                  <a:srgbClr val="ED3833"/>
                </a:gs>
                <a:gs pos="100000">
                  <a:srgbClr val="ED3833"/>
                </a:gs>
              </a:gsLst>
              <a:path path="circle">
                <a:fillToRect l="100000" b="100000"/>
              </a:path>
              <a:tileRect t="-100000" r="-100000"/>
            </a:gradFill>
            <a:prstDash val="solid"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1225590" y="1759135"/>
            <a:ext cx="4203124" cy="1725141"/>
          </a:xfrm>
        </p:spPr>
        <p:txBody>
          <a:bodyPr>
            <a:noAutofit/>
          </a:bodyPr>
          <a:lstStyle/>
          <a:p>
            <a:pPr algn="l"/>
            <a:r>
              <a:rPr lang="ru-RU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Студенческий</a:t>
            </a:r>
            <a:r>
              <a:rPr lang="ru-RU" b="1" dirty="0">
                <a:solidFill>
                  <a:srgbClr val="FF0000"/>
                </a:solidFill>
                <a:latin typeface="Gilroy-ExtraBold"/>
              </a:rPr>
              <a:t> </a:t>
            </a:r>
            <a:br>
              <a:rPr lang="ru-RU" b="1" dirty="0">
                <a:solidFill>
                  <a:srgbClr val="FF0000"/>
                </a:solidFill>
                <a:latin typeface="Gilroy-ExtraBold"/>
              </a:rPr>
            </a:br>
            <a:r>
              <a:rPr lang="ru-RU" b="1" dirty="0">
                <a:solidFill>
                  <a:srgbClr val="ED3833"/>
                </a:solidFill>
                <a:latin typeface="Arial Black" panose="020B0A04020102020204" pitchFamily="34" charset="0"/>
              </a:rPr>
              <a:t>Стартап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067944" y="3076211"/>
            <a:ext cx="1706284" cy="525971"/>
          </a:xfrm>
          <a:prstGeom prst="roundRect">
            <a:avLst/>
          </a:prstGeom>
          <a:solidFill>
            <a:srgbClr val="FF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очередь</a:t>
            </a:r>
          </a:p>
        </p:txBody>
      </p:sp>
    </p:spTree>
    <p:extLst>
      <p:ext uri="{BB962C8B-B14F-4D97-AF65-F5344CB8AC3E}">
        <p14:creationId xmlns:p14="http://schemas.microsoft.com/office/powerpoint/2010/main" val="3192538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38" y="5795489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842" y="5539481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5169" y="57735"/>
            <a:ext cx="2304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О продукте</a:t>
            </a: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64171" y="1062511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E8D0B8-FBA6-CAAD-BF4B-412081A56710}"/>
              </a:ext>
            </a:extLst>
          </p:cNvPr>
          <p:cNvSpPr txBox="1"/>
          <p:nvPr/>
        </p:nvSpPr>
        <p:spPr>
          <a:xfrm>
            <a:off x="464171" y="1032241"/>
            <a:ext cx="79767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	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Лактид представляет собой циклический сложный эфир, который используют в синтезе полилактидов в том числе и для медицинского применения. 	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ru-RU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utoShape 2" descr="Lactide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028" name="Picture 4" descr="undefine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6" y="2150229"/>
            <a:ext cx="725355" cy="483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98" descr="https://sun9-42.userapi.com/impg/EkDaUNYvALnkMszMASXsqW3ZUvVfvfDxHn1L1g/-zWQZUSRYbs.jpg?size=960x1280&amp;quality=95&amp;sign=7a10b15944ffa9b6ca1747bf34da4e37&amp;type=album">
            <a:extLst>
              <a:ext uri="{FF2B5EF4-FFF2-40B4-BE49-F238E27FC236}">
                <a16:creationId xmlns:a16="http://schemas.microsoft.com/office/drawing/2014/main" id="{508C9947-829A-57B9-C9D9-668A4DB999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1" t="28975" r="20983" b="26502"/>
          <a:stretch/>
        </p:blipFill>
        <p:spPr bwMode="auto">
          <a:xfrm>
            <a:off x="3929864" y="2367986"/>
            <a:ext cx="1400328" cy="1355156"/>
          </a:xfrm>
          <a:prstGeom prst="ellipse">
            <a:avLst/>
          </a:prstGeom>
          <a:noFill/>
          <a:ln w="5715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48.userapi.com/impg/7_VTVcNwKICGc7LReSMpMGedQPRw0LQFsSUE3g/L1W2NyZldH4.jpg?size=1620x2160&amp;quality=95&amp;sign=91eea357d05d17e5f0fd83ea5e2c8eb6&amp;type=album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 bwMode="auto">
          <a:xfrm>
            <a:off x="6728829" y="2384392"/>
            <a:ext cx="1415429" cy="141542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New biomaterials for orthopedic implants | OR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006" y="4389958"/>
            <a:ext cx="1830359" cy="163359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3996458" y="3796466"/>
            <a:ext cx="1223614" cy="26161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Лактид</a:t>
            </a:r>
          </a:p>
        </p:txBody>
      </p:sp>
      <p:sp>
        <p:nvSpPr>
          <p:cNvPr id="21" name="Стрелка вправо 20"/>
          <p:cNvSpPr/>
          <p:nvPr/>
        </p:nvSpPr>
        <p:spPr>
          <a:xfrm>
            <a:off x="5723714" y="2990371"/>
            <a:ext cx="864096" cy="163088"/>
          </a:xfrm>
          <a:prstGeom prst="rightArrow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6300714" y="3796466"/>
            <a:ext cx="230425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полилактид</a:t>
            </a:r>
          </a:p>
        </p:txBody>
      </p:sp>
      <p:sp>
        <p:nvSpPr>
          <p:cNvPr id="23" name="Стрелка вправо 22"/>
          <p:cNvSpPr/>
          <p:nvPr/>
        </p:nvSpPr>
        <p:spPr>
          <a:xfrm rot="8428399">
            <a:off x="5868666" y="4279843"/>
            <a:ext cx="864096" cy="163088"/>
          </a:xfrm>
          <a:prstGeom prst="rightArrow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591506" y="6065024"/>
            <a:ext cx="230425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Саморассасывающиеся импланты</a:t>
            </a:r>
          </a:p>
        </p:txBody>
      </p:sp>
      <p:pic>
        <p:nvPicPr>
          <p:cNvPr id="1036" name="Picture 12" descr="Polylactic acid - Wikipedi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216" y="2105058"/>
            <a:ext cx="577880" cy="58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5537840" y="3204234"/>
            <a:ext cx="12358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полимеризация</a:t>
            </a:r>
          </a:p>
        </p:txBody>
      </p:sp>
      <p:sp>
        <p:nvSpPr>
          <p:cNvPr id="27" name="Прямоугольник 26"/>
          <p:cNvSpPr/>
          <p:nvPr/>
        </p:nvSpPr>
        <p:spPr>
          <a:xfrm rot="19237598">
            <a:off x="5906194" y="4406675"/>
            <a:ext cx="12358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переработка</a:t>
            </a:r>
          </a:p>
        </p:txBody>
      </p:sp>
      <p:pic>
        <p:nvPicPr>
          <p:cNvPr id="1026" name="Picture 2" descr="Lactic acid - Wikipedia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33" y="2207870"/>
            <a:ext cx="572953" cy="52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Lactic Acid 88% - 4 kg | BSG | Bulk Brewing &amp; Beer Supply Company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852" y="2357286"/>
            <a:ext cx="1429257" cy="142925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Стрелка вправо 28"/>
          <p:cNvSpPr/>
          <p:nvPr/>
        </p:nvSpPr>
        <p:spPr>
          <a:xfrm>
            <a:off x="2727410" y="2939920"/>
            <a:ext cx="864096" cy="163088"/>
          </a:xfrm>
          <a:prstGeom prst="rightArrow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534437" y="3134279"/>
            <a:ext cx="12358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синтез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024652" y="3816813"/>
            <a:ext cx="148645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Молочная кислота</a:t>
            </a:r>
          </a:p>
        </p:txBody>
      </p:sp>
    </p:spTree>
    <p:extLst>
      <p:ext uri="{BB962C8B-B14F-4D97-AF65-F5344CB8AC3E}">
        <p14:creationId xmlns:p14="http://schemas.microsoft.com/office/powerpoint/2010/main" val="3039577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5943070" cy="121100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-324544" y="32075"/>
            <a:ext cx="6784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Технологичность стартап-проекта</a:t>
            </a: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390364" y="808475"/>
            <a:ext cx="8430108" cy="472723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8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Техническое решение проекта:</a:t>
            </a:r>
          </a:p>
          <a:p>
            <a:pPr marL="0" indent="0" algn="just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buFont typeface="Arial" panose="020B0604020202020204" pitchFamily="34" charset="0"/>
              <a:buNone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buFont typeface="Arial" panose="020B0604020202020204" pitchFamily="34" charset="0"/>
              <a:buNone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buFont typeface="Arial" panose="020B0604020202020204" pitchFamily="34" charset="0"/>
              <a:buNone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buFont typeface="Arial" panose="020B0604020202020204" pitchFamily="34" charset="0"/>
              <a:buNone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buFont typeface="Arial" panose="020B0604020202020204" pitchFamily="34" charset="0"/>
              <a:buNone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buFont typeface="Arial" panose="020B0604020202020204" pitchFamily="34" charset="0"/>
              <a:buNone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buFont typeface="Arial" panose="020B0604020202020204" pitchFamily="34" charset="0"/>
              <a:buNone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buFont typeface="Arial" panose="020B0604020202020204" pitchFamily="34" charset="0"/>
              <a:buNone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buFont typeface="Arial" panose="020B0604020202020204" pitchFamily="34" charset="0"/>
              <a:buNone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buFont typeface="Arial" panose="020B0604020202020204" pitchFamily="34" charset="0"/>
              <a:buNone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buFont typeface="Arial" panose="020B0604020202020204" pitchFamily="34" charset="0"/>
              <a:buNone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buFont typeface="Arial" panose="020B0604020202020204" pitchFamily="34" charset="0"/>
              <a:buNone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buFont typeface="Arial" panose="020B0604020202020204" pitchFamily="34" charset="0"/>
              <a:buNone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Была подтверждена гипотеза по синтезу лактида выбранным методом в лабораторных условиях. По теме синтеза лактида, его анализа и очистки была написана статья:</a:t>
            </a:r>
          </a:p>
          <a:p>
            <a:pPr marL="0" indent="0" algn="just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Aliev, G.; Toms, R.; Melnikov, P.; Gervald, A.; Glushchenko, L.; Sedush, N.; Chvalun, S. Synthesis of L-Lactide from Lactic Acid and Production of PLA Pellets: Full-Cycle Laboratory-Scale Technology. Polymers 2024, 16, 624. https://doi.org/10.3390/polym16050624</a:t>
            </a:r>
          </a:p>
          <a:p>
            <a:pPr marL="0" indent="0" algn="just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https://www.mdpi.com/2073-4360/16/5/624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3572" r="60428" b="30626"/>
          <a:stretch/>
        </p:blipFill>
        <p:spPr>
          <a:xfrm>
            <a:off x="5883202" y="939154"/>
            <a:ext cx="2337352" cy="353847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082" y="1160549"/>
            <a:ext cx="2520280" cy="3433881"/>
          </a:xfrm>
          <a:prstGeom prst="rect">
            <a:avLst/>
          </a:prstGeom>
        </p:spPr>
      </p:pic>
      <p:sp>
        <p:nvSpPr>
          <p:cNvPr id="12" name="Стрелка вправо 11"/>
          <p:cNvSpPr/>
          <p:nvPr/>
        </p:nvSpPr>
        <p:spPr>
          <a:xfrm>
            <a:off x="4310211" y="2714401"/>
            <a:ext cx="864096" cy="163088"/>
          </a:xfrm>
          <a:prstGeom prst="rightArrow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050375" y="2481192"/>
            <a:ext cx="138376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масштабирование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3316576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4214878" cy="170944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07504" y="44016"/>
            <a:ext cx="3975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Аналоги и конкуренты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40" y="2258114"/>
            <a:ext cx="2065880" cy="69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44" b="24026"/>
          <a:stretch/>
        </p:blipFill>
        <p:spPr bwMode="auto">
          <a:xfrm>
            <a:off x="757871" y="3171201"/>
            <a:ext cx="1874218" cy="963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063" y="977808"/>
            <a:ext cx="1823341" cy="1216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74" y="5020105"/>
            <a:ext cx="1907811" cy="337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Picture background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74" r="26645"/>
          <a:stretch/>
        </p:blipFill>
        <p:spPr bwMode="auto">
          <a:xfrm>
            <a:off x="902491" y="4195133"/>
            <a:ext cx="547309" cy="712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62332" y="4337615"/>
            <a:ext cx="762933" cy="48468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29620" y="4462262"/>
            <a:ext cx="540461" cy="54046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37391" y="3407187"/>
            <a:ext cx="491948" cy="49194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09908" y="1342982"/>
            <a:ext cx="539136" cy="53913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04179" y="2347376"/>
            <a:ext cx="511479" cy="511479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6027327" y="2217612"/>
            <a:ext cx="253784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Средняя цена за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импортный</a:t>
            </a:r>
            <a:r>
              <a:rPr lang="ru-RU" sz="16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лактид</a:t>
            </a:r>
          </a:p>
          <a:p>
            <a:pPr algn="ctr"/>
            <a:r>
              <a:rPr lang="ru-RU" sz="1600" b="1" dirty="0">
                <a:solidFill>
                  <a:srgbClr val="ED38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383 рубля </a:t>
            </a:r>
          </a:p>
          <a:p>
            <a:pPr algn="ctr"/>
            <a:r>
              <a:rPr lang="ru-RU" sz="16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 </a:t>
            </a:r>
            <a:r>
              <a:rPr lang="ru-RU" sz="1600" b="1" dirty="0">
                <a:solidFill>
                  <a:srgbClr val="ED38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 грамм</a:t>
            </a:r>
          </a:p>
        </p:txBody>
      </p:sp>
      <p:sp>
        <p:nvSpPr>
          <p:cNvPr id="19" name="Правая фигурная скобка 18"/>
          <p:cNvSpPr/>
          <p:nvPr/>
        </p:nvSpPr>
        <p:spPr>
          <a:xfrm>
            <a:off x="4302822" y="1299266"/>
            <a:ext cx="394340" cy="2678380"/>
          </a:xfrm>
          <a:prstGeom prst="rightBrace">
            <a:avLst>
              <a:gd name="adj1" fmla="val 8333"/>
              <a:gd name="adj2" fmla="val 50329"/>
            </a:avLst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4720536" y="2469179"/>
            <a:ext cx="13837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ED38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Санкции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4744" y="3532163"/>
            <a:ext cx="23430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Цена за лактид </a:t>
            </a: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нашего</a:t>
            </a:r>
            <a:r>
              <a:rPr lang="ru-RU" dirty="0"/>
              <a:t> изготовления </a:t>
            </a: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154 рубля </a:t>
            </a:r>
          </a:p>
          <a:p>
            <a:pPr algn="ctr"/>
            <a:r>
              <a:rPr lang="ru-RU" dirty="0"/>
              <a:t>за </a:t>
            </a:r>
            <a:r>
              <a:rPr lang="ru-RU" b="1" dirty="0">
                <a:solidFill>
                  <a:srgbClr val="FF0000"/>
                </a:solidFill>
              </a:rPr>
              <a:t>1 грамм</a:t>
            </a:r>
          </a:p>
        </p:txBody>
      </p:sp>
    </p:spTree>
    <p:extLst>
      <p:ext uri="{BB962C8B-B14F-4D97-AF65-F5344CB8AC3E}">
        <p14:creationId xmlns:p14="http://schemas.microsoft.com/office/powerpoint/2010/main" val="4034767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0"/>
            <a:ext cx="3854838" cy="15310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963" y="64081"/>
            <a:ext cx="39556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Рынок и потребитель</a:t>
            </a:r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64" y="1126071"/>
            <a:ext cx="1656184" cy="539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762" y="1819481"/>
            <a:ext cx="1519625" cy="873348"/>
          </a:xfrm>
          <a:prstGeom prst="rect">
            <a:avLst/>
          </a:prstGeom>
        </p:spPr>
      </p:pic>
      <p:pic>
        <p:nvPicPr>
          <p:cNvPr id="3082" name="Picture 10" descr="Picture background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09" b="27168"/>
          <a:stretch/>
        </p:blipFill>
        <p:spPr bwMode="auto">
          <a:xfrm>
            <a:off x="519272" y="2846994"/>
            <a:ext cx="1848376" cy="83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510" y="3842451"/>
            <a:ext cx="1991162" cy="572800"/>
          </a:xfrm>
          <a:prstGeom prst="rect">
            <a:avLst/>
          </a:prstGeom>
        </p:spPr>
      </p:pic>
      <p:pic>
        <p:nvPicPr>
          <p:cNvPr id="3084" name="Picture 12" descr="Picture backgroun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92" y="4582483"/>
            <a:ext cx="1694398" cy="54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4" name="Диаграмма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5825724"/>
              </p:ext>
            </p:extLst>
          </p:nvPr>
        </p:nvGraphicFramePr>
        <p:xfrm>
          <a:off x="3377346" y="263815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cxnSp>
        <p:nvCxnSpPr>
          <p:cNvPr id="19" name="Прямая со стрелкой 18"/>
          <p:cNvCxnSpPr/>
          <p:nvPr/>
        </p:nvCxnSpPr>
        <p:spPr>
          <a:xfrm flipV="1">
            <a:off x="4942284" y="5046958"/>
            <a:ext cx="216024" cy="6687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4250400" y="5715756"/>
            <a:ext cx="13837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Затраты на мономер - лактид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213798" y="1579459"/>
            <a:ext cx="14976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2022 год</a:t>
            </a:r>
          </a:p>
          <a:p>
            <a:pPr algn="ctr"/>
            <a:r>
              <a:rPr lang="ru-RU" sz="1400" dirty="0">
                <a:solidFill>
                  <a:srgbClr val="FF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15 млрд рублей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467916" y="1571318"/>
            <a:ext cx="14976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2025 год</a:t>
            </a:r>
          </a:p>
          <a:p>
            <a:pPr algn="ctr"/>
            <a:r>
              <a:rPr lang="ru-RU" sz="1400" dirty="0">
                <a:solidFill>
                  <a:srgbClr val="FF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25 млрд рублей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422426" y="2494677"/>
            <a:ext cx="24818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Стоимость биополимеров</a:t>
            </a:r>
          </a:p>
        </p:txBody>
      </p:sp>
      <p:cxnSp>
        <p:nvCxnSpPr>
          <p:cNvPr id="21" name="Прямая со стрелкой 20"/>
          <p:cNvCxnSpPr/>
          <p:nvPr/>
        </p:nvCxnSpPr>
        <p:spPr>
          <a:xfrm>
            <a:off x="4994760" y="1824915"/>
            <a:ext cx="121389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4334598" y="1269176"/>
            <a:ext cx="24818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Объем рынка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7098039" y="2843336"/>
            <a:ext cx="13837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Остальные затраты</a:t>
            </a:r>
          </a:p>
        </p:txBody>
      </p:sp>
      <p:cxnSp>
        <p:nvCxnSpPr>
          <p:cNvPr id="32" name="Прямая со стрелкой 31"/>
          <p:cNvCxnSpPr/>
          <p:nvPr/>
        </p:nvCxnSpPr>
        <p:spPr>
          <a:xfrm flipH="1">
            <a:off x="6521880" y="3150840"/>
            <a:ext cx="694884" cy="1497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1540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План реализации проекта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841" y="1135511"/>
            <a:ext cx="275178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Сентябрь – ноябрь </a:t>
            </a:r>
          </a:p>
          <a:p>
            <a:pPr algn="ctr"/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Разработка технологического решения, конструирование установки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73842" y="2175638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Декабрь – январь </a:t>
            </a:r>
          </a:p>
          <a:p>
            <a:pPr algn="ctr"/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2024-2025</a:t>
            </a:r>
          </a:p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Сборка реакторной установки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10408" y="2996952"/>
            <a:ext cx="23042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Февраль – апрель </a:t>
            </a:r>
          </a:p>
          <a:p>
            <a:pPr algn="ctr"/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</a:p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Пуско-наладочные работы, проведение первых синтезов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35742" y="4356895"/>
            <a:ext cx="289294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Май-июнь</a:t>
            </a:r>
          </a:p>
          <a:p>
            <a:pPr algn="ctr"/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</a:p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Подбор оптимального режима, получение первых продуктов, взаимодействие с потенциальными покупателями с целью первых продаж</a:t>
            </a:r>
          </a:p>
        </p:txBody>
      </p:sp>
      <p:sp>
        <p:nvSpPr>
          <p:cNvPr id="10" name="Стрелка вправо 9"/>
          <p:cNvSpPr/>
          <p:nvPr/>
        </p:nvSpPr>
        <p:spPr>
          <a:xfrm rot="1886739">
            <a:off x="2987024" y="1808262"/>
            <a:ext cx="630485" cy="178296"/>
          </a:xfrm>
          <a:prstGeom prst="rightArrow">
            <a:avLst/>
          </a:prstGeom>
          <a:noFill/>
          <a:ln w="190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Стрелка вправо 17"/>
          <p:cNvSpPr/>
          <p:nvPr/>
        </p:nvSpPr>
        <p:spPr>
          <a:xfrm rot="1886738">
            <a:off x="5607627" y="2907804"/>
            <a:ext cx="630485" cy="178296"/>
          </a:xfrm>
          <a:prstGeom prst="rightArrow">
            <a:avLst/>
          </a:prstGeom>
          <a:noFill/>
          <a:ln w="190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Стрелка вправо 18"/>
          <p:cNvSpPr/>
          <p:nvPr/>
        </p:nvSpPr>
        <p:spPr>
          <a:xfrm rot="8760868">
            <a:off x="5611854" y="4125333"/>
            <a:ext cx="630485" cy="178296"/>
          </a:xfrm>
          <a:prstGeom prst="rightArrow">
            <a:avLst/>
          </a:prstGeom>
          <a:noFill/>
          <a:ln w="190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1836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Квалификация заявителя</a:t>
            </a:r>
          </a:p>
        </p:txBody>
      </p:sp>
      <p:pic>
        <p:nvPicPr>
          <p:cNvPr id="1026" name="Picture 2" descr="https://sun9-3.userapi.com/impg/pbDhU0ZOIu38uOdmlM65zupimFd7q3VhMGPEjg/OGEcFS87nEM.jpg?size=1620x2160&amp;quality=95&amp;sign=f9a18c406e725113a60e9ae187bb1af1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267" y="1268760"/>
            <a:ext cx="1826880" cy="243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788268" y="3816813"/>
            <a:ext cx="18268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Алиев Гадир</a:t>
            </a:r>
          </a:p>
          <a:p>
            <a:pPr algn="ctr"/>
            <a:r>
              <a:rPr lang="ru-RU" sz="11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Лидер команды</a:t>
            </a:r>
          </a:p>
          <a:p>
            <a:pPr algn="ctr"/>
            <a:r>
              <a:rPr lang="ru-RU" sz="11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Разработчик технологии</a:t>
            </a:r>
            <a:br>
              <a:rPr lang="ru-RU" sz="11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Аспирант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766391" y="3836708"/>
            <a:ext cx="148645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Юлия Ерохина</a:t>
            </a:r>
          </a:p>
          <a:p>
            <a:pPr algn="ctr"/>
            <a:r>
              <a:rPr lang="ru-RU" sz="11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Менеджер</a:t>
            </a:r>
            <a:br>
              <a:rPr lang="ru-RU" sz="11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Бакалавр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500552" y="3836708"/>
            <a:ext cx="167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Клим Быков</a:t>
            </a:r>
          </a:p>
          <a:p>
            <a:pPr algn="ctr"/>
            <a:r>
              <a:rPr lang="ru-RU" sz="11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Инженер-конструктор</a:t>
            </a:r>
          </a:p>
          <a:p>
            <a:pPr algn="ctr"/>
            <a:r>
              <a:rPr lang="ru-RU" sz="11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Бакалавр</a:t>
            </a:r>
          </a:p>
        </p:txBody>
      </p:sp>
      <p:pic>
        <p:nvPicPr>
          <p:cNvPr id="3" name="Picture 2" descr="https://sun9-60.userapi.com/impg/QlcpVuEiop6JDJlJHwJ0BYOECGWUapr-VLQAAQ/wGzyocuBT_Q.jpg?size=960x1252&amp;quality=95&amp;sign=a257987ea64e4722aabe3d30fd52e2d7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123" y="1268760"/>
            <a:ext cx="1867737" cy="243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sun9-74.userapi.com/impg/MqN0cr3T0n6naMWjM-gsE1aH22lF1JG1lpZRaA/XlrBfUI9S14.jpg?size=720x720&amp;quality=95&amp;sign=b23bac61feeea7239e433c5171af9ffc&amp;type=album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6" t="1592" r="13192" b="1098"/>
          <a:stretch/>
        </p:blipFill>
        <p:spPr bwMode="auto">
          <a:xfrm>
            <a:off x="6391093" y="1261896"/>
            <a:ext cx="1872209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934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Квалификация заявителя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1660" y="882154"/>
            <a:ext cx="5976664" cy="453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640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>
            <a:off x="3022474" y="-2531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7" name="Прямоугольник 9"/>
          <p:cNvSpPr/>
          <p:nvPr/>
        </p:nvSpPr>
        <p:spPr>
          <a:xfrm>
            <a:off x="5275122" y="-2531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022474" y="1726072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0" name="Квадрат"/>
          <p:cNvSpPr/>
          <p:nvPr/>
        </p:nvSpPr>
        <p:spPr>
          <a:xfrm>
            <a:off x="5281544" y="1726072"/>
            <a:ext cx="3868878" cy="5170773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1" name="Прямоугольник 13"/>
          <p:cNvSpPr/>
          <p:nvPr/>
        </p:nvSpPr>
        <p:spPr>
          <a:xfrm>
            <a:off x="3022474" y="5340367"/>
            <a:ext cx="2258750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5508104" y="1988840"/>
            <a:ext cx="367240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Почта 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zaligad99@gmail.com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Телефон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8(929)5514785</a:t>
            </a:r>
          </a:p>
          <a:p>
            <a:endParaRPr lang="ru-RU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868144" y="280564"/>
            <a:ext cx="2536400" cy="10402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Спасибо 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 внимание!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922" y="4794411"/>
            <a:ext cx="1857486" cy="1724605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2016224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726072"/>
            <a:ext cx="3672408" cy="985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84628" y="1895596"/>
            <a:ext cx="29292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Заявка №СтС-414531.</a:t>
            </a:r>
          </a:p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Алиев Гадир Шаинович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59" y="2711450"/>
            <a:ext cx="3384375" cy="30218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046677" y="3866222"/>
            <a:ext cx="123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Фото проекта</a:t>
            </a:r>
          </a:p>
        </p:txBody>
      </p:sp>
      <p:pic>
        <p:nvPicPr>
          <p:cNvPr id="15" name="Picture 198" descr="https://sun9-42.userapi.com/impg/EkDaUNYvALnkMszMASXsqW3ZUvVfvfDxHn1L1g/-zWQZUSRYbs.jpg?size=960x1280&amp;quality=95&amp;sign=7a10b15944ffa9b6ca1747bf34da4e37&amp;type=album">
            <a:extLst>
              <a:ext uri="{FF2B5EF4-FFF2-40B4-BE49-F238E27FC236}">
                <a16:creationId xmlns:a16="http://schemas.microsoft.com/office/drawing/2014/main" id="{508C9947-829A-57B9-C9D9-668A4DB999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15" t="27913" r="19341" b="25572"/>
          <a:stretch/>
        </p:blipFill>
        <p:spPr bwMode="auto">
          <a:xfrm>
            <a:off x="825504" y="2804448"/>
            <a:ext cx="2952328" cy="287253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07794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9704</TotalTime>
  <Words>306</Words>
  <Application>Microsoft Office PowerPoint</Application>
  <PresentationFormat>Экран (4:3)</PresentationFormat>
  <Paragraphs>93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Arial Black</vt:lpstr>
      <vt:lpstr>Calibri</vt:lpstr>
      <vt:lpstr>Georgia</vt:lpstr>
      <vt:lpstr>Gilroy-ExtraBold</vt:lpstr>
      <vt:lpstr>Times New Roman</vt:lpstr>
      <vt:lpstr>Тема Office</vt:lpstr>
      <vt:lpstr>Студенческий  Стартап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</vt:vector>
  </TitlesOfParts>
  <Company>FASIE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</dc:title>
  <dc:creator>Позднякова Елена Николаевна</dc:creator>
  <cp:lastModifiedBy>Гадир Алиев</cp:lastModifiedBy>
  <cp:revision>93</cp:revision>
  <dcterms:created xsi:type="dcterms:W3CDTF">2023-02-08T09:03:57Z</dcterms:created>
  <dcterms:modified xsi:type="dcterms:W3CDTF">2025-07-06T10:53:00Z</dcterms:modified>
</cp:coreProperties>
</file>