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4630400" cy="8229600"/>
  <p:notesSz cx="8229600" cy="14630400"/>
  <p:embeddedFontLst>
    <p:embeddedFont>
      <p:font typeface="Mona Sans Semi Bold"/>
      <p:regular r:id="rId17"/>
    </p:embeddedFont>
    <p:embeddedFont>
      <p:font typeface="Mona Sans Semi Bold"/>
      <p:regular r:id="rId18"/>
    </p:embeddedFont>
    <p:embeddedFont>
      <p:font typeface="Mona Sans Semi Bold"/>
      <p:regular r:id="rId19"/>
    </p:embeddedFont>
    <p:embeddedFont>
      <p:font typeface="Mona Sans Semi Bold"/>
      <p:regular r:id="rId20"/>
    </p:embeddedFont>
    <p:embeddedFont>
      <p:font typeface="Funnel Sans"/>
      <p:regular r:id="rId21"/>
    </p:embeddedFont>
    <p:embeddedFont>
      <p:font typeface="Funnel Sans"/>
      <p:regular r:id="rId22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Relationship Id="rId22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2" Type="http://schemas.openxmlformats.org/officeDocument/2006/relationships/image" Target="../media/image-1002-2.png"/><Relationship Id="rId4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3-1.png"/><Relationship Id="rId2" Type="http://schemas.openxmlformats.org/officeDocument/2006/relationships/image" Target="../media/image-1003-2.png"/><Relationship Id="rId4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4-1.png"/><Relationship Id="rId2" Type="http://schemas.openxmlformats.org/officeDocument/2006/relationships/image" Target="../media/image-1004-2.png"/><Relationship Id="rId4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5-1.png"/><Relationship Id="rId2" Type="http://schemas.openxmlformats.org/officeDocument/2006/relationships/image" Target="../media/image-1005-2.png"/><Relationship Id="rId4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6-1.png"/><Relationship Id="rId2" Type="http://schemas.openxmlformats.org/officeDocument/2006/relationships/image" Target="../media/image-1006-2.png"/><Relationship Id="rId4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7-1.png"/><Relationship Id="rId2" Type="http://schemas.openxmlformats.org/officeDocument/2006/relationships/image" Target="../media/image-1007-2.png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8-1.png"/><Relationship Id="rId2" Type="http://schemas.openxmlformats.org/officeDocument/2006/relationships/image" Target="../media/image-1008-2.png"/><Relationship Id="rId4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9-1.png"/><Relationship Id="rId2" Type="http://schemas.openxmlformats.org/officeDocument/2006/relationships/image" Target="../media/image-1009-2.png"/><Relationship Id="rId4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0-1.png"/><Relationship Id="rId2" Type="http://schemas.openxmlformats.org/officeDocument/2006/relationships/image" Target="../media/image-1010-2.png"/><Relationship Id="rId4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11-1.png"/><Relationship Id="rId2" Type="http://schemas.openxmlformats.org/officeDocument/2006/relationships/image" Target="../media/image-1011-2.png"/><Relationship Id="rId4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616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616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616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616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616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616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616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616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616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616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svg"/><Relationship Id="rId4" Type="http://schemas.openxmlformats.org/officeDocument/2006/relationships/image" Target="../media/image-3-4.png"/><Relationship Id="rId5" Type="http://schemas.openxmlformats.org/officeDocument/2006/relationships/image" Target="../media/image-3-5.svg"/><Relationship Id="rId6" Type="http://schemas.openxmlformats.org/officeDocument/2006/relationships/image" Target="../media/image-3-6.png"/><Relationship Id="rId7" Type="http://schemas.openxmlformats.org/officeDocument/2006/relationships/image" Target="../media/image-3-7.svg"/><Relationship Id="rId8" Type="http://schemas.openxmlformats.org/officeDocument/2006/relationships/slideLayout" Target="../slideLayouts/slideLayout4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svg"/><Relationship Id="rId4" Type="http://schemas.openxmlformats.org/officeDocument/2006/relationships/image" Target="../media/image-7-4.png"/><Relationship Id="rId5" Type="http://schemas.openxmlformats.org/officeDocument/2006/relationships/image" Target="../media/image-7-5.svg"/><Relationship Id="rId6" Type="http://schemas.openxmlformats.org/officeDocument/2006/relationships/image" Target="../media/image-7-6.png"/><Relationship Id="rId7" Type="http://schemas.openxmlformats.org/officeDocument/2006/relationships/image" Target="../media/image-7-7.svg"/><Relationship Id="rId8" Type="http://schemas.openxmlformats.org/officeDocument/2006/relationships/slideLayout" Target="../slideLayouts/slideLayout8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1.xml"/><Relationship Id="rId6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3504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529959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endParaRPr lang="en-US" sz="1750" dirty="0"/>
          </a:p>
        </p:txBody>
      </p:sp>
      <p:sp>
        <p:nvSpPr>
          <p:cNvPr id="4" name="Text 1"/>
          <p:cNvSpPr/>
          <p:nvPr/>
        </p:nvSpPr>
        <p:spPr>
          <a:xfrm>
            <a:off x="6280190" y="3119676"/>
            <a:ext cx="6765727" cy="2126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5CC97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AI-платформа</a:t>
            </a:r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DDDDDD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 для </a:t>
            </a:r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DDDDDD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умной автогенерации </a:t>
            </a:r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DDDDDD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рекламных креативов</a:t>
            </a:r>
            <a:endParaRPr lang="en-US" sz="4450" dirty="0"/>
          </a:p>
        </p:txBody>
      </p:sp>
      <p:sp>
        <p:nvSpPr>
          <p:cNvPr id="5" name="Text 2"/>
          <p:cNvSpPr/>
          <p:nvPr/>
        </p:nvSpPr>
        <p:spPr>
          <a:xfrm>
            <a:off x="6280190" y="5336738"/>
            <a:ext cx="4536519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450"/>
              </a:lnSpc>
              <a:buNone/>
            </a:pPr>
            <a:endParaRPr lang="en-US" sz="35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64977"/>
            <a:ext cx="8693944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DDDDDD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Что такое рекламные креативы</a:t>
            </a:r>
            <a:endParaRPr lang="en-US" sz="44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90" y="2069068"/>
            <a:ext cx="3978116" cy="3978116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2928" y="2069068"/>
            <a:ext cx="3978116" cy="3978116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2067" y="2069068"/>
            <a:ext cx="3978116" cy="3978116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793790" y="6557486"/>
            <a:ext cx="13042821" cy="907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50"/>
              </a:lnSpc>
              <a:buNone/>
            </a:pPr>
            <a:r>
              <a:rPr lang="en-US" sz="2200" dirty="0">
                <a:solidFill>
                  <a:srgbClr val="5CC97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Больше качественных креативов → больше тестов → больше успешных результатов в рекламе. 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5360" y="0"/>
            <a:ext cx="6035040" cy="823067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86527" y="618053"/>
            <a:ext cx="6257806" cy="7022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00"/>
              </a:lnSpc>
              <a:buNone/>
            </a:pPr>
            <a:r>
              <a:rPr lang="en-US" sz="4400" dirty="0">
                <a:solidFill>
                  <a:srgbClr val="DDDDDD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Аудитория и проблема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786527" y="1657350"/>
            <a:ext cx="7570946" cy="2075021"/>
          </a:xfrm>
          <a:prstGeom prst="roundRect">
            <a:avLst>
              <a:gd name="adj" fmla="val 4549"/>
            </a:avLst>
          </a:prstGeom>
          <a:solidFill>
            <a:srgbClr val="181616">
              <a:alpha val="95000"/>
            </a:srgbClr>
          </a:solidFill>
          <a:ln w="30480">
            <a:solidFill>
              <a:srgbClr val="595959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817007" y="1687830"/>
            <a:ext cx="898922" cy="2014061"/>
          </a:xfrm>
          <a:prstGeom prst="roundRect">
            <a:avLst>
              <a:gd name="adj" fmla="val 6432"/>
            </a:avLst>
          </a:prstGeom>
          <a:solidFill>
            <a:srgbClr val="404040"/>
          </a:solidFill>
          <a:ln/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4065" y="2526268"/>
            <a:ext cx="337066" cy="33706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940600" y="1912501"/>
            <a:ext cx="2809280" cy="3512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8F8F8F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Портрет клиента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1940600" y="2398514"/>
            <a:ext cx="6161723" cy="10787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Таргетолог, 26 лет, ведёт 5 клиентов: онлайн-школы, детские центры, салоны красоты. Создаёт в среднем </a:t>
            </a:r>
            <a:pPr algn="l"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по 5 креативов в день, вручную без дизайнера.</a:t>
            </a:r>
            <a:endParaRPr lang="en-US" sz="1750" dirty="0"/>
          </a:p>
        </p:txBody>
      </p:sp>
      <p:sp>
        <p:nvSpPr>
          <p:cNvPr id="9" name="Shape 5"/>
          <p:cNvSpPr/>
          <p:nvPr/>
        </p:nvSpPr>
        <p:spPr>
          <a:xfrm>
            <a:off x="786527" y="3957042"/>
            <a:ext cx="7570946" cy="1715453"/>
          </a:xfrm>
          <a:prstGeom prst="roundRect">
            <a:avLst>
              <a:gd name="adj" fmla="val 5503"/>
            </a:avLst>
          </a:prstGeom>
          <a:solidFill>
            <a:srgbClr val="181616">
              <a:alpha val="95000"/>
            </a:srgbClr>
          </a:solidFill>
          <a:ln w="30480">
            <a:solidFill>
              <a:srgbClr val="595959"/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817007" y="3987522"/>
            <a:ext cx="898922" cy="1654493"/>
          </a:xfrm>
          <a:prstGeom prst="roundRect">
            <a:avLst>
              <a:gd name="adj" fmla="val 6432"/>
            </a:avLst>
          </a:prstGeom>
          <a:solidFill>
            <a:srgbClr val="404040"/>
          </a:solidFill>
          <a:ln/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4065" y="4646176"/>
            <a:ext cx="337066" cy="337066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940600" y="4212193"/>
            <a:ext cx="2809280" cy="3512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8F8F8F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Поведение ЦА</a:t>
            </a:r>
            <a:endParaRPr lang="en-US" sz="2200" dirty="0"/>
          </a:p>
        </p:txBody>
      </p:sp>
      <p:sp>
        <p:nvSpPr>
          <p:cNvPr id="13" name="Text 8"/>
          <p:cNvSpPr/>
          <p:nvPr/>
        </p:nvSpPr>
        <p:spPr>
          <a:xfrm>
            <a:off x="1940600" y="4698206"/>
            <a:ext cx="6161723" cy="7191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80% делают креативы сами, а это мало объемов </a:t>
            </a:r>
            <a:pPr algn="l"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+ слабое качество и неэффективность рекламы.</a:t>
            </a:r>
            <a:endParaRPr lang="en-US" sz="1750" dirty="0"/>
          </a:p>
        </p:txBody>
      </p:sp>
      <p:sp>
        <p:nvSpPr>
          <p:cNvPr id="14" name="Shape 9"/>
          <p:cNvSpPr/>
          <p:nvPr/>
        </p:nvSpPr>
        <p:spPr>
          <a:xfrm>
            <a:off x="786527" y="5897166"/>
            <a:ext cx="7570946" cy="1715453"/>
          </a:xfrm>
          <a:prstGeom prst="roundRect">
            <a:avLst>
              <a:gd name="adj" fmla="val 5503"/>
            </a:avLst>
          </a:prstGeom>
          <a:solidFill>
            <a:srgbClr val="181616">
              <a:alpha val="95000"/>
            </a:srgbClr>
          </a:solidFill>
          <a:ln w="30480">
            <a:solidFill>
              <a:srgbClr val="595959"/>
            </a:solidFill>
            <a:prstDash val="solid"/>
          </a:ln>
        </p:spPr>
      </p:sp>
      <p:sp>
        <p:nvSpPr>
          <p:cNvPr id="15" name="Shape 10"/>
          <p:cNvSpPr/>
          <p:nvPr/>
        </p:nvSpPr>
        <p:spPr>
          <a:xfrm>
            <a:off x="817007" y="5927646"/>
            <a:ext cx="898922" cy="1654493"/>
          </a:xfrm>
          <a:prstGeom prst="roundRect">
            <a:avLst>
              <a:gd name="adj" fmla="val 6432"/>
            </a:avLst>
          </a:prstGeom>
          <a:solidFill>
            <a:srgbClr val="404040"/>
          </a:solidFill>
          <a:ln/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94065" y="6586299"/>
            <a:ext cx="337066" cy="337066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1940600" y="6152317"/>
            <a:ext cx="2809280" cy="3512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5CC97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5–10 часов в неделю</a:t>
            </a:r>
            <a:endParaRPr lang="en-US" sz="2200" dirty="0"/>
          </a:p>
        </p:txBody>
      </p:sp>
      <p:sp>
        <p:nvSpPr>
          <p:cNvPr id="18" name="Text 12"/>
          <p:cNvSpPr/>
          <p:nvPr/>
        </p:nvSpPr>
        <p:spPr>
          <a:xfrm>
            <a:off x="1940600" y="6638330"/>
            <a:ext cx="6161723" cy="7191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Тратят на рутинную работу вместо стратегии. </a:t>
            </a:r>
            <a:pPr algn="l" indent="0" marL="0">
              <a:lnSpc>
                <a:spcPts val="2800"/>
              </a:lnSpc>
              <a:buNone/>
            </a:pPr>
            <a:r>
              <a:rPr lang="en-US" sz="1750" dirty="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Их клиенты получают слабый результат и уходят. 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54405"/>
            <a:ext cx="5969437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DDDDDD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Решение — </a:t>
            </a:r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DDDDDD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PapaCreo</a:t>
            </a:r>
            <a:endParaRPr lang="en-US" sz="44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90" y="2258497"/>
            <a:ext cx="4885015" cy="476142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239828" y="2230160"/>
            <a:ext cx="7604284" cy="22679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450"/>
              </a:lnSpc>
              <a:buNone/>
            </a:pPr>
            <a:r>
              <a:rPr lang="en-US" sz="3550" dirty="0">
                <a:solidFill>
                  <a:srgbClr val="DDDDDD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Полностью избавляет от работы с креативами, производя их в максимальном объеме и качестве </a:t>
            </a:r>
            <a:pPr algn="l" indent="0" marL="0">
              <a:lnSpc>
                <a:spcPts val="4450"/>
              </a:lnSpc>
              <a:buNone/>
            </a:pPr>
            <a:r>
              <a:rPr lang="en-US" sz="3550" dirty="0">
                <a:solidFill>
                  <a:srgbClr val="5CC97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автоматически.</a:t>
            </a:r>
            <a:endParaRPr lang="en-US" sz="3550" dirty="0"/>
          </a:p>
        </p:txBody>
      </p:sp>
      <p:sp>
        <p:nvSpPr>
          <p:cNvPr id="5" name="Text 2"/>
          <p:cNvSpPr/>
          <p:nvPr/>
        </p:nvSpPr>
        <p:spPr>
          <a:xfrm>
            <a:off x="6239828" y="4724876"/>
            <a:ext cx="7604284" cy="18221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☑️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 сервис получает сайт и создает под него сотни релевантных креативов, автоматически подгружает их в рекламный кабинет пользователя и обучается на результатах рекламы.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5360" y="0"/>
            <a:ext cx="603504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323737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DDDDDD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Ценность и миссия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1133951" y="2712839"/>
            <a:ext cx="4865965" cy="11339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450"/>
              </a:lnSpc>
              <a:buNone/>
            </a:pPr>
            <a:r>
              <a:rPr lang="en-US" sz="3550" dirty="0">
                <a:solidFill>
                  <a:srgbClr val="DDDDDD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Мы делаем рекламу </a:t>
            </a:r>
            <a:pPr algn="l" indent="0" marL="0">
              <a:lnSpc>
                <a:spcPts val="4450"/>
              </a:lnSpc>
              <a:buNone/>
            </a:pPr>
            <a:r>
              <a:rPr lang="en-US" sz="3550" dirty="0">
                <a:solidFill>
                  <a:srgbClr val="DDDDDD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умной и эффективной</a:t>
            </a:r>
            <a:endParaRPr lang="en-US" sz="3550" dirty="0"/>
          </a:p>
        </p:txBody>
      </p:sp>
      <p:sp>
        <p:nvSpPr>
          <p:cNvPr id="5" name="Shape 2"/>
          <p:cNvSpPr/>
          <p:nvPr/>
        </p:nvSpPr>
        <p:spPr>
          <a:xfrm>
            <a:off x="793790" y="2372678"/>
            <a:ext cx="30480" cy="181427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" name="Text 3"/>
          <p:cNvSpPr/>
          <p:nvPr/>
        </p:nvSpPr>
        <p:spPr>
          <a:xfrm>
            <a:off x="793790" y="466891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DDDDD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СЕЙЧАС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793790" y="5250061"/>
            <a:ext cx="3501509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Таргетологи дают лучшие результаты своим клиентам, масштабируют их бизнес и соответственно своё дело. 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4856321" y="466891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DDDDDD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В БУДУЩЕМ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4856321" y="5250061"/>
            <a:ext cx="3501509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PapaCreo делает рынок рекламы и интернет-среду лучше, повышая точность 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и честность креативов.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34070"/>
            <a:ext cx="6090047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DDDDDD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Рынок и возможности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2296477"/>
            <a:ext cx="13042821" cy="4173379"/>
          </a:xfrm>
          <a:prstGeom prst="roundRect">
            <a:avLst>
              <a:gd name="adj" fmla="val 2283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01410" y="2304098"/>
            <a:ext cx="13027581" cy="740926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1028224" y="2447806"/>
            <a:ext cx="6056352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550"/>
              </a:lnSpc>
              <a:buNone/>
            </a:pPr>
            <a:r>
              <a:rPr lang="en-US" sz="2200" dirty="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Российский рынок AdTech в 2024 году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545824" y="2447806"/>
            <a:ext cx="6056352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550"/>
              </a:lnSpc>
              <a:buNone/>
            </a:pPr>
            <a:r>
              <a:rPr lang="en-US" sz="2200" dirty="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250 млрд ₽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801410" y="3045023"/>
            <a:ext cx="13027581" cy="740926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8" name="Text 6"/>
          <p:cNvSpPr/>
          <p:nvPr/>
        </p:nvSpPr>
        <p:spPr>
          <a:xfrm>
            <a:off x="1028224" y="3188732"/>
            <a:ext cx="6056352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550"/>
              </a:lnSpc>
              <a:buNone/>
            </a:pPr>
            <a:r>
              <a:rPr lang="en-US" sz="2200" dirty="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Подниша AI-маркетинга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7545824" y="3188732"/>
            <a:ext cx="6056352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550"/>
              </a:lnSpc>
              <a:buNone/>
            </a:pPr>
            <a:r>
              <a:rPr lang="en-US" sz="2200" dirty="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20 млрд ₽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801410" y="3785949"/>
            <a:ext cx="13027581" cy="740926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1" name="Text 9"/>
          <p:cNvSpPr/>
          <p:nvPr/>
        </p:nvSpPr>
        <p:spPr>
          <a:xfrm>
            <a:off x="1028224" y="3929658"/>
            <a:ext cx="6056352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550"/>
              </a:lnSpc>
              <a:buNone/>
            </a:pPr>
            <a:r>
              <a:rPr lang="en-US" sz="2200" dirty="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Темпы роста AI-инструментов в год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7545824" y="3929658"/>
            <a:ext cx="6056352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550"/>
              </a:lnSpc>
              <a:buNone/>
            </a:pPr>
            <a:r>
              <a:rPr lang="en-US" sz="2200" dirty="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+18-22%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801410" y="4526875"/>
            <a:ext cx="13027581" cy="740926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4" name="Text 12"/>
          <p:cNvSpPr/>
          <p:nvPr/>
        </p:nvSpPr>
        <p:spPr>
          <a:xfrm>
            <a:off x="1028224" y="4670584"/>
            <a:ext cx="6056352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550"/>
              </a:lnSpc>
              <a:buNone/>
            </a:pPr>
            <a:r>
              <a:rPr lang="en-US" sz="2200" dirty="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Специалистов-рекламщиков в России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7545824" y="4670584"/>
            <a:ext cx="6056352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550"/>
              </a:lnSpc>
              <a:buNone/>
            </a:pPr>
            <a:r>
              <a:rPr lang="en-US" sz="2200" dirty="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100–120 тыс 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801410" y="5267801"/>
            <a:ext cx="13027581" cy="119443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7" name="Text 15"/>
          <p:cNvSpPr/>
          <p:nvPr/>
        </p:nvSpPr>
        <p:spPr>
          <a:xfrm>
            <a:off x="1028224" y="5411510"/>
            <a:ext cx="6056352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550"/>
              </a:lnSpc>
              <a:buNone/>
            </a:pPr>
            <a:r>
              <a:rPr lang="en-US" sz="2200" b="1" dirty="0">
                <a:solidFill>
                  <a:srgbClr val="5CC97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Планируемый оборот через 3 года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7545824" y="5411510"/>
            <a:ext cx="6056352" cy="907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50"/>
              </a:lnSpc>
              <a:buNone/>
            </a:pPr>
            <a:r>
              <a:rPr lang="en-US" sz="2200" dirty="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100+ млн ₽ в год (около 0,5% доли подниши)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793790" y="6725007"/>
            <a:ext cx="13042821" cy="3705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📊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 Консервативный прогноз с учётом растущего спроса на автоматизацию и AI-решения в маркетинге.</a:t>
            </a:r>
            <a:endParaRPr lang="en-US" sz="1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3504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772870" y="809387"/>
            <a:ext cx="6571059" cy="496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900"/>
              </a:lnSpc>
              <a:buNone/>
            </a:pPr>
            <a:r>
              <a:rPr lang="en-US" sz="3100" dirty="0">
                <a:solidFill>
                  <a:srgbClr val="DDDDDD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Монетизация и ценообразование</a:t>
            </a:r>
            <a:endParaRPr lang="en-US" sz="3100" dirty="0"/>
          </a:p>
        </p:txBody>
      </p:sp>
      <p:sp>
        <p:nvSpPr>
          <p:cNvPr id="4" name="Text 1"/>
          <p:cNvSpPr/>
          <p:nvPr/>
        </p:nvSpPr>
        <p:spPr>
          <a:xfrm>
            <a:off x="6280190" y="1543645"/>
            <a:ext cx="7556421" cy="14885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1700"/>
              </a:lnSpc>
              <a:buNone/>
            </a:pPr>
            <a:r>
              <a:rPr lang="en-US" sz="9350" dirty="0">
                <a:solidFill>
                  <a:srgbClr val="5CC97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2 000 ₽/мес</a:t>
            </a:r>
            <a:endParaRPr lang="en-US" sz="9350" dirty="0"/>
          </a:p>
        </p:txBody>
      </p:sp>
      <p:sp>
        <p:nvSpPr>
          <p:cNvPr id="5" name="Shape 2"/>
          <p:cNvSpPr/>
          <p:nvPr/>
        </p:nvSpPr>
        <p:spPr>
          <a:xfrm>
            <a:off x="6280190" y="3270290"/>
            <a:ext cx="3698796" cy="2313146"/>
          </a:xfrm>
          <a:prstGeom prst="roundRect">
            <a:avLst>
              <a:gd name="adj" fmla="val 2883"/>
            </a:avLst>
          </a:prstGeom>
          <a:solidFill>
            <a:srgbClr val="404040"/>
          </a:solidFill>
          <a:ln w="7620">
            <a:solidFill>
              <a:srgbClr val="595959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6446520" y="3436620"/>
            <a:ext cx="476250" cy="476250"/>
          </a:xfrm>
          <a:prstGeom prst="roundRect">
            <a:avLst>
              <a:gd name="adj" fmla="val 19198080"/>
            </a:avLst>
          </a:prstGeom>
          <a:solidFill>
            <a:srgbClr val="FFFFFF"/>
          </a:solidFill>
          <a:ln/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77489" y="3567589"/>
            <a:ext cx="214313" cy="214312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446520" y="4071580"/>
            <a:ext cx="2937034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Психологический фактор</a:t>
            </a:r>
            <a:endParaRPr lang="en-US" sz="1850" dirty="0"/>
          </a:p>
        </p:txBody>
      </p:sp>
      <p:sp>
        <p:nvSpPr>
          <p:cNvPr id="9" name="Text 5"/>
          <p:cNvSpPr/>
          <p:nvPr/>
        </p:nvSpPr>
        <p:spPr>
          <a:xfrm>
            <a:off x="6446520" y="4464487"/>
            <a:ext cx="336613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Цена в зоне «импульсной покупки« (менее 2% дохода таргетолога)</a:t>
            </a:r>
            <a:endParaRPr lang="en-US" sz="1550" dirty="0"/>
          </a:p>
        </p:txBody>
      </p:sp>
      <p:sp>
        <p:nvSpPr>
          <p:cNvPr id="10" name="Shape 6"/>
          <p:cNvSpPr/>
          <p:nvPr/>
        </p:nvSpPr>
        <p:spPr>
          <a:xfrm>
            <a:off x="10137696" y="3270290"/>
            <a:ext cx="3698915" cy="2313146"/>
          </a:xfrm>
          <a:prstGeom prst="roundRect">
            <a:avLst>
              <a:gd name="adj" fmla="val 2883"/>
            </a:avLst>
          </a:prstGeom>
          <a:solidFill>
            <a:srgbClr val="404040"/>
          </a:solidFill>
          <a:ln w="7620">
            <a:solidFill>
              <a:srgbClr val="595959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10304026" y="3436620"/>
            <a:ext cx="476250" cy="476250"/>
          </a:xfrm>
          <a:prstGeom prst="roundRect">
            <a:avLst>
              <a:gd name="adj" fmla="val 19198080"/>
            </a:avLst>
          </a:prstGeom>
          <a:solidFill>
            <a:srgbClr val="FFFFFF"/>
          </a:solidFill>
          <a:ln/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434995" y="3567589"/>
            <a:ext cx="214313" cy="214312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0304026" y="4071580"/>
            <a:ext cx="2758678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Сравнение с аналогами</a:t>
            </a:r>
            <a:endParaRPr lang="en-US" sz="1850" dirty="0"/>
          </a:p>
        </p:txBody>
      </p:sp>
      <p:sp>
        <p:nvSpPr>
          <p:cNvPr id="14" name="Text 9"/>
          <p:cNvSpPr/>
          <p:nvPr/>
        </p:nvSpPr>
        <p:spPr>
          <a:xfrm>
            <a:off x="10304026" y="4464487"/>
            <a:ext cx="3366254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В одной ценовой зоне с другими популярными SaaS-сервисами: ChatGPT Plus, Midjourney, Notion AI</a:t>
            </a:r>
            <a:endParaRPr lang="en-US" sz="1550" dirty="0"/>
          </a:p>
        </p:txBody>
      </p:sp>
      <p:sp>
        <p:nvSpPr>
          <p:cNvPr id="15" name="Shape 10"/>
          <p:cNvSpPr/>
          <p:nvPr/>
        </p:nvSpPr>
        <p:spPr>
          <a:xfrm>
            <a:off x="6280190" y="5742146"/>
            <a:ext cx="7556421" cy="1678067"/>
          </a:xfrm>
          <a:prstGeom prst="roundRect">
            <a:avLst>
              <a:gd name="adj" fmla="val 3974"/>
            </a:avLst>
          </a:prstGeom>
          <a:solidFill>
            <a:srgbClr val="404040"/>
          </a:solidFill>
          <a:ln w="7620">
            <a:solidFill>
              <a:srgbClr val="595959"/>
            </a:solidFill>
            <a:prstDash val="solid"/>
          </a:ln>
        </p:spPr>
      </p:sp>
      <p:sp>
        <p:nvSpPr>
          <p:cNvPr id="16" name="Shape 11"/>
          <p:cNvSpPr/>
          <p:nvPr/>
        </p:nvSpPr>
        <p:spPr>
          <a:xfrm>
            <a:off x="6446520" y="5908477"/>
            <a:ext cx="476250" cy="476250"/>
          </a:xfrm>
          <a:prstGeom prst="roundRect">
            <a:avLst>
              <a:gd name="adj" fmla="val 19198080"/>
            </a:avLst>
          </a:prstGeom>
          <a:solidFill>
            <a:srgbClr val="FFFFFF"/>
          </a:solidFill>
          <a:ln/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577489" y="6039445"/>
            <a:ext cx="214313" cy="214312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6446520" y="6543437"/>
            <a:ext cx="3429238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Конкурентное преимущество</a:t>
            </a:r>
            <a:endParaRPr lang="en-US" sz="1850" dirty="0"/>
          </a:p>
        </p:txBody>
      </p:sp>
      <p:sp>
        <p:nvSpPr>
          <p:cNvPr id="19" name="Text 13"/>
          <p:cNvSpPr/>
          <p:nvPr/>
        </p:nvSpPr>
        <p:spPr>
          <a:xfrm>
            <a:off x="6446520" y="6936343"/>
            <a:ext cx="7223760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В 2 раза выгоднее западных конкурентов, адаптирован под РФ.</a:t>
            </a:r>
            <a:endParaRPr lang="en-US" sz="15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23900"/>
            <a:ext cx="4911090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450"/>
              </a:lnSpc>
              <a:buNone/>
            </a:pPr>
            <a:r>
              <a:rPr lang="en-US" sz="3550" dirty="0">
                <a:solidFill>
                  <a:srgbClr val="DDDDDD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Конкурентный анализ</a:t>
            </a:r>
            <a:endParaRPr lang="en-US" sz="3550" dirty="0"/>
          </a:p>
        </p:txBody>
      </p:sp>
      <p:sp>
        <p:nvSpPr>
          <p:cNvPr id="3" name="Shape 1"/>
          <p:cNvSpPr/>
          <p:nvPr/>
        </p:nvSpPr>
        <p:spPr>
          <a:xfrm>
            <a:off x="793790" y="1653778"/>
            <a:ext cx="13042821" cy="3357086"/>
          </a:xfrm>
          <a:prstGeom prst="roundRect">
            <a:avLst>
              <a:gd name="adj" fmla="val 2270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01410" y="1661398"/>
            <a:ext cx="13027581" cy="958691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983099" y="1777841"/>
            <a:ext cx="289012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Продукт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4243745" y="1777841"/>
            <a:ext cx="288631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Цена подписки 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500580" y="1777841"/>
            <a:ext cx="288631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Обучение на базе результатов рекламы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10757416" y="1777841"/>
            <a:ext cx="289012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Интеграция в </a:t>
            </a:r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рекламные площадки </a:t>
            </a:r>
            <a:endParaRPr lang="en-US" sz="1750" dirty="0"/>
          </a:p>
        </p:txBody>
      </p:sp>
      <p:sp>
        <p:nvSpPr>
          <p:cNvPr id="9" name="Shape 7"/>
          <p:cNvSpPr/>
          <p:nvPr/>
        </p:nvSpPr>
        <p:spPr>
          <a:xfrm>
            <a:off x="801410" y="2620089"/>
            <a:ext cx="13027581" cy="59578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0" name="Text 8"/>
          <p:cNvSpPr/>
          <p:nvPr/>
        </p:nvSpPr>
        <p:spPr>
          <a:xfrm>
            <a:off x="983099" y="2736533"/>
            <a:ext cx="289012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Jasper 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4243745" y="2736533"/>
            <a:ext cx="288631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$49</a:t>
            </a:r>
            <a:endParaRPr lang="en-US" sz="1750" dirty="0"/>
          </a:p>
        </p:txBody>
      </p:sp>
      <p:sp>
        <p:nvSpPr>
          <p:cNvPr id="12" name="Text 10"/>
          <p:cNvSpPr/>
          <p:nvPr/>
        </p:nvSpPr>
        <p:spPr>
          <a:xfrm>
            <a:off x="7500580" y="2736533"/>
            <a:ext cx="288631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F44444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Нет</a:t>
            </a:r>
            <a:endParaRPr lang="en-US" sz="1750" dirty="0"/>
          </a:p>
        </p:txBody>
      </p:sp>
      <p:sp>
        <p:nvSpPr>
          <p:cNvPr id="13" name="Text 11"/>
          <p:cNvSpPr/>
          <p:nvPr/>
        </p:nvSpPr>
        <p:spPr>
          <a:xfrm>
            <a:off x="10757416" y="2736533"/>
            <a:ext cx="289012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F44444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Нет</a:t>
            </a:r>
            <a:endParaRPr lang="en-US" sz="1750" dirty="0"/>
          </a:p>
        </p:txBody>
      </p:sp>
      <p:sp>
        <p:nvSpPr>
          <p:cNvPr id="14" name="Shape 12"/>
          <p:cNvSpPr/>
          <p:nvPr/>
        </p:nvSpPr>
        <p:spPr>
          <a:xfrm>
            <a:off x="801410" y="3215878"/>
            <a:ext cx="13027581" cy="59578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5" name="Text 13"/>
          <p:cNvSpPr/>
          <p:nvPr/>
        </p:nvSpPr>
        <p:spPr>
          <a:xfrm>
            <a:off x="983099" y="3332321"/>
            <a:ext cx="289012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AdCreative.ai </a:t>
            </a:r>
            <a:endParaRPr lang="en-US" sz="1750" dirty="0"/>
          </a:p>
        </p:txBody>
      </p:sp>
      <p:sp>
        <p:nvSpPr>
          <p:cNvPr id="16" name="Text 14"/>
          <p:cNvSpPr/>
          <p:nvPr/>
        </p:nvSpPr>
        <p:spPr>
          <a:xfrm>
            <a:off x="4243745" y="3332321"/>
            <a:ext cx="288631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$29</a:t>
            </a:r>
            <a:endParaRPr lang="en-US" sz="1750" dirty="0"/>
          </a:p>
        </p:txBody>
      </p:sp>
      <p:sp>
        <p:nvSpPr>
          <p:cNvPr id="17" name="Text 15"/>
          <p:cNvSpPr/>
          <p:nvPr/>
        </p:nvSpPr>
        <p:spPr>
          <a:xfrm>
            <a:off x="7500580" y="3332321"/>
            <a:ext cx="288631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F44444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Частично</a:t>
            </a:r>
            <a:endParaRPr lang="en-US" sz="1750" dirty="0"/>
          </a:p>
        </p:txBody>
      </p:sp>
      <p:sp>
        <p:nvSpPr>
          <p:cNvPr id="18" name="Text 16"/>
          <p:cNvSpPr/>
          <p:nvPr/>
        </p:nvSpPr>
        <p:spPr>
          <a:xfrm>
            <a:off x="10757416" y="3332321"/>
            <a:ext cx="289012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Meta, Google</a:t>
            </a:r>
            <a:endParaRPr lang="en-US" sz="1750" dirty="0"/>
          </a:p>
        </p:txBody>
      </p:sp>
      <p:sp>
        <p:nvSpPr>
          <p:cNvPr id="19" name="Shape 17"/>
          <p:cNvSpPr/>
          <p:nvPr/>
        </p:nvSpPr>
        <p:spPr>
          <a:xfrm>
            <a:off x="801410" y="3811667"/>
            <a:ext cx="13027581" cy="59578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20" name="Text 18"/>
          <p:cNvSpPr/>
          <p:nvPr/>
        </p:nvSpPr>
        <p:spPr>
          <a:xfrm>
            <a:off x="983099" y="3928110"/>
            <a:ext cx="289012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Creatopy</a:t>
            </a:r>
            <a:endParaRPr lang="en-US" sz="1750" dirty="0"/>
          </a:p>
        </p:txBody>
      </p:sp>
      <p:sp>
        <p:nvSpPr>
          <p:cNvPr id="21" name="Text 19"/>
          <p:cNvSpPr/>
          <p:nvPr/>
        </p:nvSpPr>
        <p:spPr>
          <a:xfrm>
            <a:off x="4243745" y="3928110"/>
            <a:ext cx="288631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$30</a:t>
            </a:r>
            <a:endParaRPr lang="en-US" sz="1750" dirty="0"/>
          </a:p>
        </p:txBody>
      </p:sp>
      <p:sp>
        <p:nvSpPr>
          <p:cNvPr id="22" name="Text 20"/>
          <p:cNvSpPr/>
          <p:nvPr/>
        </p:nvSpPr>
        <p:spPr>
          <a:xfrm>
            <a:off x="7500580" y="3928110"/>
            <a:ext cx="288631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F44444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Нет</a:t>
            </a:r>
            <a:endParaRPr lang="en-US" sz="1750" dirty="0"/>
          </a:p>
        </p:txBody>
      </p:sp>
      <p:sp>
        <p:nvSpPr>
          <p:cNvPr id="23" name="Text 21"/>
          <p:cNvSpPr/>
          <p:nvPr/>
        </p:nvSpPr>
        <p:spPr>
          <a:xfrm>
            <a:off x="10757416" y="3928110"/>
            <a:ext cx="289012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F44444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Нет</a:t>
            </a:r>
            <a:endParaRPr lang="en-US" sz="1750" dirty="0"/>
          </a:p>
        </p:txBody>
      </p:sp>
      <p:sp>
        <p:nvSpPr>
          <p:cNvPr id="24" name="Shape 22"/>
          <p:cNvSpPr/>
          <p:nvPr/>
        </p:nvSpPr>
        <p:spPr>
          <a:xfrm>
            <a:off x="801410" y="4407456"/>
            <a:ext cx="13027581" cy="59578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25" name="Text 23"/>
          <p:cNvSpPr/>
          <p:nvPr/>
        </p:nvSpPr>
        <p:spPr>
          <a:xfrm>
            <a:off x="983099" y="4523899"/>
            <a:ext cx="289012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5CC97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PapaCreo</a:t>
            </a:r>
            <a:endParaRPr lang="en-US" sz="1750" dirty="0"/>
          </a:p>
        </p:txBody>
      </p:sp>
      <p:sp>
        <p:nvSpPr>
          <p:cNvPr id="26" name="Text 24"/>
          <p:cNvSpPr/>
          <p:nvPr/>
        </p:nvSpPr>
        <p:spPr>
          <a:xfrm>
            <a:off x="4243745" y="4523899"/>
            <a:ext cx="288631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5CC97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$25</a:t>
            </a:r>
            <a:endParaRPr lang="en-US" sz="1750" dirty="0"/>
          </a:p>
        </p:txBody>
      </p:sp>
      <p:sp>
        <p:nvSpPr>
          <p:cNvPr id="27" name="Text 25"/>
          <p:cNvSpPr/>
          <p:nvPr/>
        </p:nvSpPr>
        <p:spPr>
          <a:xfrm>
            <a:off x="7500580" y="4523899"/>
            <a:ext cx="288631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5CC97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Да</a:t>
            </a:r>
            <a:endParaRPr lang="en-US" sz="1750" dirty="0"/>
          </a:p>
        </p:txBody>
      </p:sp>
      <p:sp>
        <p:nvSpPr>
          <p:cNvPr id="28" name="Text 26"/>
          <p:cNvSpPr/>
          <p:nvPr/>
        </p:nvSpPr>
        <p:spPr>
          <a:xfrm>
            <a:off x="10757416" y="4523899"/>
            <a:ext cx="289012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5CC97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Да</a:t>
            </a:r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1F7135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 </a:t>
            </a:r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(Яндекс, VK)</a:t>
            </a:r>
            <a:endParaRPr lang="en-US" sz="1750" dirty="0"/>
          </a:p>
        </p:txBody>
      </p:sp>
      <p:sp>
        <p:nvSpPr>
          <p:cNvPr id="29" name="Text 27"/>
          <p:cNvSpPr/>
          <p:nvPr/>
        </p:nvSpPr>
        <p:spPr>
          <a:xfrm>
            <a:off x="793790" y="5283041"/>
            <a:ext cx="4756309" cy="4536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550"/>
              </a:lnSpc>
              <a:buNone/>
            </a:pPr>
            <a:r>
              <a:rPr lang="en-US" sz="2850" dirty="0">
                <a:solidFill>
                  <a:srgbClr val="DDDDDD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Технологическое решение</a:t>
            </a:r>
            <a:endParaRPr lang="en-US" sz="2850" dirty="0"/>
          </a:p>
        </p:txBody>
      </p:sp>
      <p:sp>
        <p:nvSpPr>
          <p:cNvPr id="30" name="Text 28"/>
          <p:cNvSpPr/>
          <p:nvPr/>
        </p:nvSpPr>
        <p:spPr>
          <a:xfrm>
            <a:off x="793790" y="6008846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YandexGPT: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 Генерация текстов, офферов и заголовков</a:t>
            </a:r>
            <a:endParaRPr lang="en-US" sz="1750" dirty="0"/>
          </a:p>
        </p:txBody>
      </p:sp>
      <p:sp>
        <p:nvSpPr>
          <p:cNvPr id="31" name="Text 29"/>
          <p:cNvSpPr/>
          <p:nvPr/>
        </p:nvSpPr>
        <p:spPr>
          <a:xfrm>
            <a:off x="793790" y="6575822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Kandinsky 3.1: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 Создание визуалов и баннеров</a:t>
            </a:r>
            <a:endParaRPr lang="en-US" sz="1750" dirty="0"/>
          </a:p>
        </p:txBody>
      </p:sp>
      <p:sp>
        <p:nvSpPr>
          <p:cNvPr id="32" name="Text 30"/>
          <p:cNvSpPr/>
          <p:nvPr/>
        </p:nvSpPr>
        <p:spPr>
          <a:xfrm>
            <a:off x="793790" y="7142798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Обе модели устойчивы, интегрируются через API и юридически безопасны (серверы в РФ)</a:t>
            </a:r>
            <a:endParaRPr lang="en-US" sz="1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35092"/>
            <a:ext cx="5387102" cy="6734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300"/>
              </a:lnSpc>
              <a:buNone/>
            </a:pPr>
            <a:r>
              <a:rPr lang="en-US" sz="4200" dirty="0">
                <a:solidFill>
                  <a:srgbClr val="DDDDDD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Финансовая модель</a:t>
            </a:r>
            <a:endParaRPr lang="en-US" sz="4200" dirty="0"/>
          </a:p>
        </p:txBody>
      </p:sp>
      <p:sp>
        <p:nvSpPr>
          <p:cNvPr id="3" name="Text 1"/>
          <p:cNvSpPr/>
          <p:nvPr/>
        </p:nvSpPr>
        <p:spPr>
          <a:xfrm>
            <a:off x="793790" y="1947029"/>
            <a:ext cx="4309705" cy="5387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200"/>
              </a:lnSpc>
              <a:buNone/>
            </a:pPr>
            <a:r>
              <a:rPr lang="en-US" sz="3350" dirty="0">
                <a:solidFill>
                  <a:srgbClr val="DDDDDD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Инвестиции</a:t>
            </a:r>
            <a:endParaRPr lang="en-US" sz="3350" dirty="0"/>
          </a:p>
        </p:txBody>
      </p:sp>
      <p:sp>
        <p:nvSpPr>
          <p:cNvPr id="4" name="Text 2"/>
          <p:cNvSpPr/>
          <p:nvPr/>
        </p:nvSpPr>
        <p:spPr>
          <a:xfrm>
            <a:off x="793790" y="2571869"/>
            <a:ext cx="4422934" cy="4039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500" dirty="0">
                <a:solidFill>
                  <a:srgbClr val="FAA1A1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Разовые расходы: 800 000 ₽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793790" y="3191232"/>
            <a:ext cx="5579983" cy="4308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700"/>
              </a:lnSpc>
              <a:buSzPct val="100000"/>
              <a:buChar char="•"/>
            </a:pPr>
            <a:r>
              <a:rPr lang="en-US" sz="1650" dirty="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Разработка: 200 000 ₽</a:t>
            </a:r>
            <a:endParaRPr lang="en-US" sz="1650" dirty="0"/>
          </a:p>
        </p:txBody>
      </p:sp>
      <p:sp>
        <p:nvSpPr>
          <p:cNvPr id="6" name="Text 4"/>
          <p:cNvSpPr/>
          <p:nvPr/>
        </p:nvSpPr>
        <p:spPr>
          <a:xfrm>
            <a:off x="793790" y="3697486"/>
            <a:ext cx="5579983" cy="4308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700"/>
              </a:lnSpc>
              <a:buSzPct val="100000"/>
              <a:buChar char="•"/>
            </a:pPr>
            <a:r>
              <a:rPr lang="en-US" sz="1650" dirty="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ИИ-инфраструктура: 150 000 ₽</a:t>
            </a:r>
            <a:endParaRPr lang="en-US" sz="1650" dirty="0"/>
          </a:p>
        </p:txBody>
      </p:sp>
      <p:sp>
        <p:nvSpPr>
          <p:cNvPr id="7" name="Text 5"/>
          <p:cNvSpPr/>
          <p:nvPr/>
        </p:nvSpPr>
        <p:spPr>
          <a:xfrm>
            <a:off x="793790" y="4203740"/>
            <a:ext cx="5579983" cy="4308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700"/>
              </a:lnSpc>
              <a:buSzPct val="100000"/>
              <a:buChar char="•"/>
            </a:pPr>
            <a:r>
              <a:rPr lang="en-US" sz="1650" dirty="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Маркетинг: 400 000 ₽</a:t>
            </a:r>
            <a:endParaRPr lang="en-US" sz="1650" dirty="0"/>
          </a:p>
        </p:txBody>
      </p:sp>
      <p:sp>
        <p:nvSpPr>
          <p:cNvPr id="8" name="Text 6"/>
          <p:cNvSpPr/>
          <p:nvPr/>
        </p:nvSpPr>
        <p:spPr>
          <a:xfrm>
            <a:off x="793790" y="4709993"/>
            <a:ext cx="5579983" cy="4308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700"/>
              </a:lnSpc>
              <a:buSzPct val="100000"/>
              <a:buChar char="•"/>
            </a:pPr>
            <a:r>
              <a:rPr lang="en-US" sz="1650" dirty="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Юридическая часть: 50 000 ₽</a:t>
            </a:r>
            <a:endParaRPr lang="en-US" sz="1650" dirty="0"/>
          </a:p>
        </p:txBody>
      </p:sp>
      <p:sp>
        <p:nvSpPr>
          <p:cNvPr id="9" name="Text 7"/>
          <p:cNvSpPr/>
          <p:nvPr/>
        </p:nvSpPr>
        <p:spPr>
          <a:xfrm>
            <a:off x="793790" y="5356265"/>
            <a:ext cx="5194102" cy="4039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500" dirty="0">
                <a:solidFill>
                  <a:srgbClr val="FAA1A1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Ежемесячные затраты: 430 000 ₽</a:t>
            </a:r>
            <a:endParaRPr lang="en-US" sz="2500" dirty="0"/>
          </a:p>
        </p:txBody>
      </p:sp>
      <p:sp>
        <p:nvSpPr>
          <p:cNvPr id="10" name="Text 8"/>
          <p:cNvSpPr/>
          <p:nvPr/>
        </p:nvSpPr>
        <p:spPr>
          <a:xfrm>
            <a:off x="793790" y="5975628"/>
            <a:ext cx="5579983" cy="4308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700"/>
              </a:lnSpc>
              <a:buSzPct val="100000"/>
              <a:buChar char="•"/>
            </a:pPr>
            <a:r>
              <a:rPr lang="en-US" sz="1650" dirty="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ИИ-инфраструктура: 30 000 ₽</a:t>
            </a:r>
            <a:endParaRPr lang="en-US" sz="1650" dirty="0"/>
          </a:p>
        </p:txBody>
      </p:sp>
      <p:sp>
        <p:nvSpPr>
          <p:cNvPr id="11" name="Text 9"/>
          <p:cNvSpPr/>
          <p:nvPr/>
        </p:nvSpPr>
        <p:spPr>
          <a:xfrm>
            <a:off x="793790" y="6481882"/>
            <a:ext cx="5579983" cy="4308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700"/>
              </a:lnSpc>
              <a:buSzPct val="100000"/>
              <a:buChar char="•"/>
            </a:pPr>
            <a:r>
              <a:rPr lang="en-US" sz="1650" dirty="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Маркетинг: 250 000 ₽</a:t>
            </a:r>
            <a:endParaRPr lang="en-US" sz="1650" dirty="0"/>
          </a:p>
        </p:txBody>
      </p:sp>
      <p:sp>
        <p:nvSpPr>
          <p:cNvPr id="12" name="Text 10"/>
          <p:cNvSpPr/>
          <p:nvPr/>
        </p:nvSpPr>
        <p:spPr>
          <a:xfrm>
            <a:off x="793790" y="6988135"/>
            <a:ext cx="5579983" cy="4308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700"/>
              </a:lnSpc>
              <a:buSzPct val="100000"/>
              <a:buChar char="•"/>
            </a:pPr>
            <a:r>
              <a:rPr lang="en-US" sz="1650" dirty="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Команда: 150 000 ₽</a:t>
            </a:r>
            <a:endParaRPr lang="en-US" sz="1650" dirty="0"/>
          </a:p>
        </p:txBody>
      </p:sp>
      <p:sp>
        <p:nvSpPr>
          <p:cNvPr id="13" name="Text 11"/>
          <p:cNvSpPr/>
          <p:nvPr/>
        </p:nvSpPr>
        <p:spPr>
          <a:xfrm>
            <a:off x="6907173" y="1947029"/>
            <a:ext cx="4309705" cy="5387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200"/>
              </a:lnSpc>
              <a:buNone/>
            </a:pPr>
            <a:r>
              <a:rPr lang="en-US" sz="3350" dirty="0">
                <a:solidFill>
                  <a:srgbClr val="DDDDDD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Прогноз оборота</a:t>
            </a:r>
            <a:endParaRPr lang="en-US" sz="3350" dirty="0"/>
          </a:p>
        </p:txBody>
      </p:sp>
      <p:sp>
        <p:nvSpPr>
          <p:cNvPr id="14" name="Shape 12"/>
          <p:cNvSpPr/>
          <p:nvPr/>
        </p:nvSpPr>
        <p:spPr>
          <a:xfrm>
            <a:off x="6907173" y="2728198"/>
            <a:ext cx="6936938" cy="2128718"/>
          </a:xfrm>
          <a:prstGeom prst="roundRect">
            <a:avLst>
              <a:gd name="adj" fmla="val 4252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914793" y="2735818"/>
            <a:ext cx="6921698" cy="704493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6" name="Text 14"/>
          <p:cNvSpPr/>
          <p:nvPr/>
        </p:nvSpPr>
        <p:spPr>
          <a:xfrm>
            <a:off x="7130296" y="2872621"/>
            <a:ext cx="1880711" cy="4308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350"/>
              </a:lnSpc>
              <a:buNone/>
            </a:pPr>
            <a:r>
              <a:rPr lang="en-US" sz="2100" dirty="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1-й год</a:t>
            </a:r>
            <a:endParaRPr lang="en-US" sz="2100" dirty="0"/>
          </a:p>
        </p:txBody>
      </p:sp>
      <p:sp>
        <p:nvSpPr>
          <p:cNvPr id="17" name="Text 15"/>
          <p:cNvSpPr/>
          <p:nvPr/>
        </p:nvSpPr>
        <p:spPr>
          <a:xfrm>
            <a:off x="9449395" y="2872621"/>
            <a:ext cx="4171712" cy="4308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350"/>
              </a:lnSpc>
              <a:buNone/>
            </a:pPr>
            <a:r>
              <a:rPr lang="en-US" sz="2100" dirty="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12 млн (500 подписчиков)</a:t>
            </a:r>
            <a:endParaRPr lang="en-US" sz="2100" dirty="0"/>
          </a:p>
        </p:txBody>
      </p:sp>
      <p:sp>
        <p:nvSpPr>
          <p:cNvPr id="18" name="Shape 16"/>
          <p:cNvSpPr/>
          <p:nvPr/>
        </p:nvSpPr>
        <p:spPr>
          <a:xfrm>
            <a:off x="6914793" y="3440311"/>
            <a:ext cx="6921698" cy="704493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9" name="Text 17"/>
          <p:cNvSpPr/>
          <p:nvPr/>
        </p:nvSpPr>
        <p:spPr>
          <a:xfrm>
            <a:off x="7130296" y="3577114"/>
            <a:ext cx="1880711" cy="4308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350"/>
              </a:lnSpc>
              <a:buNone/>
            </a:pPr>
            <a:r>
              <a:rPr lang="en-US" sz="2100" dirty="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2-й год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9449395" y="3577114"/>
            <a:ext cx="4171712" cy="4308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350"/>
              </a:lnSpc>
              <a:buNone/>
            </a:pPr>
            <a:r>
              <a:rPr lang="en-US" sz="2100" dirty="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60 млн (2000 подписчиков)</a:t>
            </a:r>
            <a:endParaRPr lang="en-US" sz="2100" dirty="0"/>
          </a:p>
        </p:txBody>
      </p:sp>
      <p:sp>
        <p:nvSpPr>
          <p:cNvPr id="21" name="Shape 19"/>
          <p:cNvSpPr/>
          <p:nvPr/>
        </p:nvSpPr>
        <p:spPr>
          <a:xfrm>
            <a:off x="6914793" y="4144804"/>
            <a:ext cx="6921698" cy="704493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22" name="Text 20"/>
          <p:cNvSpPr/>
          <p:nvPr/>
        </p:nvSpPr>
        <p:spPr>
          <a:xfrm>
            <a:off x="7130296" y="4281607"/>
            <a:ext cx="1880711" cy="4308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350"/>
              </a:lnSpc>
              <a:buNone/>
            </a:pPr>
            <a:r>
              <a:rPr lang="en-US" sz="2100" dirty="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3-й год</a:t>
            </a:r>
            <a:endParaRPr lang="en-US" sz="2100" dirty="0"/>
          </a:p>
        </p:txBody>
      </p:sp>
      <p:sp>
        <p:nvSpPr>
          <p:cNvPr id="23" name="Text 21"/>
          <p:cNvSpPr/>
          <p:nvPr/>
        </p:nvSpPr>
        <p:spPr>
          <a:xfrm>
            <a:off x="9449395" y="4281607"/>
            <a:ext cx="4171712" cy="4308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350"/>
              </a:lnSpc>
              <a:buNone/>
            </a:pPr>
            <a:r>
              <a:rPr lang="en-US" sz="2100" dirty="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180 млн (5000 подписчиков)</a:t>
            </a:r>
            <a:endParaRPr lang="en-US" sz="2100" dirty="0"/>
          </a:p>
        </p:txBody>
      </p:sp>
      <p:sp>
        <p:nvSpPr>
          <p:cNvPr id="24" name="Text 22"/>
          <p:cNvSpPr/>
          <p:nvPr/>
        </p:nvSpPr>
        <p:spPr>
          <a:xfrm>
            <a:off x="6907173" y="5099328"/>
            <a:ext cx="6685002" cy="8079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500" b="1" dirty="0">
                <a:solidFill>
                  <a:srgbClr val="5CC97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Точка безубыточности:</a:t>
            </a:r>
            <a:pPr algn="l" indent="0" marL="0">
              <a:lnSpc>
                <a:spcPts val="3150"/>
              </a:lnSpc>
              <a:buNone/>
            </a:pPr>
            <a:r>
              <a:rPr lang="en-US" sz="2500" dirty="0">
                <a:solidFill>
                  <a:srgbClr val="DA1B2E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 </a:t>
            </a:r>
            <a:pPr algn="l" indent="0" marL="0">
              <a:lnSpc>
                <a:spcPts val="3150"/>
              </a:lnSpc>
              <a:buNone/>
            </a:pPr>
            <a:r>
              <a:rPr lang="en-US" sz="2500" dirty="0">
                <a:solidFill>
                  <a:srgbClr val="DDDDDD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215 подписчиков</a:t>
            </a:r>
            <a:endParaRPr lang="en-US" sz="2500" dirty="0"/>
          </a:p>
        </p:txBody>
      </p:sp>
      <p:sp>
        <p:nvSpPr>
          <p:cNvPr id="25" name="Text 23"/>
          <p:cNvSpPr/>
          <p:nvPr/>
        </p:nvSpPr>
        <p:spPr>
          <a:xfrm>
            <a:off x="6907173" y="6122670"/>
            <a:ext cx="6936938" cy="8617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50"/>
              </a:lnSpc>
              <a:buNone/>
            </a:pPr>
            <a:r>
              <a:rPr lang="en-US" sz="2100" b="1" dirty="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Окупаемость:</a:t>
            </a:r>
            <a:pPr algn="l" indent="0" marL="0">
              <a:lnSpc>
                <a:spcPts val="3350"/>
              </a:lnSpc>
              <a:buNone/>
            </a:pPr>
            <a:r>
              <a:rPr lang="en-US" sz="2100" dirty="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  11 месяцев при приросте </a:t>
            </a:r>
            <a:pPr algn="l" indent="0" marL="0">
              <a:lnSpc>
                <a:spcPts val="3350"/>
              </a:lnSpc>
              <a:buNone/>
            </a:pPr>
            <a:r>
              <a:rPr lang="en-US" sz="2100" dirty="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50–100 подписчиков в месяц</a:t>
            </a:r>
            <a:endParaRPr lang="en-US" sz="2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25116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DDDDDD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Команда</a:t>
            </a:r>
            <a:endParaRPr lang="en-US" sz="44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90" y="2087523"/>
            <a:ext cx="3048000" cy="304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536233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5CC97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CEO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793790" y="5852755"/>
            <a:ext cx="304800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Ранис Хафизов 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Продукт, стратегия, маркетинг</a:t>
            </a:r>
            <a:endParaRPr lang="en-US" sz="17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5278" y="2087523"/>
            <a:ext cx="3048119" cy="304811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125278" y="536245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5CC97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AI-разработчик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4125278" y="5852874"/>
            <a:ext cx="3048119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Ираклий Чантурия 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Интеграция YandexGPT 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и Kandinsky, архитектура модели</a:t>
            </a:r>
            <a:endParaRPr lang="en-US" sz="17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6884" y="2087523"/>
            <a:ext cx="3048119" cy="3048119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456884" y="536245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5CC97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Web-инженер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7456884" y="5852874"/>
            <a:ext cx="3048119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Ахмет Закиров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Разработка сайта, 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подключение CRM 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и интеграций</a:t>
            </a:r>
            <a:endParaRPr lang="en-US" sz="175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88491" y="2087523"/>
            <a:ext cx="3048119" cy="3048119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0788491" y="536245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5CC97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Эля Муллагалиева</a:t>
            </a:r>
            <a:endParaRPr lang="en-US" sz="2200" dirty="0"/>
          </a:p>
        </p:txBody>
      </p:sp>
      <p:sp>
        <p:nvSpPr>
          <p:cNvPr id="14" name="Text 8"/>
          <p:cNvSpPr/>
          <p:nvPr/>
        </p:nvSpPr>
        <p:spPr>
          <a:xfrm>
            <a:off x="10788491" y="5852874"/>
            <a:ext cx="304811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Дизайнер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8F8F8F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Айдентика, UI-дизайн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2025-11-01T10:21:46Z</dcterms:created>
  <dcterms:modified xsi:type="dcterms:W3CDTF">2025-11-01T10:21:46Z</dcterms:modified>
</cp:coreProperties>
</file>