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4"/>
  </p:sldMasterIdLst>
  <p:notesMasterIdLst>
    <p:notesMasterId r:id="rId26"/>
  </p:notesMasterIdLst>
  <p:handoutMasterIdLst>
    <p:handoutMasterId r:id="rId27"/>
  </p:handoutMasterIdLst>
  <p:sldIdLst>
    <p:sldId id="307" r:id="rId5"/>
    <p:sldId id="283" r:id="rId6"/>
    <p:sldId id="282" r:id="rId7"/>
    <p:sldId id="318" r:id="rId8"/>
    <p:sldId id="305" r:id="rId9"/>
    <p:sldId id="314" r:id="rId10"/>
    <p:sldId id="312" r:id="rId11"/>
    <p:sldId id="302" r:id="rId12"/>
    <p:sldId id="308" r:id="rId13"/>
    <p:sldId id="288" r:id="rId14"/>
    <p:sldId id="309" r:id="rId15"/>
    <p:sldId id="310" r:id="rId16"/>
    <p:sldId id="315" r:id="rId17"/>
    <p:sldId id="319" r:id="rId18"/>
    <p:sldId id="320" r:id="rId19"/>
    <p:sldId id="317" r:id="rId20"/>
    <p:sldId id="311" r:id="rId21"/>
    <p:sldId id="321" r:id="rId22"/>
    <p:sldId id="316" r:id="rId23"/>
    <p:sldId id="313" r:id="rId24"/>
    <p:sldId id="295" r:id="rId25"/>
  </p:sldIdLst>
  <p:sldSz cx="9144000" cy="6858000" type="screen4x3"/>
  <p:notesSz cx="6934200" cy="92202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1" initials="u" lastIdx="1" clrIdx="0">
    <p:extLst>
      <p:ext uri="{19B8F6BF-5375-455C-9EA6-DF929625EA0E}">
        <p15:presenceInfo xmlns:p15="http://schemas.microsoft.com/office/powerpoint/2012/main" userId="user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6600FF"/>
    <a:srgbClr val="009999"/>
    <a:srgbClr val="FF3300"/>
    <a:srgbClr val="FF6633"/>
    <a:srgbClr val="F8F8F8"/>
    <a:srgbClr val="FFFF99"/>
    <a:srgbClr val="B1A9CF"/>
    <a:srgbClr val="988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8" autoAdjust="0"/>
    <p:restoredTop sz="95332" autoAdjust="0"/>
  </p:normalViewPr>
  <p:slideViewPr>
    <p:cSldViewPr>
      <p:cViewPr varScale="1">
        <p:scale>
          <a:sx n="83" d="100"/>
          <a:sy n="83" d="100"/>
        </p:scale>
        <p:origin x="94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7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1950" y="-90"/>
      </p:cViewPr>
      <p:guideLst>
        <p:guide orient="horz" pos="2904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E83E132-B3F2-4F65-AE76-4FFF0F5675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kumimoji="1" sz="1200"/>
            </a:lvl1pPr>
          </a:lstStyle>
          <a:p>
            <a:endParaRPr lang="en-US" altLang="en-US" dirty="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1AA65E5-EF93-465E-9E3C-67396C2AF30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kumimoji="1" sz="1200"/>
            </a:lvl1pPr>
          </a:lstStyle>
          <a:p>
            <a:endParaRPr lang="en-US" altLang="en-US" dirty="0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F26E0196-C736-4582-8306-709EE16CEF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kumimoji="1" sz="1200"/>
            </a:lvl1pPr>
          </a:lstStyle>
          <a:p>
            <a:endParaRPr lang="en-US" altLang="en-US" dirty="0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D568E4C5-327F-47A3-9126-1B89E7A6504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kumimoji="1" sz="1200">
                <a:latin typeface="Arial Black" panose="020B0A04020102020204" pitchFamily="34" charset="0"/>
              </a:defRPr>
            </a:lvl1pPr>
          </a:lstStyle>
          <a:p>
            <a:fld id="{D9BEC05E-BFAF-4310-AC41-ADBFA8DC75B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48F50D6-C327-4347-8681-2173E16A21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ctr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88B230D-23F2-4C0E-90ED-4321643921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309" tIns="46154" rIns="92309" bIns="46154" numCol="1" anchor="ctr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ADF973-B4B0-4FB7-A886-0312AAF6A17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1B228DE-6798-42DD-9EDB-0642D33849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79913"/>
            <a:ext cx="5086350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6A8154D-1589-4335-9FF4-AE1BF06B97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 altLang="en-US" dirty="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8C972D-7FD8-41FE-9EF7-028C277C57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 Black" panose="020B0A04020102020204" pitchFamily="34" charset="0"/>
              </a:defRPr>
            </a:lvl1pPr>
          </a:lstStyle>
          <a:p>
            <a:fld id="{32D83F28-F387-4D2E-B1FE-6B124E4083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83F28-F387-4D2E-B1FE-6B124E408331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567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1" name="Rectangle 19">
            <a:extLst>
              <a:ext uri="{FF2B5EF4-FFF2-40B4-BE49-F238E27FC236}">
                <a16:creationId xmlns:a16="http://schemas.microsoft.com/office/drawing/2014/main" id="{6F5157CF-E0F7-4CB3-AE59-EE4C24318F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8077200" cy="3200400"/>
          </a:xfrm>
        </p:spPr>
        <p:txBody>
          <a:bodyPr lIns="0" tIns="0" rIns="0" bIns="0" anchor="ctr" anchorCtr="0"/>
          <a:lstStyle>
            <a:lvl1pPr algn="ctr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D3EB85C-E679-3960-8855-0B3F5CDD160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1141E13-901C-2F15-F62C-06709E7ECC2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37744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DFCE07F-06FB-6BAF-4057-7F36854A3F1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75488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017F6C9-A630-CE4A-BA72-92DFAC4CC14F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132320" y="33528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2F2DCE7-028D-B906-F551-AAA38D2AF44C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046B3B2-328E-0ABA-F902-D6446E797019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237744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FDDAF51-2027-D2A6-9D5A-DE9BCF66A4B3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475488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3EE0550-A4C4-D072-1751-9148EB120495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132320" y="54254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1405635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920240"/>
            <a:ext cx="4251960" cy="4087368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96466D9-F97F-64FE-887F-AE10E02A100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A15D9F0-81B8-9FB2-8CCC-BBCECC3600A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37744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498D4065-D4A1-743E-12F7-2AF68120C96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75488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9106E6-641C-30A1-38BC-4BC70B70D8EC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132320" y="33528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52A84-1CAC-47BD-3BD6-A4CF9E2FC3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54880" y="1920240"/>
            <a:ext cx="4069080" cy="4087368"/>
          </a:xfrm>
        </p:spPr>
        <p:txBody>
          <a:bodyPr anchor="ctr">
            <a:normAutofit/>
          </a:bodyPr>
          <a:lstStyle>
            <a:lvl1pPr marL="342900" indent="-342900">
              <a:buFont typeface="Courier New" panose="02070309020205020404" pitchFamily="49" charset="0"/>
              <a:buChar char="o"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E310C-9E8F-25AD-11F4-8C43AF54468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26F81-C16B-FE77-EAFF-B36EC23DFC8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6FF76-6967-69FA-2A08-ACB711E7A03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475407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254" y="320040"/>
            <a:ext cx="4681946" cy="201168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48D41B25-26F4-6797-9E75-24BB00E9C00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320040" y="320039"/>
            <a:ext cx="3489960" cy="5699759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687BE-8C54-79A6-23F3-4F6EE386122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160520" y="2651760"/>
            <a:ext cx="4663440" cy="3364992"/>
          </a:xfrm>
        </p:spPr>
        <p:txBody>
          <a:bodyPr anchor="t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326121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1" name="Rectangle 19">
            <a:extLst>
              <a:ext uri="{FF2B5EF4-FFF2-40B4-BE49-F238E27FC236}">
                <a16:creationId xmlns:a16="http://schemas.microsoft.com/office/drawing/2014/main" id="{6F5157CF-E0F7-4CB3-AE59-EE4C24318F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8077200" cy="2377440"/>
          </a:xfrm>
        </p:spPr>
        <p:txBody>
          <a:bodyPr lIns="0" tIns="91440" rIns="0" bIns="0" anchor="ctr" anchorCtr="0"/>
          <a:lstStyle>
            <a:lvl1pPr algn="ctr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  <p:sp>
        <p:nvSpPr>
          <p:cNvPr id="90132" name="Rectangle 20">
            <a:extLst>
              <a:ext uri="{FF2B5EF4-FFF2-40B4-BE49-F238E27FC236}">
                <a16:creationId xmlns:a16="http://schemas.microsoft.com/office/drawing/2014/main" id="{B7D7F944-7CBF-4764-A0A3-FF71EB19D1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4297680"/>
            <a:ext cx="8077200" cy="914400"/>
          </a:xfrm>
        </p:spPr>
        <p:txBody>
          <a:bodyPr bIns="91440"/>
          <a:lstStyle>
            <a:lvl1pPr marL="0" indent="0" algn="ctr">
              <a:buFont typeface="Wingdings" panose="05000000000000000000" pitchFamily="2" charset="2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D3EB85C-E679-3960-8855-0B3F5CDD160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1141E13-901C-2F15-F62C-06709E7ECC2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37744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DFCE07F-06FB-6BAF-4057-7F36854A3F1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75488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017F6C9-A630-CE4A-BA72-92DFAC4CC14F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132320" y="33528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2F2DCE7-028D-B906-F551-AAA38D2AF44C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046B3B2-328E-0ABA-F902-D6446E797019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237744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FDDAF51-2027-D2A6-9D5A-DE9BCF66A4B3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4754880" y="541020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3EE0550-A4C4-D072-1751-9148EB120495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132320" y="54254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7682535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DB9CC3-530E-DCB3-976B-1AAA2F4A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20040"/>
            <a:ext cx="4681946" cy="201168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E67E53C-2ABD-D106-42A0-3077F542ECB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20040" y="2651760"/>
            <a:ext cx="4663440" cy="3364992"/>
          </a:xfrm>
        </p:spPr>
        <p:txBody>
          <a:bodyPr anchor="t">
            <a:normAutofit/>
          </a:bodyPr>
          <a:lstStyle>
            <a:lvl1pPr marL="347472" indent="-347472">
              <a:buFont typeface="Courier New" panose="02070309020205020404" pitchFamily="49" charset="0"/>
              <a:buChar char="o"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48D41B25-26F4-6797-9E75-24BB00E9C00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5334000" y="320039"/>
            <a:ext cx="3489960" cy="5699759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6279191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AF6D69-1F7B-D614-76C3-7D0BA787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920240"/>
            <a:ext cx="8503920" cy="201168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3A01905-F482-96A6-A005-093C2537EC9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2E070C18-12C7-3DE1-DAA8-07BDAAC711A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37744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B3DD36D1-6B5E-C264-BE99-918427601A0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754880" y="32004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48D41B25-26F4-6797-9E75-24BB00E9C00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132320" y="335280"/>
            <a:ext cx="2011680" cy="12039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12FE3C3-62CC-D9AC-AB76-FED8FF687EA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20040" y="4023360"/>
            <a:ext cx="4251960" cy="2011680"/>
          </a:xfrm>
        </p:spPr>
        <p:txBody>
          <a:bodyPr lIns="0" tIns="0" rIns="0" bIns="0"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347472" indent="-347472">
              <a:buFont typeface="Courier New" panose="02070309020205020404" pitchFamily="49" charset="0"/>
              <a:buChar char="o"/>
              <a:defRPr/>
            </a:lvl2pPr>
            <a:lvl3pPr marL="694944">
              <a:defRPr/>
            </a:lvl3pPr>
            <a:lvl4pPr marL="1143000" indent="-347472">
              <a:defRPr/>
            </a:lvl4pPr>
            <a:lvl5pPr marL="16002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F9CDF61-5F16-66A8-79A8-218B0C884923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773168" y="4023360"/>
            <a:ext cx="4069080" cy="2011680"/>
          </a:xfrm>
        </p:spPr>
        <p:txBody>
          <a:bodyPr lIns="0" tIns="0" rIns="0" bIns="0"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347472" indent="-347472">
              <a:buFont typeface="Courier New" panose="02070309020205020404" pitchFamily="49" charset="0"/>
              <a:buChar char="o"/>
              <a:defRPr/>
            </a:lvl2pPr>
            <a:lvl3pPr marL="694944">
              <a:defRPr/>
            </a:lvl3pPr>
            <a:lvl4pPr marL="1143000" indent="-347472">
              <a:defRPr/>
            </a:lvl4pPr>
            <a:lvl5pPr marL="16002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693402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0040"/>
            <a:ext cx="4572000" cy="256032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A441812-4AC8-944F-F733-71F6A236052C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81600" y="320040"/>
            <a:ext cx="3654552" cy="2560320"/>
          </a:xfrm>
        </p:spPr>
        <p:txBody>
          <a:bodyPr anchor="t">
            <a:normAutofit/>
          </a:bodyPr>
          <a:lstStyle>
            <a:lvl1pPr marL="342900" indent="-342900">
              <a:buFont typeface="+mj-lt"/>
              <a:buAutoNum type="arabicPeriod"/>
              <a:defRPr sz="1800" b="0" cap="none" baseline="0">
                <a:solidFill>
                  <a:schemeClr val="tx1"/>
                </a:solidFill>
              </a:defRPr>
            </a:lvl1pPr>
            <a:lvl2pPr marL="685800" indent="-347472">
              <a:buFont typeface="+mj-lt"/>
              <a:buAutoNum type="alphaLcPeriod"/>
              <a:defRPr/>
            </a:lvl2pPr>
            <a:lvl3pPr marL="1143000" indent="-400050">
              <a:buFont typeface="+mj-lt"/>
              <a:buAutoNum type="romanLcPeriod"/>
              <a:defRPr/>
            </a:lvl3pPr>
            <a:lvl4pPr marL="1600200" indent="-347472">
              <a:buFont typeface="+mj-lt"/>
              <a:buAutoNum type="arabicParenR"/>
              <a:defRPr/>
            </a:lvl4pPr>
            <a:lvl5pPr marL="2057400" indent="-342900">
              <a:buFont typeface="+mj-lt"/>
              <a:buAutoNum type="alphaLcParenR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B0A908B-B1AB-AA3E-4CDB-772AB7AAF10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20040" y="3127248"/>
            <a:ext cx="8531352" cy="2816352"/>
          </a:xfrm>
        </p:spPr>
        <p:txBody>
          <a:bodyPr anchor="t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347472" indent="-347472">
              <a:buFont typeface="Courier New" panose="02070309020205020404" pitchFamily="49" charset="0"/>
              <a:buChar char="o"/>
              <a:defRPr/>
            </a:lvl2pPr>
            <a:lvl3pPr marL="694944">
              <a:defRPr/>
            </a:lvl3pPr>
            <a:lvl4pPr marL="1143000" indent="-347472">
              <a:defRPr/>
            </a:lvl4pPr>
            <a:lvl5pPr marL="16002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122990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0040"/>
            <a:ext cx="4114800" cy="256032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A441812-4AC8-944F-F733-71F6A236052C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718304" y="320040"/>
            <a:ext cx="4114800" cy="2560320"/>
          </a:xfrm>
        </p:spPr>
        <p:txBody>
          <a:bodyPr anchor="t">
            <a:normAutofit/>
          </a:bodyPr>
          <a:lstStyle>
            <a:lvl1pPr marL="342900" indent="-342900">
              <a:buFont typeface="+mj-lt"/>
              <a:buAutoNum type="arabicPeriod"/>
              <a:defRPr sz="1800" b="0" cap="none" baseline="0">
                <a:solidFill>
                  <a:schemeClr val="tx1"/>
                </a:solidFill>
              </a:defRPr>
            </a:lvl1pPr>
            <a:lvl2pPr marL="685800" indent="-347472">
              <a:buFont typeface="+mj-lt"/>
              <a:buAutoNum type="alphaLcPeriod"/>
              <a:defRPr/>
            </a:lvl2pPr>
            <a:lvl3pPr marL="1143000" indent="-400050">
              <a:buFont typeface="+mj-lt"/>
              <a:buAutoNum type="romanLcPeriod"/>
              <a:defRPr/>
            </a:lvl3pPr>
            <a:lvl4pPr marL="1600200" indent="-347472">
              <a:buFont typeface="+mj-lt"/>
              <a:buAutoNum type="arabicParenR"/>
              <a:defRPr/>
            </a:lvl4pPr>
            <a:lvl5pPr marL="2057400" indent="-342900">
              <a:buFont typeface="+mj-lt"/>
              <a:buAutoNum type="alphaLcParenR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B0A908B-B1AB-AA3E-4CDB-772AB7AAF10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20040" y="3200400"/>
            <a:ext cx="8531352" cy="2816352"/>
          </a:xfrm>
          <a:prstGeom prst="roundRect">
            <a:avLst>
              <a:gd name="adj" fmla="val 5461"/>
            </a:avLst>
          </a:prstGeom>
          <a:solidFill>
            <a:schemeClr val="accent5">
              <a:lumMod val="90000"/>
              <a:alpha val="50000"/>
            </a:schemeClr>
          </a:solidFill>
        </p:spPr>
        <p:txBody>
          <a:bodyPr lIns="182880" tIns="182880" rIns="182880" bIns="182880" anchor="t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347472" indent="-347472">
              <a:spcAft>
                <a:spcPts val="1000"/>
              </a:spcAft>
              <a:buFont typeface="Courier New" panose="02070309020205020404" pitchFamily="49" charset="0"/>
              <a:buChar char="o"/>
              <a:defRPr/>
            </a:lvl2pPr>
            <a:lvl3pPr marL="694944">
              <a:defRPr/>
            </a:lvl3pPr>
            <a:lvl4pPr marL="1143000" indent="-347472">
              <a:defRPr/>
            </a:lvl4pPr>
            <a:lvl5pPr marL="16002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417439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0040"/>
            <a:ext cx="8503920" cy="109728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B0A908B-B1AB-AA3E-4CDB-772AB7AAF10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20040" y="1600200"/>
            <a:ext cx="8503920" cy="4416552"/>
          </a:xfrm>
        </p:spPr>
        <p:txBody>
          <a:bodyPr anchor="t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347472" indent="-347472">
              <a:buFont typeface="Courier New" panose="02070309020205020404" pitchFamily="49" charset="0"/>
              <a:buChar char="o"/>
              <a:defRPr/>
            </a:lvl2pPr>
            <a:lvl3pPr marL="694944">
              <a:defRPr/>
            </a:lvl3pPr>
            <a:lvl4pPr marL="1143000" indent="-347472">
              <a:defRPr/>
            </a:lvl4pPr>
            <a:lvl5pPr marL="16002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188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20040"/>
            <a:ext cx="5486400" cy="1737360"/>
          </a:xfrm>
        </p:spPr>
        <p:txBody>
          <a:bodyPr lIns="0" tIns="0" rIns="0" bIns="0" anchor="ctr" anchorCtr="0"/>
          <a:lstStyle>
            <a:lvl1pPr>
              <a:lnSpc>
                <a:spcPts val="42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48D41B25-26F4-6797-9E75-24BB00E9C00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320040" y="320039"/>
            <a:ext cx="2743200" cy="17373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1168F3A-382A-032E-5430-2D57767A2013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320040" y="2296220"/>
            <a:ext cx="2743200" cy="17373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6385DBE-D977-6BE9-CDDC-93F0248C9A0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320040" y="4272402"/>
            <a:ext cx="2743200" cy="1737360"/>
          </a:xfrm>
          <a:prstGeom prst="rect">
            <a:avLst/>
          </a:prstGeom>
          <a:noFill/>
          <a:ln w="19050">
            <a:noFill/>
          </a:ln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BC644DB-9C81-61B1-6112-4528BD7A0F4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352800" y="2295144"/>
            <a:ext cx="5498592" cy="1752600"/>
          </a:xfrm>
          <a:prstGeom prst="roundRect">
            <a:avLst>
              <a:gd name="adj" fmla="val 5506"/>
            </a:avLst>
          </a:prstGeom>
          <a:solidFill>
            <a:schemeClr val="accent5">
              <a:lumMod val="90000"/>
              <a:alpha val="50000"/>
            </a:schemeClr>
          </a:solidFill>
        </p:spPr>
        <p:txBody>
          <a:bodyPr anchor="ctr">
            <a:normAutofit/>
          </a:bodyPr>
          <a:lstStyle>
            <a:lvl1pPr marL="285750" indent="-285750">
              <a:lnSpc>
                <a:spcPts val="2200"/>
              </a:lnSpc>
              <a:buFont typeface="Courier New" panose="02070309020205020404" pitchFamily="49" charset="0"/>
              <a:buChar char="o"/>
              <a:defRPr sz="1800" b="1" cap="all" baseline="0">
                <a:solidFill>
                  <a:schemeClr val="accent5">
                    <a:lumMod val="25000"/>
                  </a:schemeClr>
                </a:solidFill>
              </a:defRPr>
            </a:lvl1pPr>
            <a:lvl2pPr marL="685800" indent="-347472">
              <a:spcAft>
                <a:spcPts val="600"/>
              </a:spcAft>
              <a:buFont typeface="Courier New" panose="02070309020205020404" pitchFamily="49" charset="0"/>
              <a:buChar char="o"/>
              <a:defRPr/>
            </a:lvl2pPr>
            <a:lvl3pPr marL="1143000">
              <a:defRPr/>
            </a:lvl3pPr>
            <a:lvl4pPr marL="1600200" indent="-347472">
              <a:defRPr/>
            </a:lvl4pPr>
            <a:lvl5pPr marL="20574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9EE2D6D-D383-3FAE-F77E-7D1332F94309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352800" y="4270248"/>
            <a:ext cx="5486400" cy="1737360"/>
          </a:xfrm>
        </p:spPr>
        <p:txBody>
          <a:bodyPr lIns="0" rIns="0" anchor="t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8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88BDD-969F-85C1-4005-FD729CD6890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 alt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AA2E-CF50-CCF9-C8A1-2D19E6B66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3124200" y="6431280"/>
            <a:ext cx="2895600" cy="274320"/>
          </a:xfrm>
          <a:prstGeom prst="rect">
            <a:avLst/>
          </a:prstGeom>
        </p:spPr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0BCD3-A65C-B5C6-C0E7-7B69DF54C1C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498341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EA30F629-9CEF-4795-A3C2-A5CAA3DCFC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431280"/>
            <a:ext cx="21336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accent5">
                    <a:lumMod val="25000"/>
                  </a:schemeClr>
                </a:solidFill>
                <a:latin typeface="+mn-lt"/>
              </a:defRPr>
            </a:lvl1pPr>
          </a:lstStyle>
          <a:p>
            <a:fld id="{6215D999-F182-4F4F-ABA0-94A96553E2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9102" name="Rectangle 14">
            <a:extLst>
              <a:ext uri="{FF2B5EF4-FFF2-40B4-BE49-F238E27FC236}">
                <a16:creationId xmlns:a16="http://schemas.microsoft.com/office/drawing/2014/main" id="{4B7B9951-3701-4354-B91C-253E5761B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9103" name="Rectangle 15">
            <a:extLst>
              <a:ext uri="{FF2B5EF4-FFF2-40B4-BE49-F238E27FC236}">
                <a16:creationId xmlns:a16="http://schemas.microsoft.com/office/drawing/2014/main" id="{B9BE8716-491D-419F-AF72-149E614B3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89104" name="Rectangle 16">
            <a:extLst>
              <a:ext uri="{FF2B5EF4-FFF2-40B4-BE49-F238E27FC236}">
                <a16:creationId xmlns:a16="http://schemas.microsoft.com/office/drawing/2014/main" id="{79BE2190-CBBA-4903-A1E0-C6985C4AB8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0040" y="6431280"/>
            <a:ext cx="21336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chemeClr val="accent5">
                    <a:lumMod val="25000"/>
                  </a:schemeClr>
                </a:solidFill>
                <a:latin typeface="+mn-lt"/>
              </a:defRPr>
            </a:lvl1pPr>
          </a:lstStyle>
          <a:p>
            <a:r>
              <a:rPr lang="en-US" altLang="en-US" dirty="0"/>
              <a:t>20XX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8E3C21-A800-AD68-77A5-07952CC23C89}"/>
              </a:ext>
            </a:extLst>
          </p:cNvPr>
          <p:cNvCxnSpPr/>
          <p:nvPr userDrawn="1"/>
        </p:nvCxnSpPr>
        <p:spPr bwMode="auto">
          <a:xfrm>
            <a:off x="0" y="6324600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EAF5F-B4AB-047C-058F-E470BA6A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431281"/>
            <a:ext cx="30861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lang="en-US" sz="1200" b="0">
                <a:solidFill>
                  <a:schemeClr val="accent5">
                    <a:lumMod val="25000"/>
                  </a:schemeClr>
                </a:solidFill>
                <a:latin typeface="+mn-lt"/>
              </a:defRPr>
            </a:lvl1pPr>
          </a:lstStyle>
          <a:p>
            <a:pPr eaLnBrk="1" hangingPunct="1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70" r:id="rId2"/>
    <p:sldLayoutId id="2147483684" r:id="rId3"/>
    <p:sldLayoutId id="2147483694" r:id="rId4"/>
    <p:sldLayoutId id="2147483686" r:id="rId5"/>
    <p:sldLayoutId id="2147483695" r:id="rId6"/>
    <p:sldLayoutId id="2147483690" r:id="rId7"/>
    <p:sldLayoutId id="2147483696" r:id="rId8"/>
    <p:sldLayoutId id="2147483697" r:id="rId9"/>
    <p:sldLayoutId id="2147483688" r:id="rId10"/>
  </p:sldLayoutIdLst>
  <p:transition spd="slow"/>
  <p:hf hdr="0" ftr="0" dt="0"/>
  <p:txStyles>
    <p:titleStyle>
      <a:lvl1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4500" b="0" kern="1200" cap="all" spc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0" indent="0" algn="l" rtl="0" eaLnBrk="1" fontAlgn="base" hangingPunct="1">
        <a:spcBef>
          <a:spcPts val="0"/>
        </a:spcBef>
        <a:spcAft>
          <a:spcPts val="1000"/>
        </a:spcAft>
        <a:buClr>
          <a:schemeClr val="accent5">
            <a:lumMod val="25000"/>
          </a:schemeClr>
        </a:buClr>
        <a:buSzPct val="80000"/>
        <a:buFont typeface="Arial" panose="020B0604020202020204" pitchFamily="34" charset="0"/>
        <a:buNone/>
        <a:defRPr sz="2000" b="1" kern="1200" cap="all" baseline="0">
          <a:solidFill>
            <a:schemeClr val="accent5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0"/>
        </a:spcBef>
        <a:spcAft>
          <a:spcPts val="600"/>
        </a:spcAft>
        <a:buClr>
          <a:schemeClr val="accent5">
            <a:lumMod val="25000"/>
          </a:schemeClr>
        </a:buClr>
        <a:buSzPct val="80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ts val="0"/>
        </a:spcBef>
        <a:spcAft>
          <a:spcPts val="600"/>
        </a:spcAft>
        <a:buClr>
          <a:schemeClr val="accent5">
            <a:lumMod val="25000"/>
          </a:schemeClr>
        </a:buClr>
        <a:buSzPct val="80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ts val="0"/>
        </a:spcBef>
        <a:spcAft>
          <a:spcPts val="600"/>
        </a:spcAft>
        <a:buClr>
          <a:schemeClr val="accent5">
            <a:lumMod val="2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ts val="0"/>
        </a:spcBef>
        <a:spcAft>
          <a:spcPts val="600"/>
        </a:spcAft>
        <a:buClr>
          <a:schemeClr val="accent5">
            <a:lumMod val="2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microsoft.com/office/2007/relationships/hdphoto" Target="../media/hdphoto3.wdp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2.wdp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-315416"/>
            <a:ext cx="7272808" cy="7173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44BC36-E1E8-B28D-E995-D5CAD6307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20" y="1571612"/>
            <a:ext cx="8572560" cy="3328392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ЮРИДИЧЕСКАЯ ПОМОЩЬ НА РАСТОЯНИИ ОДНОГО КЛИКА: ИННОВАЦИОННЫЙ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telegram bot</a:t>
            </a:r>
          </a:p>
        </p:txBody>
      </p:sp>
    </p:spTree>
    <p:extLst>
      <p:ext uri="{BB962C8B-B14F-4D97-AF65-F5344CB8AC3E}">
        <p14:creationId xmlns:p14="http://schemas.microsoft.com/office/powerpoint/2010/main" val="323296224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018" y1="25257" x2="27018" y2="25257"/>
                        <a14:foregroundMark x1="36706" y1="25621" x2="36706" y2="25621"/>
                        <a14:foregroundMark x1="36706" y1="25621" x2="36706" y2="25621"/>
                        <a14:foregroundMark x1="21098" y1="26408" x2="21098" y2="26408"/>
                        <a14:foregroundMark x1="47793" y1="15506" x2="47793" y2="15506"/>
                        <a14:foregroundMark x1="46609" y1="15385" x2="46609" y2="15385"/>
                        <a14:foregroundMark x1="32616" y1="70624" x2="32616" y2="70624"/>
                        <a14:foregroundMark x1="35091" y1="70079" x2="35091" y2="70079"/>
                        <a14:foregroundMark x1="35091" y1="70079" x2="35091" y2="70079"/>
                        <a14:foregroundMark x1="37567" y1="68080" x2="37567" y2="68080"/>
                        <a14:foregroundMark x1="37137" y1="67959" x2="37137" y2="67959"/>
                        <a14:foregroundMark x1="34230" y1="67171" x2="34230" y2="67171"/>
                        <a14:foregroundMark x1="34230" y1="67171" x2="34230" y2="67171"/>
                        <a14:foregroundMark x1="43918" y1="82556" x2="44564" y2="82556"/>
                        <a14:foregroundMark x1="44564" y1="82556" x2="44564" y2="82556"/>
                        <a14:foregroundMark x1="82777" y1="33131" x2="82777" y2="33131"/>
                        <a14:foregroundMark x1="63724" y1="23985" x2="63724" y2="239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315" y="-789322"/>
            <a:ext cx="2495876" cy="443711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24EE023-E0B1-DA04-19E8-DC69C63B2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-99392"/>
            <a:ext cx="4251960" cy="2015666"/>
          </a:xfrm>
          <a:ln>
            <a:noFill/>
          </a:ln>
        </p:spPr>
        <p:txBody>
          <a:bodyPr anchor="ctr" anchorCtr="0"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Содержание: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73535F-977C-1A42-56B1-92AF0D56ADD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83968" y="1528208"/>
            <a:ext cx="4566327" cy="4087368"/>
          </a:xfrm>
        </p:spPr>
        <p:txBody>
          <a:bodyPr anchor="ctr" anchorCtr="0">
            <a:no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 команде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Проблема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Идея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Техническая реализация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Бизнес - модель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Маркетинг и продвижение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демонстрация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5FB948-DA01-EC55-9F95-281DE9FCD9C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20482" name="Picture 2" descr="Ручная иллюстрация эсс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796" y="1628800"/>
            <a:ext cx="3372276" cy="2857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825057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588D9A-CA8C-E784-84A5-C25DD342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320039"/>
            <a:ext cx="4879242" cy="1236752"/>
          </a:xfrm>
          <a:ln>
            <a:noFill/>
          </a:ln>
        </p:spPr>
        <p:txBody>
          <a:bodyPr anchor="ctr" anchorCtr="0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 нашей команде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79189B-464E-260F-FAAB-0D3842594C5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995936" y="1571612"/>
            <a:ext cx="4856861" cy="4521684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– студенты 1 курса Астраханского Государственного университета им. В. Н. Татищева, обучающиеся по юридическому направлению.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будущие специалисты задумались о важности получения быстрой качественной юридической информации как для юристов, так и простых граждан.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нашли способ, как снизить тяжесть работы юристов, а также увеличить возможности получения юридической помощи всеми слоями населения.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1E5EA1-2680-16A9-E59F-1B4BED7FD41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19462" name="Picture 6" descr="Иллюстрация концепции &quot;дай пять&quot;"/>
          <p:cNvPicPr>
            <a:picLocks noGrp="1" noChangeAspect="1" noChangeArrowheads="1"/>
          </p:cNvPicPr>
          <p:nvPr>
            <p:ph type="pic" idx="19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5" b="95208" l="16454" r="88498">
                        <a14:foregroundMark x1="58307" y1="16613" x2="58307" y2="16613"/>
                        <a14:foregroundMark x1="58307" y1="16613" x2="58307" y2="16613"/>
                        <a14:foregroundMark x1="39936" y1="15016" x2="39936" y2="15016"/>
                        <a14:foregroundMark x1="39936" y1="15016" x2="39936" y2="15016"/>
                      </a14:backgroundRemoval>
                    </a14:imgEffect>
                  </a14:imgLayer>
                </a14:imgProps>
              </a:ext>
            </a:extLst>
          </a:blip>
          <a:srcRect l="19387" r="19387"/>
          <a:stretch>
            <a:fillRect/>
          </a:stretch>
        </p:blipFill>
        <p:spPr bwMode="auto">
          <a:xfrm>
            <a:off x="323528" y="366516"/>
            <a:ext cx="3489960" cy="5699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160300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79" b="91822" l="7871" r="90355">
                        <a14:foregroundMark x1="9827" y1="12773" x2="9827" y2="12773"/>
                        <a14:foregroundMark x1="10373" y1="11449" x2="10373" y2="11449"/>
                        <a14:foregroundMark x1="10373" y1="11449" x2="10373" y2="11449"/>
                        <a14:foregroundMark x1="12557" y1="11449" x2="12557" y2="11449"/>
                        <a14:foregroundMark x1="12557" y1="11449" x2="12557" y2="11449"/>
                        <a14:foregroundMark x1="12284" y1="10981" x2="12284" y2="10981"/>
                        <a14:foregroundMark x1="12284" y1="10981" x2="12284" y2="10981"/>
                        <a14:foregroundMark x1="12784" y1="10981" x2="12784" y2="10981"/>
                        <a14:foregroundMark x1="12784" y1="10981" x2="12784" y2="10981"/>
                        <a14:foregroundMark x1="13512" y1="11682" x2="13512" y2="11682"/>
                        <a14:foregroundMark x1="13512" y1="11682" x2="13512" y2="11682"/>
                        <a14:foregroundMark x1="14877" y1="13318" x2="37989" y2="17212"/>
                        <a14:foregroundMark x1="27161" y1="19315" x2="17698" y2="17991"/>
                        <a14:foregroundMark x1="13330" y1="17368" x2="12193" y2="22430"/>
                        <a14:foregroundMark x1="12284" y1="22274" x2="20200" y2="10826"/>
                        <a14:foregroundMark x1="7825" y1="10202" x2="73612" y2="45327"/>
                        <a14:foregroundMark x1="67152" y1="30763" x2="16379" y2="53505"/>
                        <a14:foregroundMark x1="10965" y1="20483" x2="40082" y2="53660"/>
                        <a14:foregroundMark x1="50591" y1="44003" x2="20564" y2="65888"/>
                        <a14:foregroundMark x1="8963" y1="16900" x2="9145" y2="43380"/>
                        <a14:foregroundMark x1="9145" y1="43380" x2="9145" y2="44003"/>
                        <a14:foregroundMark x1="9509" y1="50857" x2="13148" y2="87773"/>
                        <a14:foregroundMark x1="15150" y1="84034" x2="30937" y2="63629"/>
                        <a14:foregroundMark x1="43312" y1="59657" x2="66879" y2="50234"/>
                        <a14:foregroundMark x1="60191" y1="49533" x2="28935" y2="82399"/>
                        <a14:foregroundMark x1="67607" y1="44782" x2="78844" y2="544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92" y="692696"/>
            <a:ext cx="9144000" cy="53305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708" y="2311179"/>
            <a:ext cx="8252488" cy="1574490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Состав команды</a:t>
            </a:r>
          </a:p>
        </p:txBody>
      </p:sp>
      <p:pic>
        <p:nvPicPr>
          <p:cNvPr id="23" name="Рисунок 22"/>
          <p:cNvPicPr>
            <a:picLocks noGrp="1" noChangeAspect="1"/>
          </p:cNvPicPr>
          <p:nvPr>
            <p:ph type="pic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8" b="1769"/>
          <a:stretch/>
        </p:blipFill>
        <p:spPr>
          <a:xfrm>
            <a:off x="398263" y="3357994"/>
            <a:ext cx="1728192" cy="2128548"/>
          </a:xfrm>
        </p:spPr>
      </p:pic>
      <p:pic>
        <p:nvPicPr>
          <p:cNvPr id="24" name="Рисунок 23"/>
          <p:cNvPicPr>
            <a:picLocks noGrp="1" noChangeAspect="1"/>
          </p:cNvPicPr>
          <p:nvPr>
            <p:ph type="pic" idx="19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" b="3069"/>
          <a:stretch/>
        </p:blipFill>
        <p:spPr>
          <a:xfrm>
            <a:off x="3406461" y="3467982"/>
            <a:ext cx="1840288" cy="2119907"/>
          </a:xfrm>
        </p:spPr>
      </p:pic>
      <p:sp>
        <p:nvSpPr>
          <p:cNvPr id="9" name="Номер слайда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22" name="Рисунок 21"/>
          <p:cNvPicPr>
            <a:picLocks noGrp="1" noChangeAspect="1"/>
          </p:cNvPicPr>
          <p:nvPr>
            <p:ph type="pic" idx="14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7" r="6871" b="20989"/>
          <a:stretch/>
        </p:blipFill>
        <p:spPr>
          <a:xfrm>
            <a:off x="3628421" y="128154"/>
            <a:ext cx="1951691" cy="2115401"/>
          </a:xfrm>
        </p:spPr>
      </p:pic>
      <p:pic>
        <p:nvPicPr>
          <p:cNvPr id="21" name="Рисунок 20"/>
          <p:cNvPicPr>
            <a:picLocks noGrp="1" noChangeAspect="1"/>
          </p:cNvPicPr>
          <p:nvPr>
            <p:ph type="pic" idx="13"/>
          </p:nvPr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8" b="739"/>
          <a:stretch/>
        </p:blipFill>
        <p:spPr>
          <a:xfrm>
            <a:off x="6742933" y="58455"/>
            <a:ext cx="1857315" cy="2185101"/>
          </a:xfrm>
        </p:spPr>
      </p:pic>
      <p:sp>
        <p:nvSpPr>
          <p:cNvPr id="12" name="TextBox 11"/>
          <p:cNvSpPr txBox="1"/>
          <p:nvPr/>
        </p:nvSpPr>
        <p:spPr>
          <a:xfrm>
            <a:off x="3628421" y="2247762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Евлоева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Мадина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5894" y="2207932"/>
            <a:ext cx="2216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Неволина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–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идер команды, разработчик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3211" y="2236065"/>
            <a:ext cx="2555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Кожарина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редактор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73" y="5486393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Насыров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Риваль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тестировщик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5588" y="558788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Вяселев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Рамиль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/>
          <a:stretch/>
        </p:blipFill>
        <p:spPr>
          <a:xfrm>
            <a:off x="6472288" y="3467982"/>
            <a:ext cx="1843281" cy="22131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12430" y="5609584"/>
            <a:ext cx="258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Суктаев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Эмиль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технический помощник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r="8385" b="12201"/>
          <a:stretch/>
        </p:blipFill>
        <p:spPr>
          <a:xfrm>
            <a:off x="730163" y="134937"/>
            <a:ext cx="1839855" cy="210861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825" y="-603448"/>
            <a:ext cx="4005064" cy="400506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17514-3FDE-428B-B4C2-9ED5C01C3F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994194" y="1628800"/>
            <a:ext cx="5149806" cy="4429156"/>
          </a:xfrm>
        </p:spPr>
        <p:txBody>
          <a:bodyPr>
            <a:noAutofit/>
          </a:bodyPr>
          <a:lstStyle/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в постоянных юридических услугах</a:t>
            </a:r>
          </a:p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информации</a:t>
            </a:r>
          </a:p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и скорость</a:t>
            </a:r>
          </a:p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нагрузки на юристов</a:t>
            </a:r>
          </a:p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повышения правовой культуры </a:t>
            </a:r>
          </a:p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783987-215F-973D-1DC4-E5015A02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920" y="94442"/>
            <a:ext cx="6598096" cy="1174318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Актуальность темы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F5DE92-9871-9E03-2B33-B2B77A4149F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17410" name="Picture 2" descr="Иллюстрация концепции согласия"/>
          <p:cNvPicPr>
            <a:picLocks noGrp="1" noChangeAspect="1" noChangeArrowheads="1"/>
          </p:cNvPicPr>
          <p:nvPr>
            <p:ph type="pic" idx="19"/>
          </p:nvPr>
        </p:nvPicPr>
        <p:blipFill>
          <a:blip r:embed="rId4"/>
          <a:srcRect l="15603" r="15603"/>
          <a:stretch>
            <a:fillRect/>
          </a:stretch>
        </p:blipFill>
        <p:spPr bwMode="auto">
          <a:xfrm>
            <a:off x="323528" y="1052736"/>
            <a:ext cx="3489325" cy="5072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352745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0" y="1408930"/>
            <a:ext cx="7401274" cy="3848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Скругленная прямоугольная выноска 20"/>
          <p:cNvSpPr/>
          <p:nvPr/>
        </p:nvSpPr>
        <p:spPr bwMode="auto">
          <a:xfrm>
            <a:off x="6500826" y="4214818"/>
            <a:ext cx="2000264" cy="1285884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 bwMode="auto">
          <a:xfrm>
            <a:off x="3500430" y="4572008"/>
            <a:ext cx="2071702" cy="1285884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 bwMode="auto">
          <a:xfrm>
            <a:off x="285720" y="4071942"/>
            <a:ext cx="2714644" cy="1285884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 bwMode="auto">
          <a:xfrm>
            <a:off x="4714876" y="2786058"/>
            <a:ext cx="2286016" cy="1143008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 bwMode="auto">
          <a:xfrm>
            <a:off x="6215074" y="1285860"/>
            <a:ext cx="2500330" cy="1285884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 bwMode="auto">
          <a:xfrm>
            <a:off x="3643306" y="1071546"/>
            <a:ext cx="1928826" cy="1071570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 bwMode="auto">
          <a:xfrm>
            <a:off x="1785918" y="2428868"/>
            <a:ext cx="2214578" cy="1357322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 bwMode="auto">
          <a:xfrm>
            <a:off x="428596" y="1071546"/>
            <a:ext cx="1928826" cy="1214446"/>
          </a:xfrm>
          <a:prstGeom prst="wedgeRoundRect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783987-215F-973D-1DC4-E5015A02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920" y="94442"/>
            <a:ext cx="6598096" cy="1174318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Проблемы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17514-3FDE-428B-B4C2-9ED5C01C3F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780810" y="2466271"/>
            <a:ext cx="2664296" cy="97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получения юридической консультации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F5DE92-9871-9E03-2B33-B2B77A4149F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5452" y="1297013"/>
            <a:ext cx="2418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ЮРИДИЧЕСКИХ ЗНАНИЙ СРЕДИ НАСЕЛЕНИЯ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6314" y="2857496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ЮРИДИЧЕСКОГО ЯЗЫКА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694" y="4633864"/>
            <a:ext cx="2459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КАЧЕСТВО ЮРИДИЧЕСКОЙ ПОМОЩИ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2811" y="1327660"/>
            <a:ext cx="181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НЕДОВЕРИЕ ЮРИСТАМ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417" y="4192156"/>
            <a:ext cx="2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ИЗМЕНЕНИЯ ЗАКОНОДАТЕЛЬСТВА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0826" y="4214818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СТОИМОСТЬ ЮРИДИЧЕСКИХ УСЛУГ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240" y="1211716"/>
            <a:ext cx="2132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НАГРУЗКА НА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ЮРИСТОВ</a:t>
            </a:r>
          </a:p>
        </p:txBody>
      </p:sp>
      <p:pic>
        <p:nvPicPr>
          <p:cNvPr id="16386" name="Picture 2" descr="Крошечные люди, исследующие предупреждение об ошибке операционной системы на веб-странице, изолировали плоскую иллюстрацию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232412" y="99675"/>
            <a:ext cx="1566215" cy="10433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844376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A5302D-E672-9BB0-CC53-CF9D8E99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-99392"/>
            <a:ext cx="4179952" cy="1584176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C5AC0C-6201-714F-454C-454E40B63D1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437291" y="836712"/>
            <a:ext cx="3599205" cy="5328592"/>
          </a:xfrm>
        </p:spPr>
        <p:txBody>
          <a:bodyPr lIns="182880" tIns="182880" rIns="182880" bIns="182880">
            <a:noAutofit/>
          </a:bodyPr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все опрошенные (95,5%) имеют недостаточный уровень правовых знаний, и аналогичная доля (95%) не отстаивает свои права из‑за именно «юридических нюансов»;</a:t>
            </a:r>
            <a:endParaRPr lang="ru-RU" sz="16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половины (59,1%) уже сталкивались с проблемами по незнанию закона;</a:t>
            </a:r>
            <a:endParaRPr lang="ru-RU" sz="16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95,5% выразили готовность пользоваться электронным юридическим помощником, указывает на существующий спрос на удобный онлайн‑сервис по правовым вопросам.</a:t>
            </a:r>
            <a:endParaRPr lang="en-US" sz="16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D52B9F-86FC-283E-6684-4E773CEDDBF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26"/>
            <p:extLst>
              <p:ext uri="{D42A27DB-BD31-4B8C-83A1-F6EECF244321}">
                <p14:modId xmlns:p14="http://schemas.microsoft.com/office/powerpoint/2010/main" val="1745154994"/>
              </p:ext>
            </p:extLst>
          </p:nvPr>
        </p:nvGraphicFramePr>
        <p:xfrm>
          <a:off x="325272" y="1412776"/>
          <a:ext cx="4896544" cy="4608509"/>
        </p:xfrm>
        <a:graphic>
          <a:graphicData uri="http://schemas.openxmlformats.org/drawingml/2006/table">
            <a:tbl>
              <a:tblPr firstCol="1" bandRow="1"/>
              <a:tblGrid>
                <a:gridCol w="3663185">
                  <a:extLst>
                    <a:ext uri="{9D8B030D-6E8A-4147-A177-3AD203B41FA5}">
                      <a16:colId xmlns:a16="http://schemas.microsoft.com/office/drawing/2014/main" val="36612099"/>
                    </a:ext>
                  </a:extLst>
                </a:gridCol>
                <a:gridCol w="1233359">
                  <a:extLst>
                    <a:ext uri="{9D8B030D-6E8A-4147-A177-3AD203B41FA5}">
                      <a16:colId xmlns:a16="http://schemas.microsoft.com/office/drawing/2014/main" val="2844051507"/>
                    </a:ext>
                  </a:extLst>
                </a:gridCol>
              </a:tblGrid>
              <a:tr h="354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                   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730357"/>
                  </a:ext>
                </a:extLst>
              </a:tr>
              <a:tr h="7090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09474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или средний уровень правовых знаний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95,5%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529016"/>
                  </a:ext>
                </a:extLst>
              </a:tr>
              <a:tr h="7090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Сталкивались с трудностями из‑за незнания норм права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59,1%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83839"/>
                  </a:ext>
                </a:extLst>
              </a:tr>
              <a:tr h="7090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отстаивают свои права из‑за «не знания нюансов»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617116"/>
                  </a:ext>
                </a:extLst>
              </a:tr>
              <a:tr h="354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Никогда не обращаются к юристам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77101"/>
                  </a:ext>
                </a:extLst>
              </a:tr>
              <a:tr h="7090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Редко обращаются к юристам из‑за высокой стоимости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772060"/>
                  </a:ext>
                </a:extLst>
              </a:tr>
              <a:tr h="354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Пользуются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нейросетями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доверяют им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81,8%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881553"/>
                  </a:ext>
                </a:extLst>
              </a:tr>
              <a:tr h="7090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946275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Готовность пользоваться электронным юридическим помощником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32" marR="46432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95,5%</a:t>
                      </a:r>
                    </a:p>
                  </a:txBody>
                  <a:tcPr marL="46432" marR="46432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592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0843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2000"/>
                    </a14:imgEffect>
                    <a14:imgEffect>
                      <a14:brightnessContrast bright="-1000" contras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" y="732490"/>
            <a:ext cx="9144000" cy="6094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90EBB9-8B61-4EA4-D038-110C90B34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232997"/>
            <a:ext cx="8077200" cy="2286016"/>
          </a:xfrm>
        </p:spPr>
        <p:txBody>
          <a:bodyPr anchor="ctr" anchorCtr="0"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Бизнес - модель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2" name="Picture 6" descr="Композиция бизнес-стратегии полигонального каркаса с блестящими изображениями человеческой руки и лампой накаливания с текстом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"/>
                    </a14:imgEffect>
                  </a14:imgLayer>
                </a14:imgProps>
              </a:ext>
            </a:extLst>
          </a:blip>
          <a:srcRect t="2871" b="2871"/>
          <a:stretch>
            <a:fillRect/>
          </a:stretch>
        </p:blipFill>
        <p:spPr bwMode="auto">
          <a:xfrm>
            <a:off x="1979712" y="2060848"/>
            <a:ext cx="4643470" cy="3143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507818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A8B3-E3A6-2D14-94D2-4630AE8D1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8780" y="2417703"/>
            <a:ext cx="6120680" cy="9521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Legratio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4F0D4-FA81-75F5-A733-9DAF9A3EA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" y="3140968"/>
            <a:ext cx="8077200" cy="165618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 – Помощник в сфере юриспруденции, доступный для широких кругов лиц. Поможет быстро разобраться с решением правовых проблем, получить юридические консультации по вопросам и оптимизировать взаимодействие с юристами.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Иллюстрация концепции чат-бота"/>
          <p:cNvPicPr>
            <a:picLocks noGrp="1"/>
          </p:cNvPicPr>
          <p:nvPr>
            <p:ph type="pic" idx="13"/>
          </p:nvPr>
        </p:nvPicPr>
        <p:blipFill>
          <a:blip r:embed="rId2"/>
          <a:srcRect t="10815" b="10815"/>
          <a:stretch>
            <a:fillRect/>
          </a:stretch>
        </p:blipFill>
        <p:spPr bwMode="auto">
          <a:xfrm>
            <a:off x="0" y="0"/>
            <a:ext cx="2771800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Плоская женщина в чате с чат-ботом, общающимся с роботом-помощником ИИ"/>
          <p:cNvPicPr>
            <a:picLocks noGrp="1"/>
          </p:cNvPicPr>
          <p:nvPr>
            <p:ph type="pic" idx="20"/>
          </p:nvPr>
        </p:nvPicPr>
        <p:blipFill>
          <a:blip r:embed="rId3"/>
          <a:srcRect l="2330" r="2330"/>
          <a:stretch>
            <a:fillRect/>
          </a:stretch>
        </p:blipFill>
        <p:spPr bwMode="auto">
          <a:xfrm>
            <a:off x="6357950" y="0"/>
            <a:ext cx="2786050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 descr="Иллюстрация концепции чат-бота"/>
          <p:cNvPicPr>
            <a:picLocks noGrp="1"/>
          </p:cNvPicPr>
          <p:nvPr>
            <p:ph type="pic" idx="22"/>
          </p:nvPr>
        </p:nvPicPr>
        <p:blipFill>
          <a:blip r:embed="rId4"/>
          <a:srcRect t="16667" b="16667"/>
          <a:stretch>
            <a:fillRect/>
          </a:stretch>
        </p:blipFill>
        <p:spPr bwMode="auto">
          <a:xfrm>
            <a:off x="0" y="5000637"/>
            <a:ext cx="2857488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Маркетинговая группа работает над бизнес-решения плоский значок"/>
          <p:cNvPicPr>
            <a:picLocks noGrp="1"/>
          </p:cNvPicPr>
          <p:nvPr>
            <p:ph type="pic" idx="22"/>
          </p:nvPr>
        </p:nvPicPr>
        <p:blipFill>
          <a:blip r:embed="rId5"/>
          <a:srcRect t="16667" b="16667"/>
          <a:stretch>
            <a:fillRect/>
          </a:stretch>
        </p:blipFill>
        <p:spPr bwMode="auto">
          <a:xfrm>
            <a:off x="6357950" y="5072074"/>
            <a:ext cx="2786050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027442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27C168-032B-1368-C87A-8F190ADE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41" y="188640"/>
            <a:ext cx="5680232" cy="1224195"/>
          </a:xfrm>
        </p:spPr>
        <p:txBody>
          <a:bodyPr/>
          <a:lstStyle/>
          <a:p>
            <a:r>
              <a:rPr lang="ru-RU" b="1" dirty="0"/>
              <a:t>Функциональность</a:t>
            </a:r>
            <a:endParaRPr lang="en-US" b="1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0FF3A2A-17A0-7016-A6DF-9ED4064FB7E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419871" y="1268760"/>
            <a:ext cx="5498592" cy="4802342"/>
          </a:xfrm>
        </p:spPr>
        <p:txBody>
          <a:bodyPr>
            <a:noAutofit/>
          </a:bodyPr>
          <a:lstStyle/>
          <a:p>
            <a:endParaRPr lang="ru-RU" sz="2400" b="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юридические вопросы</a:t>
            </a: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образцов юридических документов</a:t>
            </a: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юридических процедурах</a:t>
            </a: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 прогнозирование ситуации</a:t>
            </a: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на консультации с проверенными юристами</a:t>
            </a:r>
          </a:p>
          <a:p>
            <a:r>
              <a:rPr 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материалов для юристов</a:t>
            </a:r>
          </a:p>
          <a:p>
            <a:endParaRPr lang="ru-RU" sz="2400" b="0" cap="none" dirty="0"/>
          </a:p>
          <a:p>
            <a:endParaRPr lang="en-US" sz="2400" b="0" cap="non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479D7-35E4-4646-6739-A8AF9B22761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10" name="Picture 2" descr="Ручной обращается плоский дизайн метавселенная фон"/>
          <p:cNvPicPr>
            <a:picLocks noGrp="1" noChangeAspect="1" noChangeArrowheads="1"/>
          </p:cNvPicPr>
          <p:nvPr>
            <p:ph type="pic" idx="19"/>
          </p:nvPr>
        </p:nvPicPr>
        <p:blipFill>
          <a:blip r:embed="rId2"/>
          <a:srcRect t="18345" b="18345"/>
          <a:stretch>
            <a:fillRect/>
          </a:stretch>
        </p:blipFill>
        <p:spPr bwMode="auto">
          <a:xfrm>
            <a:off x="285720" y="500042"/>
            <a:ext cx="2743200" cy="1737360"/>
          </a:xfrm>
          <a:prstGeom prst="rect">
            <a:avLst/>
          </a:prstGeom>
          <a:noFill/>
        </p:spPr>
      </p:pic>
      <p:pic>
        <p:nvPicPr>
          <p:cNvPr id="12294" name="Picture 6" descr="Нарисованная рукой концепция бизнес-стратегии"/>
          <p:cNvPicPr>
            <a:picLocks noGrp="1" noChangeAspect="1" noChangeArrowheads="1"/>
          </p:cNvPicPr>
          <p:nvPr>
            <p:ph type="pic" idx="27"/>
          </p:nvPr>
        </p:nvPicPr>
        <p:blipFill>
          <a:blip r:embed="rId3"/>
          <a:srcRect t="18316" b="18316"/>
          <a:stretch>
            <a:fillRect/>
          </a:stretch>
        </p:blipFill>
        <p:spPr bwMode="auto">
          <a:xfrm>
            <a:off x="285720" y="2357430"/>
            <a:ext cx="2743200" cy="1737360"/>
          </a:xfrm>
          <a:prstGeom prst="rect">
            <a:avLst/>
          </a:prstGeom>
          <a:noFill/>
        </p:spPr>
      </p:pic>
      <p:pic>
        <p:nvPicPr>
          <p:cNvPr id="12296" name="Picture 8" descr="Иллюстрация концепции цикла обратной связи"/>
          <p:cNvPicPr>
            <a:picLocks noGrp="1" noChangeAspect="1" noChangeArrowheads="1"/>
          </p:cNvPicPr>
          <p:nvPr>
            <p:ph type="pic" idx="28"/>
          </p:nvPr>
        </p:nvPicPr>
        <p:blipFill>
          <a:blip r:embed="rId4"/>
          <a:srcRect t="10411" b="10411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875327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Скругленная соединительная линия 4"/>
          <p:cNvCxnSpPr/>
          <p:nvPr/>
        </p:nvCxnSpPr>
        <p:spPr bwMode="auto">
          <a:xfrm rot="5400000">
            <a:off x="3159381" y="2738402"/>
            <a:ext cx="3960439" cy="3132000"/>
          </a:xfrm>
          <a:prstGeom prst="curvedConnector3">
            <a:avLst>
              <a:gd name="adj1" fmla="val 32629"/>
            </a:avLst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995B666-0D98-B06E-0045-9745D5D1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593186"/>
            <a:ext cx="6446520" cy="1332344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5076B-B6CF-0F3D-71E0-FD65410DC13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4704" y="2925530"/>
            <a:ext cx="3927296" cy="257517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Физические лица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Студенты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Пенсионеры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Иностранцы и эмигранты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Предприниматели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Юридические специалисты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слои населения</a:t>
            </a:r>
          </a:p>
          <a:p>
            <a:pPr marL="0" lvl="1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7EAF46-7943-E1BA-13AE-912873377389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051739" y="4023910"/>
            <a:ext cx="3429642" cy="201168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Юридические лица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Компании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Некоммерческие организации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Общественные активистские группы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2A7452-D2C9-8A08-4B5E-78E52BA0656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14338" name="Picture 2" descr="Концептуальная иллюстрация студентов колледжа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2"/>
          <a:srcRect t="1723" b="1723"/>
          <a:stretch>
            <a:fillRect/>
          </a:stretch>
        </p:blipFill>
        <p:spPr bwMode="auto">
          <a:xfrm>
            <a:off x="285720" y="142852"/>
            <a:ext cx="2500313" cy="1608138"/>
          </a:xfrm>
          <a:prstGeom prst="rect">
            <a:avLst/>
          </a:prstGeom>
          <a:noFill/>
        </p:spPr>
      </p:pic>
      <p:pic>
        <p:nvPicPr>
          <p:cNvPr id="14340" name="Picture 4" descr="Векторная группа персонажей мультфильмов дедушки и бабушки векторный набор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3"/>
          <a:srcRect t="16667" b="16667"/>
          <a:stretch>
            <a:fillRect/>
          </a:stretch>
        </p:blipFill>
        <p:spPr bwMode="auto">
          <a:xfrm>
            <a:off x="3428992" y="214290"/>
            <a:ext cx="2357438" cy="1571625"/>
          </a:xfrm>
          <a:prstGeom prst="rect">
            <a:avLst/>
          </a:prstGeom>
          <a:noFill/>
        </p:spPr>
      </p:pic>
      <p:pic>
        <p:nvPicPr>
          <p:cNvPr id="14342" name="Picture 6" descr="Иллюстрация концепции питч-встречи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4"/>
          <a:srcRect l="40" r="40"/>
          <a:stretch>
            <a:fillRect/>
          </a:stretch>
        </p:blipFill>
        <p:spPr bwMode="auto">
          <a:xfrm>
            <a:off x="6534014" y="2198779"/>
            <a:ext cx="2357437" cy="1571613"/>
          </a:xfrm>
          <a:prstGeom prst="rect">
            <a:avLst/>
          </a:prstGeom>
          <a:noFill/>
        </p:spPr>
      </p:pic>
      <p:pic>
        <p:nvPicPr>
          <p:cNvPr id="14344" name="Picture 8" descr="Иллюстрация концепции юридической фирмы"/>
          <p:cNvPicPr>
            <a:picLocks noGrp="1" noChangeAspect="1" noChangeArrowheads="1"/>
          </p:cNvPicPr>
          <p:nvPr>
            <p:ph type="pic" idx="19"/>
          </p:nvPr>
        </p:nvPicPr>
        <p:blipFill>
          <a:blip r:embed="rId5"/>
          <a:srcRect l="3660" r="3660"/>
          <a:stretch>
            <a:fillRect/>
          </a:stretch>
        </p:blipFill>
        <p:spPr bwMode="auto">
          <a:xfrm>
            <a:off x="6500813" y="214313"/>
            <a:ext cx="2286000" cy="1643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523778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02603E-A88A-8AD2-A4F6-31A3D940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30" y="224012"/>
            <a:ext cx="7323794" cy="1360176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Варианты Монетизации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5C88F98-DF45-34BB-6C0C-ECB9A54D1DC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66499" y="1622669"/>
            <a:ext cx="3786214" cy="223858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реклама информационных продуктов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Электронные книги и руководства по юридическим вопросам</a:t>
            </a:r>
          </a:p>
          <a:p>
            <a:pPr lvl="1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Вебинары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курсы</a:t>
            </a: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2A57E4-AE90-4876-0E68-8D53E1D9280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25066" y="3651359"/>
            <a:ext cx="4069080" cy="186880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партнерство с юридическими фирмами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Размещение рекламы от других компаний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Получение комиссии за привлеченных клиентов компании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464652-7E41-B935-5D74-0EDFBA034D2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10C5AC0C-6201-714F-454C-454E40B63D11}"/>
              </a:ext>
            </a:extLst>
          </p:cNvPr>
          <p:cNvSpPr txBox="1">
            <a:spLocks/>
          </p:cNvSpPr>
          <p:nvPr/>
        </p:nvSpPr>
        <p:spPr bwMode="auto">
          <a:xfrm>
            <a:off x="4561827" y="2741960"/>
            <a:ext cx="4572032" cy="3135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182880" rIns="182880" bIns="18288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None/>
              <a:tabLst/>
              <a:defRPr/>
            </a:pPr>
            <a:r>
              <a:rPr lang="ru-RU" b="1" cap="all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платных функций</a:t>
            </a:r>
            <a:endParaRPr kumimoji="0" lang="en-US" sz="1800" b="1" i="0" u="none" strike="noStrike" kern="1200" cap="all" spc="0" normalizeH="0" baseline="0" noProof="0" dirty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7472" marR="0" lvl="1" indent="-347472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Платная подписка за пользование ботом</a:t>
            </a:r>
          </a:p>
          <a:p>
            <a:pPr marL="347472" lvl="1" indent="-347472" eaLnBrk="1" hangingPunct="1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Доступ к специализированным базам данных или документам </a:t>
            </a:r>
          </a:p>
          <a:p>
            <a:pPr marL="347472" marR="0" lvl="1" indent="-347472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юридических документов</a:t>
            </a:r>
          </a:p>
          <a:p>
            <a:pPr marL="347472" marR="0" lvl="1" indent="-347472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Экспресс – консультации с юристами</a:t>
            </a:r>
          </a:p>
          <a:p>
            <a:pPr marL="347472" marR="0" lvl="1" indent="-347472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25000"/>
                </a:scheme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Инвестиционные менеджеры с ноутбуками предлагают лучшую доходность и управление рисками. Инвестиционный фонд, инвестиционные возможности, концепция кредитного плеча хедж-фонда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1243" r="88757"/>
                    </a14:imgEffect>
                  </a14:imgLayer>
                </a14:imgProps>
              </a:ext>
            </a:extLst>
          </a:blip>
          <a:srcRect l="1554" r="1554"/>
          <a:stretch>
            <a:fillRect/>
          </a:stretch>
        </p:blipFill>
        <p:spPr bwMode="auto">
          <a:xfrm>
            <a:off x="5937724" y="1172972"/>
            <a:ext cx="2286000" cy="1571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815862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A5302D-E672-9BB0-CC53-CF9D8E99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20" y="0"/>
            <a:ext cx="7000924" cy="1751638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Конкурентный рынок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D52B9F-86FC-283E-6684-4E773CEDDBF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0C5AC0C-6201-714F-454C-454E40B63D1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4282" y="1285860"/>
            <a:ext cx="4214842" cy="4500594"/>
          </a:xfrm>
        </p:spPr>
        <p:txBody>
          <a:bodyPr lIns="182880" tIns="182880" rIns="182880" bIns="182880"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Конкуренты</a:t>
            </a:r>
          </a:p>
          <a:p>
            <a:pPr lvl="1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платформы для юридических услуг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LegalZoom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Rocket Lawyer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LawDepot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Юридические фирмы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функционалом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UpCounsel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Форумы с возможностями задать вопросы юристам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Quora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Avvo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Сайты с бесплатной юридической информацией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Justia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Nolo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C5AC0C-6201-714F-454C-454E40B63D1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10826" y="1285860"/>
            <a:ext cx="4429156" cy="4429156"/>
          </a:xfrm>
        </p:spPr>
        <p:txBody>
          <a:bodyPr lIns="182880" tIns="182880" rIns="182880" bIns="182880"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Конкурентные преимущества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Доступность и удобство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Широкий спектр услуг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Гибкая ценовая категория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Скорость ответа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Настройка под потребности клиента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Предоставление юридических материалов</a:t>
            </a:r>
          </a:p>
          <a:p>
            <a:pPr lvl="1"/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Использование инновационных технологий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84300"/>
            <a:ext cx="1062694" cy="106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0560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0FF3A2A-17A0-7016-A6DF-9ED4064FB7E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428992" y="1142984"/>
            <a:ext cx="5429288" cy="4581026"/>
          </a:xfrm>
        </p:spPr>
        <p:txBody>
          <a:bodyPr>
            <a:noAutofit/>
          </a:bodyPr>
          <a:lstStyle/>
          <a:p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Онлайн – реклама</a:t>
            </a:r>
          </a:p>
          <a:p>
            <a:pPr>
              <a:buNone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Контекстная реклама</a:t>
            </a:r>
          </a:p>
          <a:p>
            <a:pPr>
              <a:buNone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Реклама в социальных сетях</a:t>
            </a:r>
          </a:p>
          <a:p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Офлайн – реклама</a:t>
            </a:r>
          </a:p>
          <a:p>
            <a:pPr>
              <a:buNone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Печатная реклама</a:t>
            </a:r>
          </a:p>
          <a:p>
            <a:pPr>
              <a:buNone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Наружная реклама</a:t>
            </a:r>
          </a:p>
          <a:p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Партнерская реклама</a:t>
            </a:r>
          </a:p>
          <a:p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Контентная реклама</a:t>
            </a:r>
          </a:p>
          <a:p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Реклама на мобильных устройствах</a:t>
            </a:r>
          </a:p>
          <a:p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0" cap="none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0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27C168-032B-1368-C87A-8F190ADE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042" y="142852"/>
            <a:ext cx="5267332" cy="1143008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Маркетинг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479D7-35E4-4646-6739-A8AF9B22761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pic>
        <p:nvPicPr>
          <p:cNvPr id="6146" name="Picture 2" descr="Иллюстрация концепции маркетингового консалтинга"/>
          <p:cNvPicPr>
            <a:picLocks noGrp="1" noChangeAspect="1" noChangeArrowheads="1"/>
          </p:cNvPicPr>
          <p:nvPr>
            <p:ph type="pic" idx="27"/>
          </p:nvPr>
        </p:nvPicPr>
        <p:blipFill>
          <a:blip r:embed="rId2"/>
          <a:srcRect l="3170" r="3170"/>
          <a:stretch>
            <a:fillRect/>
          </a:stretch>
        </p:blipFill>
        <p:spPr bwMode="auto">
          <a:xfrm>
            <a:off x="285720" y="1214422"/>
            <a:ext cx="2743200" cy="2165351"/>
          </a:xfrm>
          <a:prstGeom prst="rect">
            <a:avLst/>
          </a:prstGeom>
          <a:noFill/>
        </p:spPr>
      </p:pic>
      <p:pic>
        <p:nvPicPr>
          <p:cNvPr id="6148" name="Picture 4" descr="Иллюстрация концепции создания новых потенциальных клиентов"/>
          <p:cNvPicPr>
            <a:picLocks noGrp="1" noChangeAspect="1" noChangeArrowheads="1"/>
          </p:cNvPicPr>
          <p:nvPr>
            <p:ph type="pic" idx="28"/>
          </p:nvPr>
        </p:nvPicPr>
        <p:blipFill>
          <a:blip r:embed="rId3"/>
          <a:srcRect t="2436" b="2436"/>
          <a:stretch>
            <a:fillRect/>
          </a:stretch>
        </p:blipFill>
        <p:spPr bwMode="auto">
          <a:xfrm>
            <a:off x="285720" y="3714752"/>
            <a:ext cx="2743200" cy="2009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7152993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375" y="2704214"/>
            <a:ext cx="3501848" cy="350100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250001" y="1916832"/>
            <a:ext cx="4929222" cy="3360436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49" y="262014"/>
            <a:ext cx="5981712" cy="1523342"/>
          </a:xfrm>
        </p:spPr>
        <p:txBody>
          <a:bodyPr/>
          <a:lstStyle/>
          <a:p>
            <a:pPr algn="ctr"/>
            <a:r>
              <a:rPr lang="ru-RU" b="1" dirty="0"/>
              <a:t>Работа с отзывами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0"/>
          </p:nvPr>
        </p:nvSpPr>
        <p:spPr>
          <a:xfrm>
            <a:off x="459413" y="2060848"/>
            <a:ext cx="4572032" cy="2940928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Мониторинг отзывов </a:t>
            </a:r>
          </a:p>
          <a:p>
            <a:pPr>
              <a:buFont typeface="Arial" pitchFamily="34" charset="0"/>
              <a:buChar char="•"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Ответы на отзывы</a:t>
            </a:r>
          </a:p>
          <a:p>
            <a:pPr>
              <a:buFont typeface="Arial" pitchFamily="34" charset="0"/>
              <a:buChar char="•"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Использование отзывов для улучшения </a:t>
            </a:r>
          </a:p>
          <a:p>
            <a:pPr>
              <a:buFont typeface="Arial" pitchFamily="34" charset="0"/>
              <a:buChar char="•"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Работа с негативными отзывами</a:t>
            </a:r>
          </a:p>
          <a:p>
            <a:pPr>
              <a:buFont typeface="Arial" pitchFamily="34" charset="0"/>
              <a:buChar char="•"/>
            </a:pPr>
            <a:r>
              <a:rPr lang="ru-RU" sz="2400" b="0" cap="none" dirty="0">
                <a:latin typeface="Times New Roman" pitchFamily="18" charset="0"/>
                <a:cs typeface="Times New Roman" pitchFamily="18" charset="0"/>
              </a:rPr>
              <a:t>Постоянное развитие платформы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4098" name="Picture 2" descr="Иллюстрация концепции петли обратной связи"/>
          <p:cNvPicPr>
            <a:picLocks noGrp="1" noChangeAspect="1" noChangeArrowheads="1"/>
          </p:cNvPicPr>
          <p:nvPr>
            <p:ph sz="quarter" idx="26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668107" y="1525771"/>
            <a:ext cx="3000395" cy="2928947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79" b="91822" l="7871" r="90355">
                        <a14:foregroundMark x1="9827" y1="12773" x2="9827" y2="12773"/>
                        <a14:foregroundMark x1="10373" y1="11449" x2="10373" y2="11449"/>
                        <a14:foregroundMark x1="10373" y1="11449" x2="10373" y2="11449"/>
                        <a14:foregroundMark x1="12557" y1="11449" x2="12557" y2="11449"/>
                        <a14:foregroundMark x1="12557" y1="11449" x2="12557" y2="11449"/>
                        <a14:foregroundMark x1="12284" y1="10981" x2="12284" y2="10981"/>
                        <a14:foregroundMark x1="12284" y1="10981" x2="12284" y2="10981"/>
                        <a14:foregroundMark x1="12784" y1="10981" x2="12784" y2="10981"/>
                        <a14:foregroundMark x1="12784" y1="10981" x2="12784" y2="10981"/>
                        <a14:foregroundMark x1="13512" y1="11682" x2="13512" y2="11682"/>
                        <a14:foregroundMark x1="13512" y1="11682" x2="13512" y2="11682"/>
                        <a14:foregroundMark x1="14877" y1="13318" x2="37989" y2="17212"/>
                        <a14:foregroundMark x1="27161" y1="19315" x2="17698" y2="17991"/>
                        <a14:foregroundMark x1="13330" y1="17368" x2="12193" y2="22430"/>
                        <a14:foregroundMark x1="12284" y1="22274" x2="20200" y2="10826"/>
                        <a14:foregroundMark x1="7825" y1="10202" x2="73612" y2="45327"/>
                        <a14:foregroundMark x1="67152" y1="30763" x2="16379" y2="53505"/>
                        <a14:foregroundMark x1="10965" y1="20483" x2="40082" y2="53660"/>
                        <a14:foregroundMark x1="50591" y1="44003" x2="20564" y2="65888"/>
                        <a14:foregroundMark x1="8963" y1="16900" x2="9145" y2="43380"/>
                        <a14:foregroundMark x1="9145" y1="43380" x2="9145" y2="44003"/>
                        <a14:foregroundMark x1="9509" y1="50857" x2="13148" y2="87773"/>
                        <a14:foregroundMark x1="15150" y1="84034" x2="30937" y2="63629"/>
                        <a14:foregroundMark x1="43312" y1="59657" x2="66879" y2="50234"/>
                        <a14:foregroundMark x1="60191" y1="49533" x2="28935" y2="82399"/>
                        <a14:foregroundMark x1="67607" y1="44782" x2="78844" y2="544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74" y="1146739"/>
            <a:ext cx="9144000" cy="53305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5486400" cy="1737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Технологическая реализация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500034" y="1643050"/>
            <a:ext cx="2643205" cy="1194704"/>
            <a:chOff x="-66385" y="157614"/>
            <a:chExt cx="2986761" cy="1194704"/>
          </a:xfrm>
        </p:grpSpPr>
        <p:sp>
          <p:nvSpPr>
            <p:cNvPr id="17" name="Нашивка 16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Нашивка 4"/>
            <p:cNvSpPr/>
            <p:nvPr/>
          </p:nvSpPr>
          <p:spPr>
            <a:xfrm>
              <a:off x="602405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Выбор</a:t>
              </a:r>
              <a:r>
                <a:rPr lang="ru-RU" dirty="0"/>
                <a:t> </a:t>
              </a: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платформы</a:t>
              </a:r>
              <a:r>
                <a:rPr lang="ru-RU" dirty="0"/>
                <a:t> </a:t>
              </a:r>
              <a:endParaRPr lang="en-US" sz="1800" kern="1200" dirty="0">
                <a:latin typeface="+mn-lt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000364" y="1643050"/>
            <a:ext cx="2857520" cy="1194704"/>
            <a:chOff x="-66385" y="157614"/>
            <a:chExt cx="2986761" cy="1194704"/>
          </a:xfrm>
        </p:grpSpPr>
        <p:sp>
          <p:nvSpPr>
            <p:cNvPr id="20" name="Нашивка 19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Нашивка 4"/>
            <p:cNvSpPr/>
            <p:nvPr/>
          </p:nvSpPr>
          <p:spPr>
            <a:xfrm>
              <a:off x="602405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latin typeface="Times New Roman" pitchFamily="18" charset="0"/>
                  <a:cs typeface="Times New Roman" pitchFamily="18" charset="0"/>
                </a:rPr>
                <a:t>Создание структуры бота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643570" y="1643050"/>
            <a:ext cx="3143272" cy="1194704"/>
            <a:chOff x="-66385" y="157614"/>
            <a:chExt cx="2986761" cy="1194704"/>
          </a:xfrm>
        </p:grpSpPr>
        <p:sp>
          <p:nvSpPr>
            <p:cNvPr id="23" name="Нашивка 22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Нашивка 4"/>
            <p:cNvSpPr/>
            <p:nvPr/>
          </p:nvSpPr>
          <p:spPr>
            <a:xfrm>
              <a:off x="602405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latin typeface="Times New Roman" pitchFamily="18" charset="0"/>
                  <a:cs typeface="Times New Roman" pitchFamily="18" charset="0"/>
                </a:rPr>
                <a:t>Проектирование интерфейса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00034" y="3143248"/>
            <a:ext cx="2643205" cy="1194704"/>
            <a:chOff x="-66385" y="86176"/>
            <a:chExt cx="2986761" cy="1194704"/>
          </a:xfrm>
        </p:grpSpPr>
        <p:sp>
          <p:nvSpPr>
            <p:cNvPr id="29" name="Нашивка 28"/>
            <p:cNvSpPr/>
            <p:nvPr/>
          </p:nvSpPr>
          <p:spPr>
            <a:xfrm>
              <a:off x="-66385" y="86176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Нашивка 4"/>
            <p:cNvSpPr/>
            <p:nvPr/>
          </p:nvSpPr>
          <p:spPr>
            <a:xfrm>
              <a:off x="579401" y="86176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Создание архитектуры приложения 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214678" y="3143248"/>
            <a:ext cx="2857520" cy="1194704"/>
            <a:chOff x="-66385" y="157614"/>
            <a:chExt cx="2986761" cy="1194704"/>
          </a:xfrm>
        </p:grpSpPr>
        <p:sp>
          <p:nvSpPr>
            <p:cNvPr id="32" name="Нашивка 31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Нашивка 4"/>
            <p:cNvSpPr/>
            <p:nvPr/>
          </p:nvSpPr>
          <p:spPr>
            <a:xfrm>
              <a:off x="530967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Выбор технологий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5857884" y="3214686"/>
            <a:ext cx="3143272" cy="1194704"/>
            <a:chOff x="-66385" y="157614"/>
            <a:chExt cx="2986761" cy="1194704"/>
          </a:xfrm>
        </p:grpSpPr>
        <p:sp>
          <p:nvSpPr>
            <p:cNvPr id="35" name="Нашивка 34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Нашивка 4"/>
            <p:cNvSpPr/>
            <p:nvPr/>
          </p:nvSpPr>
          <p:spPr>
            <a:xfrm>
              <a:off x="602405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latin typeface="Times New Roman" pitchFamily="18" charset="0"/>
                  <a:cs typeface="Times New Roman" pitchFamily="18" charset="0"/>
                </a:rPr>
                <a:t>Настройка окружения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500034" y="4643446"/>
            <a:ext cx="2643205" cy="1194704"/>
            <a:chOff x="-66385" y="86176"/>
            <a:chExt cx="2986761" cy="1194704"/>
          </a:xfrm>
        </p:grpSpPr>
        <p:sp>
          <p:nvSpPr>
            <p:cNvPr id="38" name="Нашивка 37"/>
            <p:cNvSpPr/>
            <p:nvPr/>
          </p:nvSpPr>
          <p:spPr>
            <a:xfrm>
              <a:off x="-66385" y="86176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Нашивка 4"/>
            <p:cNvSpPr/>
            <p:nvPr/>
          </p:nvSpPr>
          <p:spPr>
            <a:xfrm>
              <a:off x="579401" y="86176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Создание бота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143240" y="4643446"/>
            <a:ext cx="2857520" cy="1194704"/>
            <a:chOff x="-66385" y="157614"/>
            <a:chExt cx="2986761" cy="1194704"/>
          </a:xfrm>
        </p:grpSpPr>
        <p:sp>
          <p:nvSpPr>
            <p:cNvPr id="41" name="Нашивка 40"/>
            <p:cNvSpPr/>
            <p:nvPr/>
          </p:nvSpPr>
          <p:spPr>
            <a:xfrm>
              <a:off x="-66385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Нашивка 4"/>
            <p:cNvSpPr/>
            <p:nvPr/>
          </p:nvSpPr>
          <p:spPr>
            <a:xfrm>
              <a:off x="602405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latin typeface="Times New Roman" pitchFamily="18" charset="0"/>
                  <a:cs typeface="Times New Roman" pitchFamily="18" charset="0"/>
                </a:rPr>
                <a:t>Интеграция с внешними </a:t>
              </a:r>
              <a:r>
                <a:rPr lang="en-US" sz="1800" kern="1200" dirty="0">
                  <a:latin typeface="Times New Roman" pitchFamily="18" charset="0"/>
                  <a:cs typeface="Times New Roman" pitchFamily="18" charset="0"/>
                </a:rPr>
                <a:t>API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5857884" y="4643446"/>
            <a:ext cx="3143272" cy="1194704"/>
            <a:chOff x="-202116" y="157614"/>
            <a:chExt cx="2986761" cy="1194704"/>
          </a:xfrm>
        </p:grpSpPr>
        <p:sp>
          <p:nvSpPr>
            <p:cNvPr id="44" name="Нашивка 43"/>
            <p:cNvSpPr/>
            <p:nvPr/>
          </p:nvSpPr>
          <p:spPr>
            <a:xfrm>
              <a:off x="-202116" y="157614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Нашивка 4"/>
            <p:cNvSpPr/>
            <p:nvPr/>
          </p:nvSpPr>
          <p:spPr>
            <a:xfrm>
              <a:off x="340931" y="157614"/>
              <a:ext cx="1792057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Тестирование</a:t>
              </a: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924683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9B8AB3-38B7-F6F5-C4ED-4B625E13926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6"/>
          </p:nvPr>
        </p:nvSpPr>
        <p:spPr>
          <a:xfrm>
            <a:off x="395536" y="2573312"/>
            <a:ext cx="8215370" cy="3131824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Создание чат - бота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многогранный процесс, который требует внимания к деталям и понимания как юридических аспектов, так и технологий. </a:t>
            </a:r>
          </a:p>
          <a:p>
            <a:pPr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Правильная реализация может значительно улучшить доступ к юридической информации и поддержке для широкой аудитории.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85720" y="642918"/>
            <a:ext cx="2643205" cy="1214446"/>
            <a:chOff x="-66385" y="86176"/>
            <a:chExt cx="2986761" cy="1214446"/>
          </a:xfrm>
        </p:grpSpPr>
        <p:sp>
          <p:nvSpPr>
            <p:cNvPr id="10" name="Нашивка 9"/>
            <p:cNvSpPr/>
            <p:nvPr/>
          </p:nvSpPr>
          <p:spPr>
            <a:xfrm>
              <a:off x="-66385" y="86176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Нашивка 4"/>
            <p:cNvSpPr/>
            <p:nvPr/>
          </p:nvSpPr>
          <p:spPr>
            <a:xfrm>
              <a:off x="579401" y="300490"/>
              <a:ext cx="1792057" cy="10001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Запуск и продвижение бота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857488" y="642918"/>
            <a:ext cx="2928958" cy="1337580"/>
            <a:chOff x="-66385" y="86176"/>
            <a:chExt cx="2986761" cy="1337580"/>
          </a:xfrm>
        </p:grpSpPr>
        <p:sp>
          <p:nvSpPr>
            <p:cNvPr id="13" name="Нашивка 12"/>
            <p:cNvSpPr/>
            <p:nvPr/>
          </p:nvSpPr>
          <p:spPr>
            <a:xfrm>
              <a:off x="-66385" y="86176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Нашивка 4"/>
            <p:cNvSpPr/>
            <p:nvPr/>
          </p:nvSpPr>
          <p:spPr>
            <a:xfrm>
              <a:off x="498678" y="229052"/>
              <a:ext cx="1937359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Сбор обратной связи и доработка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715008" y="642918"/>
            <a:ext cx="3214710" cy="1266142"/>
            <a:chOff x="-66385" y="86176"/>
            <a:chExt cx="2986761" cy="1266142"/>
          </a:xfrm>
        </p:grpSpPr>
        <p:sp>
          <p:nvSpPr>
            <p:cNvPr id="16" name="Нашивка 15"/>
            <p:cNvSpPr/>
            <p:nvPr/>
          </p:nvSpPr>
          <p:spPr>
            <a:xfrm>
              <a:off x="-66385" y="86176"/>
              <a:ext cx="2986761" cy="1194704"/>
            </a:xfrm>
            <a:prstGeom prst="chevron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Нашивка 4"/>
            <p:cNvSpPr/>
            <p:nvPr/>
          </p:nvSpPr>
          <p:spPr>
            <a:xfrm>
              <a:off x="370702" y="157614"/>
              <a:ext cx="2331131" cy="119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Мониторинг производительности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488979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992" y="1576165"/>
            <a:ext cx="3900208" cy="3900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B927C168-032B-1368-C87A-8F190ADE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188640"/>
            <a:ext cx="5481646" cy="1271606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legram-Bot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1576165"/>
            <a:ext cx="43924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успешного запуска необходимо: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базы знаний (Гарант,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Консультант+);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NLP (обработку естественного языка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70045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018" y1="25257" x2="27018" y2="25257"/>
                        <a14:foregroundMark x1="36706" y1="25621" x2="36706" y2="25621"/>
                        <a14:foregroundMark x1="36706" y1="25621" x2="36706" y2="25621"/>
                        <a14:foregroundMark x1="21098" y1="26408" x2="21098" y2="26408"/>
                        <a14:foregroundMark x1="47793" y1="15506" x2="47793" y2="15506"/>
                        <a14:foregroundMark x1="46609" y1="15385" x2="46609" y2="15385"/>
                        <a14:foregroundMark x1="32616" y1="70624" x2="32616" y2="70624"/>
                        <a14:foregroundMark x1="35091" y1="70079" x2="35091" y2="70079"/>
                        <a14:foregroundMark x1="35091" y1="70079" x2="35091" y2="70079"/>
                        <a14:foregroundMark x1="37567" y1="68080" x2="37567" y2="68080"/>
                        <a14:foregroundMark x1="37137" y1="67959" x2="37137" y2="67959"/>
                        <a14:foregroundMark x1="34230" y1="67171" x2="34230" y2="67171"/>
                        <a14:foregroundMark x1="34230" y1="67171" x2="34230" y2="67171"/>
                        <a14:foregroundMark x1="43918" y1="82556" x2="44564" y2="82556"/>
                        <a14:foregroundMark x1="44564" y1="82556" x2="44564" y2="82556"/>
                        <a14:foregroundMark x1="82777" y1="33131" x2="82777" y2="33131"/>
                        <a14:foregroundMark x1="63724" y1="23985" x2="63724" y2="23985"/>
                        <a14:backgroundMark x1="29634" y1="24345" x2="36182" y2="22160"/>
                        <a14:backgroundMark x1="30300" y1="68602" x2="35183" y2="72409"/>
                        <a14:backgroundMark x1="42175" y1="13171" x2="52941" y2="15730"/>
                        <a14:backgroundMark x1="56826" y1="84395" x2="55050" y2="81211"/>
                        <a14:backgroundMark x1="54717" y1="81211" x2="46393" y2="82022"/>
                        <a14:backgroundMark x1="46393" y1="82022" x2="46393" y2="82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-582334"/>
            <a:ext cx="2495876" cy="436510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927C168-032B-1368-C87A-8F190ADE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157130"/>
            <a:ext cx="5481646" cy="1271606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использование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479D7-35E4-4646-6739-A8AF9B22761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868" y="1428736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ВОЗМОЖНЫЙ СЦЕНАРИЙ ОБЩЕНИЯ С БОТОМ: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Здравствуйте!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Здравствуйте. Чем я могу помочь?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Панель выбора определенной функции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Задать юридический вопрос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хочу продать автомобиль. Какой пакет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документов мне необходимо подготовить для успешного заключения сделки по продаже автомобиля?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Ответ на вопрос + Ссылки на полезные ресурсы</a:t>
            </a:r>
          </a:p>
        </p:txBody>
      </p:sp>
      <p:pic>
        <p:nvPicPr>
          <p:cNvPr id="5124" name="Picture 4" descr="Иллюстрация концепции сообщений"/>
          <p:cNvPicPr>
            <a:picLocks noGrp="1" noChangeAspect="1" noChangeArrowheads="1"/>
          </p:cNvPicPr>
          <p:nvPr>
            <p:ph type="pic" idx="27"/>
          </p:nvPr>
        </p:nvPicPr>
        <p:blipFill>
          <a:blip r:embed="rId4"/>
          <a:srcRect l="15091" r="15091"/>
          <a:stretch>
            <a:fillRect/>
          </a:stretch>
        </p:blipFill>
        <p:spPr bwMode="auto">
          <a:xfrm>
            <a:off x="433106" y="1418242"/>
            <a:ext cx="2786082" cy="3929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7152993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Основные RGB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0" b="89977" l="8108" r="90000">
                        <a14:foregroundMark x1="40000" y1="11937" x2="31351" y2="21847"/>
                        <a14:foregroundMark x1="31351" y1="21847" x2="31351" y2="21847"/>
                        <a14:foregroundMark x1="13378" y1="35811" x2="13378" y2="35811"/>
                        <a14:foregroundMark x1="13378" y1="35811" x2="13378" y2="35811"/>
                        <a14:foregroundMark x1="13514" y1="35811" x2="13514" y2="35811"/>
                        <a14:foregroundMark x1="13514" y1="35811" x2="13514" y2="35811"/>
                        <a14:foregroundMark x1="8108" y1="41216" x2="8108" y2="41216"/>
                        <a14:foregroundMark x1="8784" y1="41216" x2="8784" y2="41216"/>
                        <a14:foregroundMark x1="15811" y1="74550" x2="15811" y2="74550"/>
                        <a14:foregroundMark x1="15811" y1="74437" x2="15811" y2="74437"/>
                        <a14:foregroundMark x1="25946" y1="84122" x2="25946" y2="84122"/>
                        <a14:foregroundMark x1="25405" y1="84122" x2="25405" y2="84122"/>
                        <a14:foregroundMark x1="77162" y1="61149" x2="77162" y2="61149"/>
                        <a14:foregroundMark x1="77162" y1="61149" x2="77162" y2="611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1779">
            <a:off x="6083185" y="3589823"/>
            <a:ext cx="2897979" cy="347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Блок-схема: альтернативный процесс 9"/>
          <p:cNvSpPr/>
          <p:nvPr/>
        </p:nvSpPr>
        <p:spPr bwMode="auto">
          <a:xfrm>
            <a:off x="4919650" y="2476708"/>
            <a:ext cx="3571900" cy="2857520"/>
          </a:xfrm>
          <a:prstGeom prst="flowChartAlternateProcess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4D148D-CE47-90EF-5DED-0F3DA6F74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82" y="188580"/>
            <a:ext cx="8503920" cy="109728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итоги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6FF579-32AA-8269-F383-843D95829F6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215D999-F182-4F4F-ABA0-94A96553E2C0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0"/>
          </p:nvPr>
        </p:nvSpPr>
        <p:spPr>
          <a:xfrm>
            <a:off x="500034" y="1285860"/>
            <a:ext cx="4180522" cy="3714776"/>
          </a:xfrm>
        </p:spPr>
        <p:txBody>
          <a:bodyPr>
            <a:noAutofit/>
          </a:bodyPr>
          <a:lstStyle/>
          <a:p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>СОЗДАНИЕ Т</a:t>
            </a:r>
            <a:r>
              <a:rPr lang="en-US" sz="2400" cap="none" dirty="0">
                <a:latin typeface="Times New Roman" pitchFamily="18" charset="0"/>
                <a:cs typeface="Times New Roman" pitchFamily="18" charset="0"/>
              </a:rPr>
              <a:t>ELEGRAM-</a:t>
            </a:r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>БОТА:</a:t>
            </a:r>
          </a:p>
          <a:p>
            <a:pPr>
              <a:buFont typeface="Arial" pitchFamily="34" charset="0"/>
              <a:buChar char="•"/>
            </a:pPr>
            <a:r>
              <a:rPr lang="ru-RU" sz="24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Предоставит быстрые и юридические консультации</a:t>
            </a:r>
          </a:p>
          <a:p>
            <a:pPr>
              <a:buFont typeface="Arial" pitchFamily="34" charset="0"/>
              <a:buChar char="•"/>
            </a:pPr>
            <a:r>
              <a:rPr lang="ru-RU" sz="24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Позволит обеспечить удобный и безопасный доступ к юридическим услугам</a:t>
            </a:r>
          </a:p>
          <a:p>
            <a:pPr>
              <a:buFont typeface="Arial" pitchFamily="34" charset="0"/>
              <a:buChar char="•"/>
            </a:pPr>
            <a:r>
              <a:rPr lang="ru-RU" sz="24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Повысить уровень юридической грамотности населения </a:t>
            </a:r>
          </a:p>
        </p:txBody>
      </p:sp>
      <p:pic>
        <p:nvPicPr>
          <p:cNvPr id="3076" name="Picture 4" descr="Успешное выполнение бизнес-задач, векторная иллюстрация значков плоского дизайна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652120" y="-1"/>
            <a:ext cx="3096344" cy="229635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95862" y="2827074"/>
            <a:ext cx="3643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Мы ищем поддержку, сотрудничество  и инвестиции для реализации этого инновационного проекта, которой может изменить подход к юридической деятельности!</a:t>
            </a:r>
          </a:p>
        </p:txBody>
      </p:sp>
    </p:spTree>
    <p:extLst>
      <p:ext uri="{BB962C8B-B14F-4D97-AF65-F5344CB8AC3E}">
        <p14:creationId xmlns:p14="http://schemas.microsoft.com/office/powerpoint/2010/main" val="20101627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73" r="680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9" y="9006"/>
            <a:ext cx="4572914" cy="6858000"/>
          </a:xfrm>
          <a:prstGeom prst="rect">
            <a:avLst/>
          </a:prstGeom>
        </p:spPr>
      </p:pic>
      <p:pic>
        <p:nvPicPr>
          <p:cNvPr id="27" name="Рисунок 26" descr="flat-design-thank-you-your-attention-sign-illustrati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96" y="9006"/>
            <a:ext cx="6228000" cy="62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4011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Pixel">
  <a:themeElements>
    <a:clrScheme name="Custom 1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B3930"/>
      </a:accent1>
      <a:accent2>
        <a:srgbClr val="EB5E23"/>
      </a:accent2>
      <a:accent3>
        <a:srgbClr val="057332"/>
      </a:accent3>
      <a:accent4>
        <a:srgbClr val="3F74B6"/>
      </a:accent4>
      <a:accent5>
        <a:srgbClr val="FBFAEE"/>
      </a:accent5>
      <a:accent6>
        <a:srgbClr val="DF6BB3"/>
      </a:accent6>
      <a:hlink>
        <a:srgbClr val="0563C1"/>
      </a:hlink>
      <a:folHlink>
        <a:srgbClr val="954F72"/>
      </a:folHlink>
    </a:clrScheme>
    <a:fontScheme name="Custom 25">
      <a:majorFont>
        <a:latin typeface="Gloucester MT Extra Condense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F06089160_Win32_EF_v7" id="{DAA6EF6C-456E-48D9-8C52-9B75C2968204}" vid="{8A58AA6B-7254-4CC3-960C-FAC0E7F169F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4EE5D45-60EC-4C9D-BECC-B96ABD9DCFD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661762-A346-4266-BFA6-119CBBCF5D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22C732-9262-453C-A01E-CA41B2CFD213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Органичное оформление</Template>
  <TotalTime>816</TotalTime>
  <Words>772</Words>
  <Application>Microsoft Office PowerPoint</Application>
  <PresentationFormat>Экран (4:3)</PresentationFormat>
  <Paragraphs>192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Aptos</vt:lpstr>
      <vt:lpstr>Arial</vt:lpstr>
      <vt:lpstr>Arial Black</vt:lpstr>
      <vt:lpstr>Calibri</vt:lpstr>
      <vt:lpstr>Courier New</vt:lpstr>
      <vt:lpstr>Gloucester MT Extra Condensed</vt:lpstr>
      <vt:lpstr>Times New Roman</vt:lpstr>
      <vt:lpstr>Wingdings</vt:lpstr>
      <vt:lpstr>Pixel</vt:lpstr>
      <vt:lpstr>ЮРИДИЧЕСКАЯ ПОМОЩЬ НА РАСТОЯНИИ ОДНОГО КЛИКА: ИННОВАЦИОННЫЙ telegram bot</vt:lpstr>
      <vt:lpstr>Содержание:</vt:lpstr>
      <vt:lpstr>О нашей команде</vt:lpstr>
      <vt:lpstr>Состав команды</vt:lpstr>
      <vt:lpstr>Актуальность темы</vt:lpstr>
      <vt:lpstr>Проблемы </vt:lpstr>
      <vt:lpstr>Статистика</vt:lpstr>
      <vt:lpstr>Бизнес - модель</vt:lpstr>
      <vt:lpstr>«Legratio» </vt:lpstr>
      <vt:lpstr>Функциональность</vt:lpstr>
      <vt:lpstr>Целевая аудитория</vt:lpstr>
      <vt:lpstr>Варианты Монетизации</vt:lpstr>
      <vt:lpstr>Конкурентный рынок</vt:lpstr>
      <vt:lpstr>Маркетинг</vt:lpstr>
      <vt:lpstr>Работа с отзывами</vt:lpstr>
      <vt:lpstr>Технологическая реализация</vt:lpstr>
      <vt:lpstr>Презентация PowerPoint</vt:lpstr>
      <vt:lpstr>telegram-Bot</vt:lpstr>
      <vt:lpstr>использование</vt:lpstr>
      <vt:lpstr>Основные итоги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ЮРИДИЧЕСКАЯ ПОМОЩЬ НА РАСТОЯНИИ ОДНОГО КЛИКА: ИННОВАЦИОННЫЙ Telegram bot</dc:title>
  <dc:creator>user2</dc:creator>
  <cp:lastModifiedBy>user1</cp:lastModifiedBy>
  <cp:revision>50</cp:revision>
  <dcterms:created xsi:type="dcterms:W3CDTF">2024-08-29T15:33:31Z</dcterms:created>
  <dcterms:modified xsi:type="dcterms:W3CDTF">2025-05-19T20:43:53Z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