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3"/>
  </p:notesMasterIdLst>
  <p:sldIdLst>
    <p:sldId id="359" r:id="rId5"/>
    <p:sldId id="259" r:id="rId6"/>
    <p:sldId id="360" r:id="rId7"/>
    <p:sldId id="375" r:id="rId8"/>
    <p:sldId id="374" r:id="rId9"/>
    <p:sldId id="376" r:id="rId10"/>
    <p:sldId id="362" r:id="rId11"/>
    <p:sldId id="361" r:id="rId12"/>
    <p:sldId id="363" r:id="rId13"/>
    <p:sldId id="364" r:id="rId14"/>
    <p:sldId id="365" r:id="rId15"/>
    <p:sldId id="366" r:id="rId16"/>
    <p:sldId id="369" r:id="rId17"/>
    <p:sldId id="372" r:id="rId18"/>
    <p:sldId id="370" r:id="rId19"/>
    <p:sldId id="373" r:id="rId20"/>
    <p:sldId id="367" r:id="rId21"/>
    <p:sldId id="368" r:id="rId22"/>
  </p:sldIdLst>
  <p:sldSz cx="9144000" cy="5143500" type="screen16x9"/>
  <p:notesSz cx="6858000" cy="9144000"/>
  <p:embeddedFontLst>
    <p:embeddedFont>
      <p:font typeface="Balkara Free Condensed - npoekm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00"/>
    <a:srgbClr val="8D00FE"/>
    <a:srgbClr val="387CBE"/>
    <a:srgbClr val="3E7FC1"/>
    <a:srgbClr val="0543E8"/>
    <a:srgbClr val="F43162"/>
    <a:srgbClr val="008000"/>
    <a:srgbClr val="7E36B4"/>
    <a:srgbClr val="BEE395"/>
    <a:srgbClr val="C59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FC5C4-7BD8-481F-B9E4-BCF7C96214A0}" v="2" dt="2023-11-28T06:10:51.558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8" autoAdjust="0"/>
    <p:restoredTop sz="94404" autoAdjust="0"/>
  </p:normalViewPr>
  <p:slideViewPr>
    <p:cSldViewPr snapToGrid="0">
      <p:cViewPr>
        <p:scale>
          <a:sx n="100" d="100"/>
          <a:sy n="100" d="100"/>
        </p:scale>
        <p:origin x="232" y="48"/>
      </p:cViewPr>
      <p:guideLst>
        <p:guide orient="horz" pos="327"/>
        <p:guide pos="181"/>
        <p:guide pos="363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алашникова Татьяна Григорьевна" userId="S::kalashnikovatg@sfedu.ru::eee6a8c7-bd81-4cb6-ab23-533747f99f89" providerId="AD" clId="Web-{4CEFC5C4-7BD8-481F-B9E4-BCF7C96214A0}"/>
    <pc:docChg chg="modSld">
      <pc:chgData name="Калашникова Татьяна Григорьевна" userId="S::kalashnikovatg@sfedu.ru::eee6a8c7-bd81-4cb6-ab23-533747f99f89" providerId="AD" clId="Web-{4CEFC5C4-7BD8-481F-B9E4-BCF7C96214A0}" dt="2023-11-28T06:10:50.074" v="0" actId="20577"/>
      <pc:docMkLst>
        <pc:docMk/>
      </pc:docMkLst>
      <pc:sldChg chg="modSp">
        <pc:chgData name="Калашникова Татьяна Григорьевна" userId="S::kalashnikovatg@sfedu.ru::eee6a8c7-bd81-4cb6-ab23-533747f99f89" providerId="AD" clId="Web-{4CEFC5C4-7BD8-481F-B9E4-BCF7C96214A0}" dt="2023-11-28T06:10:50.074" v="0" actId="20577"/>
        <pc:sldMkLst>
          <pc:docMk/>
          <pc:sldMk cId="919049188" sldId="365"/>
        </pc:sldMkLst>
        <pc:spChg chg="mod">
          <ac:chgData name="Калашникова Татьяна Григорьевна" userId="S::kalashnikovatg@sfedu.ru::eee6a8c7-bd81-4cb6-ab23-533747f99f89" providerId="AD" clId="Web-{4CEFC5C4-7BD8-481F-B9E4-BCF7C96214A0}" dt="2023-11-28T06:10:50.074" v="0" actId="20577"/>
          <ac:spMkLst>
            <pc:docMk/>
            <pc:sldMk cId="919049188" sldId="365"/>
            <ac:spMk id="12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88570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94457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6352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9125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4784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8403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24065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3561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8903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gif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the-first-bogatyr.onrender.com/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58195" y="1379547"/>
            <a:ext cx="5262826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r">
              <a:lnSpc>
                <a:spcPct val="100000"/>
              </a:lnSpc>
            </a:pP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 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А5 Компьютерная </a:t>
            </a: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2D RPG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игра</a:t>
            </a:r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«Первый богатырь»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467986"/>
            <a:ext cx="36518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 err="1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ИММиКН</a:t>
            </a:r>
            <a:b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АПИП</a:t>
            </a:r>
            <a:b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379547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Демо-день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517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Краткое описание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1930C21-6C5F-A749-62E4-CEBCB8E1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7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86B90752-735D-E95D-FDCF-65373928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6499DE-D1D2-85A3-116C-D9D2C4BF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9B813EF1-D9C7-1171-AA6E-F6A5D73C2F55}"/>
              </a:ext>
            </a:extLst>
          </p:cNvPr>
          <p:cNvGrpSpPr/>
          <p:nvPr/>
        </p:nvGrpSpPr>
        <p:grpSpPr>
          <a:xfrm>
            <a:off x="914400" y="724446"/>
            <a:ext cx="7004050" cy="4264989"/>
            <a:chOff x="0" y="484107"/>
            <a:chExt cx="6075214" cy="4151839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44273A00-5035-EF2A-6892-D7142D98E297}"/>
                </a:ext>
              </a:extLst>
            </p:cNvPr>
            <p:cNvGrpSpPr/>
            <p:nvPr/>
          </p:nvGrpSpPr>
          <p:grpSpPr>
            <a:xfrm>
              <a:off x="188067" y="738995"/>
              <a:ext cx="1549940" cy="1819088"/>
              <a:chOff x="4060437" y="1989138"/>
              <a:chExt cx="3585408" cy="3975971"/>
            </a:xfrm>
          </p:grpSpPr>
          <p:sp>
            <p:nvSpPr>
              <p:cNvPr id="5" name="Заголовок 1">
                <a:extLst>
                  <a:ext uri="{FF2B5EF4-FFF2-40B4-BE49-F238E27FC236}">
                    <a16:creationId xmlns:a16="http://schemas.microsoft.com/office/drawing/2014/main" id="{DC9139E1-2E34-E36A-CFD7-7482BADFC4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60437" y="4838254"/>
                <a:ext cx="3585408" cy="112685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Adventure RPG</a:t>
                </a:r>
                <a:endParaRPr lang="ru-RU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1DC9DB4A-312F-A798-B074-9759E644DB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4801" y="1989138"/>
                <a:ext cx="3241041" cy="3060382"/>
              </a:xfrm>
              <a:prstGeom prst="rect">
                <a:avLst/>
              </a:prstGeom>
            </p:spPr>
          </p:pic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DEF0326B-868F-D8AF-5A90-2DEAE54026B8}"/>
                </a:ext>
              </a:extLst>
            </p:cNvPr>
            <p:cNvGrpSpPr/>
            <p:nvPr/>
          </p:nvGrpSpPr>
          <p:grpSpPr>
            <a:xfrm>
              <a:off x="1738007" y="484107"/>
              <a:ext cx="2158689" cy="2073976"/>
              <a:chOff x="-80726" y="1685813"/>
              <a:chExt cx="4010810" cy="3846105"/>
            </a:xfrm>
          </p:grpSpPr>
          <p:sp>
            <p:nvSpPr>
              <p:cNvPr id="10" name="Заголовок 1">
                <a:extLst>
                  <a:ext uri="{FF2B5EF4-FFF2-40B4-BE49-F238E27FC236}">
                    <a16:creationId xmlns:a16="http://schemas.microsoft.com/office/drawing/2014/main" id="{E7669DDC-9B9B-4712-D0D3-B3FE71C4EE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80726" y="4668551"/>
                <a:ext cx="4010810" cy="86336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Крос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ru-RU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платформер</a:t>
                </a:r>
                <a:endParaRPr lang="ru-RU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8746795D-63BE-F277-036A-AE1BFB622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6699" y="1685813"/>
                <a:ext cx="3241041" cy="3241041"/>
              </a:xfrm>
              <a:prstGeom prst="rect">
                <a:avLst/>
              </a:prstGeom>
            </p:spPr>
          </p:pic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59548C9E-A281-AD79-164F-30AF70918FA2}"/>
                </a:ext>
              </a:extLst>
            </p:cNvPr>
            <p:cNvGrpSpPr/>
            <p:nvPr/>
          </p:nvGrpSpPr>
          <p:grpSpPr>
            <a:xfrm>
              <a:off x="3760880" y="550900"/>
              <a:ext cx="2314334" cy="2155564"/>
              <a:chOff x="-80726" y="2120185"/>
              <a:chExt cx="4275893" cy="3873929"/>
            </a:xfrm>
          </p:grpSpPr>
          <p:sp>
            <p:nvSpPr>
              <p:cNvPr id="13" name="Заголовок 1">
                <a:extLst>
                  <a:ext uri="{FF2B5EF4-FFF2-40B4-BE49-F238E27FC236}">
                    <a16:creationId xmlns:a16="http://schemas.microsoft.com/office/drawing/2014/main" id="{D2369097-C2E4-D500-941D-E6885B8853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80726" y="4668551"/>
                <a:ext cx="4275893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Открытый мир</a:t>
                </a:r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106E9426-FCBF-B177-493E-748A2126A7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960" y="2120185"/>
                <a:ext cx="2035353" cy="2713753"/>
              </a:xfrm>
              <a:prstGeom prst="rect">
                <a:avLst/>
              </a:prstGeom>
            </p:spPr>
          </p:pic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D274B08E-D0BF-C654-9111-3F2C90461513}"/>
                </a:ext>
              </a:extLst>
            </p:cNvPr>
            <p:cNvGrpSpPr/>
            <p:nvPr/>
          </p:nvGrpSpPr>
          <p:grpSpPr>
            <a:xfrm>
              <a:off x="0" y="2722510"/>
              <a:ext cx="6075214" cy="1913436"/>
              <a:chOff x="-42284" y="1443518"/>
              <a:chExt cx="12187689" cy="4100885"/>
            </a:xfrm>
          </p:grpSpPr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B179AE93-E934-E898-B362-67C8D0AAC544}"/>
                  </a:ext>
                </a:extLst>
              </p:cNvPr>
              <p:cNvGrpSpPr/>
              <p:nvPr/>
            </p:nvGrpSpPr>
            <p:grpSpPr>
              <a:xfrm>
                <a:off x="8084970" y="1443518"/>
                <a:ext cx="4060435" cy="4100885"/>
                <a:chOff x="8084968" y="1443516"/>
                <a:chExt cx="4060434" cy="4100885"/>
              </a:xfrm>
            </p:grpSpPr>
            <p:sp>
              <p:nvSpPr>
                <p:cNvPr id="23" name="Заголовок 1">
                  <a:extLst>
                    <a:ext uri="{FF2B5EF4-FFF2-40B4-BE49-F238E27FC236}">
                      <a16:creationId xmlns:a16="http://schemas.microsoft.com/office/drawing/2014/main" id="{7412F6DD-7631-C267-D334-051545448B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84968" y="4218838"/>
                  <a:ext cx="4060434" cy="132556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rmAutofit fontScale="55000" lnSpcReduction="20000"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Авторская рисовка и саундтреки</a:t>
                  </a:r>
                </a:p>
              </p:txBody>
            </p:sp>
            <p:grpSp>
              <p:nvGrpSpPr>
                <p:cNvPr id="24" name="Группа 23">
                  <a:extLst>
                    <a:ext uri="{FF2B5EF4-FFF2-40B4-BE49-F238E27FC236}">
                      <a16:creationId xmlns:a16="http://schemas.microsoft.com/office/drawing/2014/main" id="{18725CC3-BEA5-DDD4-94C2-3645C7A28DA6}"/>
                    </a:ext>
                  </a:extLst>
                </p:cNvPr>
                <p:cNvGrpSpPr/>
                <p:nvPr/>
              </p:nvGrpSpPr>
              <p:grpSpPr>
                <a:xfrm>
                  <a:off x="8273799" y="1443516"/>
                  <a:ext cx="3699935" cy="2548521"/>
                  <a:chOff x="7855383" y="1647475"/>
                  <a:chExt cx="4307343" cy="3148946"/>
                </a:xfrm>
              </p:grpSpPr>
              <p:pic>
                <p:nvPicPr>
                  <p:cNvPr id="25" name="Picture 8">
                    <a:extLst>
                      <a:ext uri="{FF2B5EF4-FFF2-40B4-BE49-F238E27FC236}">
                        <a16:creationId xmlns:a16="http://schemas.microsoft.com/office/drawing/2014/main" id="{3CDE4A56-B485-2F01-6FC6-8DB4056B44B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5383" y="1647475"/>
                    <a:ext cx="2810726" cy="31489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26" name="Группа 25">
                    <a:extLst>
                      <a:ext uri="{FF2B5EF4-FFF2-40B4-BE49-F238E27FC236}">
                        <a16:creationId xmlns:a16="http://schemas.microsoft.com/office/drawing/2014/main" id="{3B5C18CC-7833-994A-2A26-6CA98CDAD6AE}"/>
                      </a:ext>
                    </a:extLst>
                  </p:cNvPr>
                  <p:cNvGrpSpPr/>
                  <p:nvPr/>
                </p:nvGrpSpPr>
                <p:grpSpPr>
                  <a:xfrm>
                    <a:off x="10518785" y="2151818"/>
                    <a:ext cx="1643941" cy="1281850"/>
                    <a:chOff x="10242355" y="1505182"/>
                    <a:chExt cx="1643941" cy="1281850"/>
                  </a:xfrm>
                </p:grpSpPr>
                <p:pic>
                  <p:nvPicPr>
                    <p:cNvPr id="28" name="Рисунок 27" descr="Музыкальные ноты со сплошной заливкой">
                      <a:extLst>
                        <a:ext uri="{FF2B5EF4-FFF2-40B4-BE49-F238E27FC236}">
                          <a16:creationId xmlns:a16="http://schemas.microsoft.com/office/drawing/2014/main" id="{8BA69012-C116-0332-27A6-28848AD8938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1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797946">
                      <a:off x="10971896" y="1505182"/>
                      <a:ext cx="914400" cy="914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9" name="Рисунок 28" descr="Музыкальная нота со сплошной заливкой">
                      <a:extLst>
                        <a:ext uri="{FF2B5EF4-FFF2-40B4-BE49-F238E27FC236}">
                          <a16:creationId xmlns:a16="http://schemas.microsoft.com/office/drawing/2014/main" id="{4D6B5050-7BED-E8C3-F991-4B2470EE05E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8884027">
                      <a:off x="10242355" y="2384889"/>
                      <a:ext cx="402143" cy="40214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0" name="Рисунок 29" descr="Музыкальная нота со сплошной заливкой">
                      <a:extLst>
                        <a:ext uri="{FF2B5EF4-FFF2-40B4-BE49-F238E27FC236}">
                          <a16:creationId xmlns:a16="http://schemas.microsoft.com/office/drawing/2014/main" id="{96DCE500-CCC7-D548-4513-69A1D644FE0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109672">
                      <a:off x="10440423" y="2100533"/>
                      <a:ext cx="402143" cy="40214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1" name="Рисунок 30" descr="Музыкальная нота со сплошной заливкой">
                      <a:extLst>
                        <a:ext uri="{FF2B5EF4-FFF2-40B4-BE49-F238E27FC236}">
                          <a16:creationId xmlns:a16="http://schemas.microsoft.com/office/drawing/2014/main" id="{12F7670D-E6A5-58D1-A56E-7712C3EAE1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840143">
                      <a:off x="10640238" y="1809603"/>
                      <a:ext cx="476682" cy="476682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27" name="Рисунок 26">
                    <a:extLst>
                      <a:ext uri="{FF2B5EF4-FFF2-40B4-BE49-F238E27FC236}">
                        <a16:creationId xmlns:a16="http://schemas.microsoft.com/office/drawing/2014/main" id="{31762CCD-3833-52DC-1F2E-BACFEFB6062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909459">
                    <a:off x="10214207" y="3078090"/>
                    <a:ext cx="1529326" cy="1517471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69437845-AE96-FEF3-041B-9F7E4FE7E8A2}"/>
                  </a:ext>
                </a:extLst>
              </p:cNvPr>
              <p:cNvGrpSpPr/>
              <p:nvPr/>
            </p:nvGrpSpPr>
            <p:grpSpPr>
              <a:xfrm>
                <a:off x="3704732" y="1770923"/>
                <a:ext cx="4321175" cy="3535603"/>
                <a:chOff x="3704728" y="1770920"/>
                <a:chExt cx="4321175" cy="3535603"/>
              </a:xfrm>
            </p:grpSpPr>
            <p:sp>
              <p:nvSpPr>
                <p:cNvPr id="21" name="Заголовок 1">
                  <a:extLst>
                    <a:ext uri="{FF2B5EF4-FFF2-40B4-BE49-F238E27FC236}">
                      <a16:creationId xmlns:a16="http://schemas.microsoft.com/office/drawing/2014/main" id="{854DED72-61E9-8E6B-C290-57D4C707893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935413" y="4361353"/>
                  <a:ext cx="3859806" cy="9451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rmAutofit fontScale="55000" lnSpcReduction="20000"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«Божественная» система прокачки</a:t>
                  </a:r>
                </a:p>
              </p:txBody>
            </p:sp>
            <p:pic>
              <p:nvPicPr>
                <p:cNvPr id="22" name="Picture 2">
                  <a:extLst>
                    <a:ext uri="{FF2B5EF4-FFF2-40B4-BE49-F238E27FC236}">
                      <a16:creationId xmlns:a16="http://schemas.microsoft.com/office/drawing/2014/main" id="{B5762685-FD59-3BD5-651C-C692D74EC6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217" b="7904"/>
                <a:stretch/>
              </p:blipFill>
              <p:spPr bwMode="auto">
                <a:xfrm>
                  <a:off x="3704728" y="1770920"/>
                  <a:ext cx="4321175" cy="2303214"/>
                </a:xfrm>
                <a:prstGeom prst="rect">
                  <a:avLst/>
                </a:prstGeom>
                <a:ln w="88900" cap="sq" cmpd="thickThin">
                  <a:solidFill>
                    <a:srgbClr val="FFC91D"/>
                  </a:solidFill>
                  <a:prstDash val="solid"/>
                  <a:miter lim="800000"/>
                </a:ln>
                <a:effectLst>
                  <a:innerShdw blurRad="76200">
                    <a:srgbClr val="000000"/>
                  </a:inn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424A8C9C-5615-C27C-2585-EE6984958304}"/>
                  </a:ext>
                </a:extLst>
              </p:cNvPr>
              <p:cNvGrpSpPr/>
              <p:nvPr/>
            </p:nvGrpSpPr>
            <p:grpSpPr>
              <a:xfrm>
                <a:off x="-42284" y="1707210"/>
                <a:ext cx="4060434" cy="3819113"/>
                <a:chOff x="4060435" y="2165574"/>
                <a:chExt cx="4060434" cy="3819113"/>
              </a:xfrm>
            </p:grpSpPr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0CA97E1C-064E-185A-3354-EDB1FC1091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50490" y="2165574"/>
                  <a:ext cx="2909061" cy="2430633"/>
                </a:xfrm>
                <a:prstGeom prst="rect">
                  <a:avLst/>
                </a:prstGeom>
              </p:spPr>
            </p:pic>
            <p:sp>
              <p:nvSpPr>
                <p:cNvPr id="20" name="Заголовок 1">
                  <a:extLst>
                    <a:ext uri="{FF2B5EF4-FFF2-40B4-BE49-F238E27FC236}">
                      <a16:creationId xmlns:a16="http://schemas.microsoft.com/office/drawing/2014/main" id="{7C435E2B-FBCF-57F0-7EE6-B338636532A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60435" y="4659124"/>
                  <a:ext cx="4060434" cy="132556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rmAutofit fontScale="55000" lnSpcReduction="20000"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Оригинальный нелинейный сюжет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23342" y="1910260"/>
            <a:ext cx="753728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2" anchor="t" anchorCtr="0">
            <a:norm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Подростки 13-15 лет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- существующие игры наскучили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потребность в необычном сеттинге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интересны мифологические сюжеты, но все игры из этой категории уже пройдены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хотят ощутить себя русским богатырем (гером истории)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Подростки 16-20 лет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существующие игры наскучили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потребность в необычном сеттинге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отсутствие на рынке интригующих сюжетов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возможность поиграть «хорошим» и «плохим» персонажем </a:t>
            </a:r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конкуренция в результатах прохождения среди друзей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5DEB4C2-B059-3D2E-7FB2-E8E8E5B9E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63" y="725347"/>
            <a:ext cx="2058377" cy="129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1F679CD-1219-C793-279C-A4F426146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39" b="93307" l="9961" r="90332">
                        <a14:foregroundMark x1="39551" y1="27979" x2="40527" y2="89157"/>
                        <a14:foregroundMark x1="16602" y1="90495" x2="24219" y2="85676"/>
                        <a14:foregroundMark x1="60938" y1="21017" x2="63281" y2="93307"/>
                        <a14:foregroundMark x1="63281" y1="93307" x2="63184" y2="18072"/>
                        <a14:foregroundMark x1="56543" y1="40830" x2="66602" y2="36546"/>
                        <a14:foregroundMark x1="58789" y1="34404" x2="58105" y2="45649"/>
                        <a14:foregroundMark x1="59082" y1="45649" x2="55273" y2="43507"/>
                        <a14:foregroundMark x1="68457" y1="45649" x2="65625" y2="53012"/>
                        <a14:foregroundMark x1="34570" y1="38688" x2="40723" y2="74297"/>
                        <a14:foregroundMark x1="40723" y1="74297" x2="43359" y2="25435"/>
                        <a14:foregroundMark x1="17871" y1="91299" x2="18164" y2="69746"/>
                        <a14:foregroundMark x1="59961" y1="89960" x2="62793" y2="89558"/>
                        <a14:foregroundMark x1="39551" y1="87416" x2="36133" y2="87818"/>
                        <a14:foregroundMark x1="80469" y1="24498" x2="81055" y2="76707"/>
                        <a14:foregroundMark x1="81055" y1="76707" x2="81836" y2="42035"/>
                        <a14:foregroundMark x1="81836" y1="42035" x2="90332" y2="77376"/>
                        <a14:foregroundMark x1="90332" y1="77376" x2="84863" y2="45649"/>
                        <a14:foregroundMark x1="84863" y1="45649" x2="81055" y2="40027"/>
                        <a14:foregroundMark x1="79492" y1="14993" x2="82031" y2="31459"/>
                        <a14:foregroundMark x1="85156" y1="77510" x2="82910" y2="87818"/>
                        <a14:foregroundMark x1="80762" y1="89157" x2="77246" y2="89157"/>
                        <a14:foregroundMark x1="86426" y1="87416" x2="83594" y2="89157"/>
                        <a14:foregroundMark x1="59961" y1="86613" x2="57813" y2="90897"/>
                        <a14:foregroundMark x1="43359" y1="88220" x2="41504" y2="90897"/>
                        <a14:foregroundMark x1="81348" y1="18876" x2="79785" y2="24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83" y="519260"/>
            <a:ext cx="2063358" cy="150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опроса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5122" name="Picture 2" descr="Диаграмма ответов в Формах. Вопрос: Сколько вам лет?. Количество ответов: 70 ответов.">
            <a:extLst>
              <a:ext uri="{FF2B5EF4-FFF2-40B4-BE49-F238E27FC236}">
                <a16:creationId xmlns:a16="http://schemas.microsoft.com/office/drawing/2014/main" id="{C272DD05-C4A3-DDA1-88F7-91E52829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617"/>
            <a:ext cx="9144000" cy="38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897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опроса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5124" name="Picture 4" descr="Диаграмма ответов в Формах. Вопрос: Какой жанр компьютерных игр вам нравится больше всего? Почему?&#10;. Количество ответов: 70 ответов.">
            <a:extLst>
              <a:ext uri="{FF2B5EF4-FFF2-40B4-BE49-F238E27FC236}">
                <a16:creationId xmlns:a16="http://schemas.microsoft.com/office/drawing/2014/main" id="{242C1E27-581E-A607-E5E1-4A7449FF8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5"/>
            <a:ext cx="9144000" cy="38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00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опроса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6146" name="Picture 2" descr="Диаграмма ответов в Формах. Вопрос: Как долго вы обычно играете в компьютерные игры за один сеанс?&#10;. Количество ответов: 70 ответов.">
            <a:extLst>
              <a:ext uri="{FF2B5EF4-FFF2-40B4-BE49-F238E27FC236}">
                <a16:creationId xmlns:a16="http://schemas.microsoft.com/office/drawing/2014/main" id="{1EF19320-7018-679E-354E-701C3E612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5"/>
            <a:ext cx="9144000" cy="38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85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Google Shape;134;p29">
            <a:extLst>
              <a:ext uri="{FF2B5EF4-FFF2-40B4-BE49-F238E27FC236}">
                <a16:creationId xmlns:a16="http://schemas.microsoft.com/office/drawing/2014/main" id="{C47A54FA-C927-2515-DD16-FC6575ADA0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1804" y="910384"/>
            <a:ext cx="5976323" cy="3945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Много игр представлено про азиатскую культуру, западную культуру, мало – про славянскую. 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YAGA 2018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. Польша. Экшен, ролевая игра. Основной недостаток: сюжет игры носит 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стереотипный характер 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по отношению к русским людям и культуре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ru-RU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domovoi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. Эстония. Инди-квест. Основной недостаток: имеет 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короткий сюжет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 и ограниченные </a:t>
            </a:r>
            <a:r>
              <a:rPr lang="ru-RU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геймплейные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 возможности, что не привлекает к прохождению игры повторно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 </a:t>
            </a:r>
            <a:r>
              <a:rPr lang="ru-RU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. Россия. RPG (карточная). Основной недостаток: линейный сюжет, могут возникнуть ограничения, 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позволяющие пройти игру до конца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Thea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awakening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. Польша. Инди, ролевые игры. Основной недостаток: 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высокий порог вхождения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, отсутствие подсказок при прохождении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Blacktail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. Польша. Action-</a:t>
            </a:r>
            <a:r>
              <a:rPr lang="ru-RU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adventure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. Основной недостаток: </a:t>
            </a:r>
            <a:r>
              <a:rPr lang="ru-RU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однотипный геймплей</a:t>
            </a: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, отсутствие использования некоторых игровых механик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AF569C-4727-A9EE-7D3B-F677A8CF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19" y="844426"/>
            <a:ext cx="2535677" cy="148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FCF9E592-650C-04E2-9198-B1D0C0C6A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19" y="2329769"/>
            <a:ext cx="2535677" cy="142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C07155C-4266-F855-0280-2360380FD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18" y="3756088"/>
            <a:ext cx="2535678" cy="125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Конкурентное преимущество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Игра будет иметь: 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низкий порог вхождения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вариативный сюжет, основанный на легендах древних славян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разнообразие противников и видов оружия, а также возможности его прокачки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открытый мир с местами для исследования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бесконечный соревновательный режим для поддержки аудитории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Проект направлен на сохранение и популяризацию традиционных ценностей наших предков.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рынка за 2022 год в России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19F58E6-8AE2-B791-D438-75860E31B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48C0B6D-BDB1-1E39-86B6-4396A4C4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40AF8A-5F11-92F2-A908-2CD117165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23F5EF2-5C8E-BE15-B040-0F7040141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55" y="104775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34;p29">
            <a:extLst>
              <a:ext uri="{FF2B5EF4-FFF2-40B4-BE49-F238E27FC236}">
                <a16:creationId xmlns:a16="http://schemas.microsoft.com/office/drawing/2014/main" id="{3712BB66-A609-D028-86C5-92DC9456D4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78315" y="1215184"/>
            <a:ext cx="4178938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TAM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100-160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млрд. руб.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88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млн пользователей</a:t>
            </a:r>
            <a:b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" sz="16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версии НАФИ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SAM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150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млн. руб.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млн пользователей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млн. руб.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~ 500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тыс. пользователей</a:t>
            </a:r>
            <a:b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103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монетизации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670B27-1B71-BF50-2682-2042E6E71A7B}"/>
              </a:ext>
            </a:extLst>
          </p:cNvPr>
          <p:cNvSpPr txBox="1"/>
          <p:nvPr/>
        </p:nvSpPr>
        <p:spPr>
          <a:xfrm>
            <a:off x="1463988" y="2280060"/>
            <a:ext cx="23492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rgbClr val="F5AF33"/>
                </a:solidFill>
                <a:latin typeface="+mn-lt"/>
              </a:rPr>
              <a:t>F2P (</a:t>
            </a:r>
            <a:r>
              <a:rPr lang="ru-RU" sz="1600" b="1" dirty="0" err="1">
                <a:solidFill>
                  <a:srgbClr val="F5AF33"/>
                </a:solidFill>
                <a:latin typeface="+mn-lt"/>
              </a:rPr>
              <a:t>free</a:t>
            </a:r>
            <a:r>
              <a:rPr lang="ru-RU" sz="1600" b="1" dirty="0">
                <a:solidFill>
                  <a:srgbClr val="F5AF33"/>
                </a:solidFill>
                <a:latin typeface="+mn-lt"/>
              </a:rPr>
              <a:t> </a:t>
            </a:r>
            <a:r>
              <a:rPr lang="ru-RU" sz="1600" b="1" dirty="0" err="1">
                <a:solidFill>
                  <a:srgbClr val="F5AF33"/>
                </a:solidFill>
                <a:latin typeface="+mn-lt"/>
              </a:rPr>
              <a:t>to</a:t>
            </a:r>
            <a:r>
              <a:rPr lang="ru-RU" sz="1600" b="1" dirty="0">
                <a:solidFill>
                  <a:srgbClr val="F5AF33"/>
                </a:solidFill>
                <a:latin typeface="+mn-lt"/>
              </a:rPr>
              <a:t> </a:t>
            </a:r>
            <a:r>
              <a:rPr lang="ru-RU" sz="1600" b="1" dirty="0" err="1">
                <a:solidFill>
                  <a:srgbClr val="F5AF33"/>
                </a:solidFill>
                <a:latin typeface="+mn-lt"/>
              </a:rPr>
              <a:t>play</a:t>
            </a:r>
            <a:r>
              <a:rPr lang="ru-RU" sz="1600" b="1" dirty="0">
                <a:solidFill>
                  <a:srgbClr val="F5AF33"/>
                </a:solidFill>
                <a:latin typeface="+mn-lt"/>
              </a:rPr>
              <a:t>)</a:t>
            </a:r>
          </a:p>
          <a:p>
            <a:pPr algn="l"/>
            <a:r>
              <a:rPr lang="ru-RU" sz="1600" dirty="0">
                <a:latin typeface="+mn-lt"/>
              </a:rPr>
              <a:t>Позволяет  играть пользователю без обязательного внесения денежных средств. Улучшения за деньги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14E76-8A3F-F6BB-FAB3-41476A4287BB}"/>
              </a:ext>
            </a:extLst>
          </p:cNvPr>
          <p:cNvSpPr txBox="1"/>
          <p:nvPr/>
        </p:nvSpPr>
        <p:spPr>
          <a:xfrm>
            <a:off x="4956296" y="2280060"/>
            <a:ext cx="25047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rgbClr val="F5AF33"/>
                </a:solidFill>
                <a:latin typeface="+mn-lt"/>
              </a:rPr>
              <a:t>Рекламная модель</a:t>
            </a:r>
          </a:p>
          <a:p>
            <a:pPr algn="l"/>
            <a:r>
              <a:rPr lang="ru-RU" sz="1600" dirty="0">
                <a:latin typeface="+mn-lt"/>
              </a:rPr>
              <a:t>Реклама чего-либо </a:t>
            </a:r>
          </a:p>
          <a:p>
            <a:pPr algn="l"/>
            <a:r>
              <a:rPr lang="ru-RU" sz="1600" dirty="0">
                <a:latin typeface="+mn-lt"/>
              </a:rPr>
              <a:t>у вас на ресурсе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E26320-409D-8275-E532-97ABAE0E1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139" y="859348"/>
            <a:ext cx="4051508" cy="121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/>
                <a:cs typeface="Calibri"/>
              </a:rPr>
              <a:t>Каналы продвижения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B0D10A-9F5A-DCFF-5DBD-2F9946538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325EBDA-68FB-29D6-CF24-B34539587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3C53CB-D286-229C-A7EF-4CDCAC8CEB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15E3AB5-789C-8265-AAD5-CB5BA85AA602}"/>
              </a:ext>
            </a:extLst>
          </p:cNvPr>
          <p:cNvGrpSpPr/>
          <p:nvPr/>
        </p:nvGrpSpPr>
        <p:grpSpPr>
          <a:xfrm>
            <a:off x="298567" y="912362"/>
            <a:ext cx="7904413" cy="3009900"/>
            <a:chOff x="-19203" y="1671119"/>
            <a:chExt cx="7904413" cy="30099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3B71AD9-38F7-2B17-62E1-832912DA1C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03" y="1671119"/>
              <a:ext cx="3848100" cy="300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C156F7A-606D-A8AC-D0DC-0FCF7C289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0099" y="2653922"/>
              <a:ext cx="3755111" cy="971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9049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en-US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</a:t>
            </a: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экономика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77338A-3121-8B13-2BDD-A1A7E86DE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45" t="29915" r="17419" b="17420"/>
          <a:stretch/>
        </p:blipFill>
        <p:spPr>
          <a:xfrm>
            <a:off x="1857829" y="1159519"/>
            <a:ext cx="5428342" cy="2824461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4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1F9AF9-74BB-70A2-82C2-0C5B6F0115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71"/>
          <a:stretch/>
        </p:blipFill>
        <p:spPr>
          <a:xfrm>
            <a:off x="418504" y="1649370"/>
            <a:ext cx="8241711" cy="29402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EBEFD6-6EE1-9C23-C989-C2AE48C4C9BB}"/>
              </a:ext>
            </a:extLst>
          </p:cNvPr>
          <p:cNvSpPr txBox="1"/>
          <p:nvPr/>
        </p:nvSpPr>
        <p:spPr>
          <a:xfrm>
            <a:off x="418504" y="1109045"/>
            <a:ext cx="369837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механики и первая сюжетная глава</a:t>
            </a:r>
          </a:p>
        </p:txBody>
      </p:sp>
    </p:spTree>
    <p:extLst>
      <p:ext uri="{BB962C8B-B14F-4D97-AF65-F5344CB8AC3E}">
        <p14:creationId xmlns:p14="http://schemas.microsoft.com/office/powerpoint/2010/main" val="2375990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2" name="Рисунок 1" descr="Изображение выглядит как Прямоугольник, текст, снимок экрана, багет&#10;&#10;Автоматически созданное описание">
            <a:extLst>
              <a:ext uri="{FF2B5EF4-FFF2-40B4-BE49-F238E27FC236}">
                <a16:creationId xmlns:a16="http://schemas.microsoft.com/office/drawing/2014/main" id="{C3CCEE64-B8B4-B7A2-11FA-28B0B68FFF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585" y="1322960"/>
            <a:ext cx="5201221" cy="2958918"/>
          </a:xfrm>
          <a:prstGeom prst="rect">
            <a:avLst/>
          </a:prstGeom>
          <a:ln w="88900" cap="sq" cmpd="thickThin">
            <a:solidFill>
              <a:srgbClr val="FFD24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B2BE4C-DCC5-4AC9-2B41-C1A896549021}"/>
              </a:ext>
            </a:extLst>
          </p:cNvPr>
          <p:cNvSpPr txBox="1"/>
          <p:nvPr/>
        </p:nvSpPr>
        <p:spPr>
          <a:xfrm>
            <a:off x="114344" y="1296445"/>
            <a:ext cx="3698376" cy="2985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189" indent="-457189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Добавлена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</a:t>
            </a:r>
          </a:p>
          <a:p>
            <a:pPr marL="457189" indent="-457189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Добавлена    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сериализация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 геймплея</a:t>
            </a:r>
          </a:p>
          <a:p>
            <a:pPr marL="457189" indent="-457189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Создана новая сцена с ареной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финального босса</a:t>
            </a:r>
          </a:p>
        </p:txBody>
      </p:sp>
    </p:spTree>
    <p:extLst>
      <p:ext uri="{BB962C8B-B14F-4D97-AF65-F5344CB8AC3E}">
        <p14:creationId xmlns:p14="http://schemas.microsoft.com/office/powerpoint/2010/main" val="1818194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A15F40-A019-8C6B-A43B-270F45F448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51"/>
          <a:stretch/>
        </p:blipFill>
        <p:spPr>
          <a:xfrm>
            <a:off x="603829" y="1134672"/>
            <a:ext cx="8056386" cy="330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01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559F4B-77DC-C358-DDB2-3143E8ABA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1381" y="923645"/>
            <a:ext cx="5693331" cy="3113637"/>
          </a:xfrm>
          <a:prstGeom prst="rect">
            <a:avLst/>
          </a:prstGeom>
          <a:ln w="38100" cap="sq">
            <a:solidFill>
              <a:srgbClr val="FFCD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8E3E34-5C04-617F-013C-36F434A437FC}"/>
              </a:ext>
            </a:extLst>
          </p:cNvPr>
          <p:cNvSpPr txBox="1"/>
          <p:nvPr/>
        </p:nvSpPr>
        <p:spPr>
          <a:xfrm>
            <a:off x="2489820" y="4243306"/>
            <a:ext cx="391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</a:rPr>
              <a:t>Создана первая версия сайта</a:t>
            </a:r>
          </a:p>
        </p:txBody>
      </p:sp>
    </p:spTree>
    <p:extLst>
      <p:ext uri="{BB962C8B-B14F-4D97-AF65-F5344CB8AC3E}">
        <p14:creationId xmlns:p14="http://schemas.microsoft.com/office/powerpoint/2010/main" val="1489651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45679-3170-ECDF-E529-AF577AD427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39" t="-13534" r="3336" b="-16598"/>
          <a:stretch/>
        </p:blipFill>
        <p:spPr>
          <a:xfrm>
            <a:off x="0" y="431272"/>
            <a:ext cx="6264612" cy="4811949"/>
          </a:xfrm>
          <a:prstGeom prst="ellipse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311CEE5-1D57-7241-438F-88F0C7785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65" y="956194"/>
            <a:ext cx="735552" cy="980736"/>
          </a:xfrm>
          <a:prstGeom prst="rect">
            <a:avLst/>
          </a:prstGeom>
          <a:ln w="38100" cap="sq">
            <a:solidFill>
              <a:srgbClr val="FFCD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AD609BB-3B36-BCFA-31AC-42EDFBA08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r="11198"/>
          <a:stretch/>
        </p:blipFill>
        <p:spPr bwMode="auto">
          <a:xfrm>
            <a:off x="5746041" y="3214450"/>
            <a:ext cx="735552" cy="918048"/>
          </a:xfrm>
          <a:prstGeom prst="rect">
            <a:avLst/>
          </a:prstGeom>
          <a:ln w="38100" cap="sq">
            <a:solidFill>
              <a:srgbClr val="FFCD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FBA13C-1097-D15E-1DE8-902254C5742C}"/>
              </a:ext>
            </a:extLst>
          </p:cNvPr>
          <p:cNvSpPr txBox="1"/>
          <p:nvPr/>
        </p:nvSpPr>
        <p:spPr>
          <a:xfrm>
            <a:off x="5657349" y="237655"/>
            <a:ext cx="1563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Екатерина Лобачева</a:t>
            </a:r>
            <a:br>
              <a:rPr lang="ru-RU" sz="1200" b="1" dirty="0"/>
            </a:br>
            <a:r>
              <a:rPr lang="en-US" sz="1200" b="1" dirty="0">
                <a:solidFill>
                  <a:srgbClr val="C00000"/>
                </a:solidFill>
              </a:rPr>
              <a:t>Communications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EABC77-7F5B-FE3C-C9BF-AB4A5FF93C41}"/>
              </a:ext>
            </a:extLst>
          </p:cNvPr>
          <p:cNvSpPr txBox="1"/>
          <p:nvPr/>
        </p:nvSpPr>
        <p:spPr>
          <a:xfrm>
            <a:off x="5672752" y="4229306"/>
            <a:ext cx="1647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Валерия </a:t>
            </a:r>
            <a:r>
              <a:rPr lang="ru-RU" sz="1200" b="1" dirty="0" err="1"/>
              <a:t>Непочитая</a:t>
            </a:r>
            <a:br>
              <a:rPr lang="ru-RU" sz="1200" b="1" dirty="0"/>
            </a:br>
            <a:r>
              <a:rPr lang="en-US" sz="1200" b="1" dirty="0">
                <a:solidFill>
                  <a:srgbClr val="C00000"/>
                </a:solidFill>
              </a:rPr>
              <a:t>Analytics</a:t>
            </a:r>
            <a:endParaRPr lang="ru-RU" sz="1200" b="1" dirty="0">
              <a:solidFill>
                <a:srgbClr val="C00000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D426A7E-6EE2-4A96-6C61-1E22696A6321}"/>
              </a:ext>
            </a:extLst>
          </p:cNvPr>
          <p:cNvGrpSpPr/>
          <p:nvPr/>
        </p:nvGrpSpPr>
        <p:grpSpPr>
          <a:xfrm>
            <a:off x="6632388" y="1274164"/>
            <a:ext cx="2511612" cy="2302396"/>
            <a:chOff x="5195843" y="1069791"/>
            <a:chExt cx="5154002" cy="4749044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8CB503AF-8E3D-35F6-CBB4-B0F144FFF7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7819" y="2413762"/>
              <a:ext cx="2270049" cy="3405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A6486B-3F17-1474-1F44-36B3FA17C112}"/>
                </a:ext>
              </a:extLst>
            </p:cNvPr>
            <p:cNvSpPr txBox="1"/>
            <p:nvPr/>
          </p:nvSpPr>
          <p:spPr>
            <a:xfrm>
              <a:off x="5195843" y="1069791"/>
              <a:ext cx="5154002" cy="1356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Balkara Free Condensed - npoekm" panose="00000506000000000000" pitchFamily="2" charset="-52"/>
                </a:rPr>
                <a:t>Наставник</a:t>
              </a:r>
            </a:p>
            <a:p>
              <a:pPr algn="ctr"/>
              <a:r>
                <a:rPr lang="ru-RU" sz="1200" b="1" dirty="0">
                  <a:solidFill>
                    <a:srgbClr val="C00000"/>
                  </a:solidFill>
                  <a:latin typeface="Balkara Free Condensed - npoekm"/>
                  <a:ea typeface="+mj-ea"/>
                  <a:cs typeface="+mj-cs"/>
                </a:rPr>
                <a:t>Калашникова Татьяна </a:t>
              </a:r>
              <a:br>
                <a:rPr lang="ru-RU" sz="1200" b="1" dirty="0">
                  <a:solidFill>
                    <a:srgbClr val="C00000"/>
                  </a:solidFill>
                  <a:latin typeface="Balkara Free Condensed - npoekm"/>
                  <a:ea typeface="+mj-ea"/>
                  <a:cs typeface="+mj-cs"/>
                </a:rPr>
              </a:br>
              <a:r>
                <a:rPr lang="ru-RU" sz="1200" b="1" dirty="0">
                  <a:solidFill>
                    <a:srgbClr val="C00000"/>
                  </a:solidFill>
                  <a:latin typeface="Balkara Free Condensed - npoekm"/>
                  <a:ea typeface="+mj-ea"/>
                  <a:cs typeface="+mj-cs"/>
                </a:rPr>
                <a:t>Григорьевна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ru-RU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Сайт 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hlinkClick r:id="rId3" tooltip="https://the-first-bogatyr.onrender.com/"/>
              </a:rPr>
              <a:t>https://the-first-bogatyr.onrender.com/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921A925-4499-D8DD-E0D6-F072676FCF2B}"/>
              </a:ext>
            </a:extLst>
          </p:cNvPr>
          <p:cNvGrpSpPr/>
          <p:nvPr/>
        </p:nvGrpSpPr>
        <p:grpSpPr>
          <a:xfrm>
            <a:off x="5266121" y="864400"/>
            <a:ext cx="2891132" cy="3793712"/>
            <a:chOff x="5124460" y="163867"/>
            <a:chExt cx="3350000" cy="477770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1FB34E7F-D581-6AAB-A5DE-24877BB59A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64" r="9102"/>
            <a:stretch/>
          </p:blipFill>
          <p:spPr>
            <a:xfrm>
              <a:off x="5124460" y="805866"/>
              <a:ext cx="3350000" cy="64855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30FD996-F9EB-FCDD-58AD-681C69B252A4}"/>
                </a:ext>
              </a:extLst>
            </p:cNvPr>
            <p:cNvSpPr txBox="1"/>
            <p:nvPr/>
          </p:nvSpPr>
          <p:spPr>
            <a:xfrm>
              <a:off x="5814121" y="163867"/>
              <a:ext cx="1992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Balkara Free Condensed - npoekm" panose="00000506000000000000" pitchFamily="2" charset="-52"/>
                </a:rPr>
                <a:t>Контакты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36D7B9E-DE13-2553-BBDF-5DBDF78796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752" t="8895" r="10103" b="10999"/>
            <a:stretch/>
          </p:blipFill>
          <p:spPr>
            <a:xfrm>
              <a:off x="5124460" y="1674666"/>
              <a:ext cx="3350000" cy="3266910"/>
            </a:xfrm>
            <a:prstGeom prst="rect">
              <a:avLst/>
            </a:prstGeom>
          </p:spPr>
        </p:pic>
      </p:grpSp>
      <p:pic>
        <p:nvPicPr>
          <p:cNvPr id="11" name="Рисунок 10" descr="Изображение выглядит как шаблон, прямоугольный, пиксель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id="{6C88D66F-D353-F913-E11A-71C67113D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851" y="2064041"/>
            <a:ext cx="245745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325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817</Words>
  <Application>Microsoft Office PowerPoint</Application>
  <PresentationFormat>Экран (16:9)</PresentationFormat>
  <Paragraphs>90</Paragraphs>
  <Slides>18</Slides>
  <Notes>18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Balkara Free Condensed - npoekm</vt:lpstr>
      <vt:lpstr>Calibri</vt:lpstr>
      <vt:lpstr>Arial</vt:lpstr>
      <vt:lpstr>Calibri Light</vt:lpstr>
      <vt:lpstr>Simple Light</vt:lpstr>
      <vt:lpstr>SBS 2 А5 Компьютерная 2D RPG игра «Первый богатырь»</vt:lpstr>
      <vt:lpstr>Краткое описание проекта</vt:lpstr>
      <vt:lpstr>Целевая аудитория</vt:lpstr>
      <vt:lpstr>Результаты опроса</vt:lpstr>
      <vt:lpstr>Результаты опроса</vt:lpstr>
      <vt:lpstr>Результаты опроса</vt:lpstr>
      <vt:lpstr>Конкурентный анализ</vt:lpstr>
      <vt:lpstr>Конкурентное преимущество</vt:lpstr>
      <vt:lpstr>Анализ рынка за 2022 год в России</vt:lpstr>
      <vt:lpstr>Модели монетизации</vt:lpstr>
      <vt:lpstr>Каналы продвижения</vt:lpstr>
      <vt:lpstr>UNIT- экономика</vt:lpstr>
      <vt:lpstr>Что уже сделано и перспективы</vt:lpstr>
      <vt:lpstr>Что уже сделано и перспективы</vt:lpstr>
      <vt:lpstr>Что уже сделано и перспективы</vt:lpstr>
      <vt:lpstr>Что уже сделано и перспективы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Медведев Артём Владиславович</cp:lastModifiedBy>
  <cp:revision>43</cp:revision>
  <dcterms:modified xsi:type="dcterms:W3CDTF">2023-12-09T08:42:21Z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