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8" r:id="rId10"/>
    <p:sldId id="269" r:id="rId11"/>
    <p:sldId id="264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FF2E"/>
    <a:srgbClr val="DEC6FE"/>
    <a:srgbClr val="6B04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E7333A-7768-46F8-A6BD-F0C61DE23336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B8928B-F403-487A-B2F3-9B3CA2DAB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873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507288" y="1414463"/>
            <a:ext cx="508952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>
          <a:extLst>
            <a:ext uri="{FF2B5EF4-FFF2-40B4-BE49-F238E27FC236}">
              <a16:creationId xmlns:a16="http://schemas.microsoft.com/office/drawing/2014/main" id="{D930F41F-7AA7-1706-8BDA-FCBA87FF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>
            <a:extLst>
              <a:ext uri="{FF2B5EF4-FFF2-40B4-BE49-F238E27FC236}">
                <a16:creationId xmlns:a16="http://schemas.microsoft.com/office/drawing/2014/main" id="{C39820CB-5F2A-6A15-4E5A-F0C55FEDAC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5:notes">
            <a:extLst>
              <a:ext uri="{FF2B5EF4-FFF2-40B4-BE49-F238E27FC236}">
                <a16:creationId xmlns:a16="http://schemas.microsoft.com/office/drawing/2014/main" id="{E16B1541-3F25-5F3F-3987-BFAD37FBF6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507288" y="1414463"/>
            <a:ext cx="508952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00133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827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ho.int/publications/m/item/the-state-of-food-security-and-nutrition-in-the-world-2024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5445224"/>
            <a:ext cx="2016224" cy="68047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283"/>
            <a:ext cx="9144000" cy="5275868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7936" y="1530259"/>
            <a:ext cx="8352927" cy="2131843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chemeClr val="tx1"/>
                </a:solidFill>
                <a:latin typeface="Montserrat Medium" panose="00000600000000000000" pitchFamily="2" charset="-52"/>
              </a:rPr>
              <a:t>«</a:t>
            </a:r>
            <a:r>
              <a:rPr lang="ru-RU" sz="2400" b="1" dirty="0">
                <a:solidFill>
                  <a:schemeClr val="tx1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Технология использования </a:t>
            </a:r>
            <a:r>
              <a:rPr lang="ru-RU" sz="2400" b="1" dirty="0" err="1">
                <a:solidFill>
                  <a:schemeClr val="tx1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микопротеина</a:t>
            </a:r>
            <a:r>
              <a:rPr lang="ru-RU" sz="2400" b="1" dirty="0">
                <a:solidFill>
                  <a:schemeClr val="tx1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на основе возобновляемых биообъектов для рынка белковых продуктов и функциональных ПП</a:t>
            </a:r>
            <a:r>
              <a:rPr lang="ru-RU" sz="4000" dirty="0">
                <a:solidFill>
                  <a:schemeClr val="tx1"/>
                </a:solidFill>
                <a:latin typeface="Montserrat Medium" panose="00000600000000000000" pitchFamily="2" charset="-52"/>
              </a:rPr>
              <a:t>»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67" y="6024517"/>
            <a:ext cx="1083210" cy="58202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53" y="6165304"/>
            <a:ext cx="1368152" cy="41549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983" y="6159044"/>
            <a:ext cx="1063352" cy="38178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6165304"/>
            <a:ext cx="1326552" cy="33253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742" y="5534005"/>
            <a:ext cx="1222594" cy="41527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182" y="5661723"/>
            <a:ext cx="1201986" cy="18029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583436"/>
            <a:ext cx="2026568" cy="738184"/>
          </a:xfrm>
          <a:prstGeom prst="rect">
            <a:avLst/>
          </a:prstGeom>
        </p:spPr>
      </p:pic>
      <p:sp>
        <p:nvSpPr>
          <p:cNvPr id="25" name="Скругленный прямоугольник 24"/>
          <p:cNvSpPr/>
          <p:nvPr/>
        </p:nvSpPr>
        <p:spPr>
          <a:xfrm>
            <a:off x="3419872" y="3140968"/>
            <a:ext cx="230425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3529251" y="3177530"/>
            <a:ext cx="2085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 Regular" panose="00000500000000000000" pitchFamily="2" charset="-52"/>
              </a:rPr>
              <a:t>стартап проект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532" y="905722"/>
            <a:ext cx="2089273" cy="77021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012" y="4466935"/>
            <a:ext cx="1409772" cy="330217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514" y="4466935"/>
            <a:ext cx="1409772" cy="330217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033" y="4466934"/>
            <a:ext cx="1409772" cy="33021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7DA4241B-4944-4365-AD43-5E05568F566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7" y="5293467"/>
            <a:ext cx="1027469" cy="68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385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75232" y="1196752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188640"/>
            <a:ext cx="5004048" cy="400110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01    АКТУАЛЬНОСТЬ ПРОЕКТА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5536" y="1269631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8378" y="4760568"/>
            <a:ext cx="1127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ТРЕНДЫ</a:t>
            </a:r>
          </a:p>
        </p:txBody>
      </p:sp>
      <p:cxnSp>
        <p:nvCxnSpPr>
          <p:cNvPr id="19" name="Прямая соединительная линия 18"/>
          <p:cNvCxnSpPr>
            <a:cxnSpLocks/>
          </p:cNvCxnSpPr>
          <p:nvPr/>
        </p:nvCxnSpPr>
        <p:spPr>
          <a:xfrm>
            <a:off x="1115616" y="1608185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4">
            <a:extLst>
              <a:ext uri="{FF2B5EF4-FFF2-40B4-BE49-F238E27FC236}">
                <a16:creationId xmlns:a16="http://schemas.microsoft.com/office/drawing/2014/main" id="{8BF088AB-BA9E-4842-985E-672E24FAD38B}"/>
              </a:ext>
            </a:extLst>
          </p:cNvPr>
          <p:cNvSpPr/>
          <p:nvPr/>
        </p:nvSpPr>
        <p:spPr>
          <a:xfrm>
            <a:off x="354928" y="1915961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1F0194-221E-454F-A9EC-538CF03DDEEE}"/>
              </a:ext>
            </a:extLst>
          </p:cNvPr>
          <p:cNvSpPr txBox="1"/>
          <p:nvPr/>
        </p:nvSpPr>
        <p:spPr>
          <a:xfrm>
            <a:off x="375232" y="1988840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2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83767B35-D94F-47AF-933E-E689E8BA3E8B}"/>
              </a:ext>
            </a:extLst>
          </p:cNvPr>
          <p:cNvCxnSpPr>
            <a:cxnSpLocks/>
          </p:cNvCxnSpPr>
          <p:nvPr/>
        </p:nvCxnSpPr>
        <p:spPr>
          <a:xfrm>
            <a:off x="1095312" y="2327394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14">
            <a:extLst>
              <a:ext uri="{FF2B5EF4-FFF2-40B4-BE49-F238E27FC236}">
                <a16:creationId xmlns:a16="http://schemas.microsoft.com/office/drawing/2014/main" id="{B9F7F063-4AE2-49D3-9F25-DEA68A8E1944}"/>
              </a:ext>
            </a:extLst>
          </p:cNvPr>
          <p:cNvSpPr/>
          <p:nvPr/>
        </p:nvSpPr>
        <p:spPr>
          <a:xfrm>
            <a:off x="354404" y="2596842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65984A1-6C1E-45C0-B841-25AD7BB65325}"/>
              </a:ext>
            </a:extLst>
          </p:cNvPr>
          <p:cNvSpPr txBox="1"/>
          <p:nvPr/>
        </p:nvSpPr>
        <p:spPr>
          <a:xfrm>
            <a:off x="374708" y="2669721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3</a:t>
            </a: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7A31C4F1-C00A-4F8A-BB5E-9B92C5E94F61}"/>
              </a:ext>
            </a:extLst>
          </p:cNvPr>
          <p:cNvCxnSpPr>
            <a:cxnSpLocks/>
          </p:cNvCxnSpPr>
          <p:nvPr/>
        </p:nvCxnSpPr>
        <p:spPr>
          <a:xfrm>
            <a:off x="1094788" y="3008275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14">
            <a:extLst>
              <a:ext uri="{FF2B5EF4-FFF2-40B4-BE49-F238E27FC236}">
                <a16:creationId xmlns:a16="http://schemas.microsoft.com/office/drawing/2014/main" id="{D7D9E6D0-1F6C-467C-AD38-3B73ECD48C0A}"/>
              </a:ext>
            </a:extLst>
          </p:cNvPr>
          <p:cNvSpPr/>
          <p:nvPr/>
        </p:nvSpPr>
        <p:spPr>
          <a:xfrm>
            <a:off x="496811" y="5249815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52D5103-2543-459C-8598-F4AC5B39E99B}"/>
              </a:ext>
            </a:extLst>
          </p:cNvPr>
          <p:cNvSpPr txBox="1"/>
          <p:nvPr/>
        </p:nvSpPr>
        <p:spPr>
          <a:xfrm>
            <a:off x="517115" y="532269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1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EE60290B-9995-407C-8D1D-4610C8B7D6A6}"/>
              </a:ext>
            </a:extLst>
          </p:cNvPr>
          <p:cNvCxnSpPr>
            <a:cxnSpLocks/>
          </p:cNvCxnSpPr>
          <p:nvPr/>
        </p:nvCxnSpPr>
        <p:spPr>
          <a:xfrm>
            <a:off x="1237195" y="5661248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50E1622-1211-D2E0-156E-0E7D91985A3D}"/>
              </a:ext>
            </a:extLst>
          </p:cNvPr>
          <p:cNvSpPr txBox="1"/>
          <p:nvPr/>
        </p:nvSpPr>
        <p:spPr>
          <a:xfrm>
            <a:off x="1192903" y="5048920"/>
            <a:ext cx="7030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Перспективность и развитие промышленных пищевых биотехнологий.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9B99A9-3995-D08B-78DF-C243B7CB9D54}"/>
              </a:ext>
            </a:extLst>
          </p:cNvPr>
          <p:cNvSpPr txBox="1"/>
          <p:nvPr/>
        </p:nvSpPr>
        <p:spPr>
          <a:xfrm>
            <a:off x="1115616" y="1041330"/>
            <a:ext cx="6990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Рост населения (до 9,7 млрд к 2050 году) и увеличение спроса на продовольствие.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9D2C4E-5001-4D70-068B-4B2439F919D0}"/>
              </a:ext>
            </a:extLst>
          </p:cNvPr>
          <p:cNvSpPr txBox="1"/>
          <p:nvPr/>
        </p:nvSpPr>
        <p:spPr>
          <a:xfrm>
            <a:off x="1053488" y="240027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Устойчивое развитие и снижение нагрузки на ресурсы (вода и почва).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AB1650-861B-2B83-B357-75D9B46C6CEC}"/>
              </a:ext>
            </a:extLst>
          </p:cNvPr>
          <p:cNvSpPr txBox="1"/>
          <p:nvPr/>
        </p:nvSpPr>
        <p:spPr>
          <a:xfrm>
            <a:off x="1054012" y="1733504"/>
            <a:ext cx="7687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Увеличение дефицита белка в мире, а  особенно в странах с быстро растущим населением.</a:t>
            </a:r>
          </a:p>
        </p:txBody>
      </p:sp>
    </p:spTree>
    <p:extLst>
      <p:ext uri="{BB962C8B-B14F-4D97-AF65-F5344CB8AC3E}">
        <p14:creationId xmlns:p14="http://schemas.microsoft.com/office/powerpoint/2010/main" val="2244291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4572000" cy="400110"/>
          </a:xfrm>
          <a:prstGeom prst="rect">
            <a:avLst/>
          </a:prstGeom>
          <a:solidFill>
            <a:srgbClr val="DEC6FE"/>
          </a:solidFill>
        </p:spPr>
        <p:txBody>
          <a:bodyPr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02    ЦЕЛЕВАЯ АУДИТОРИЯ</a:t>
            </a:r>
          </a:p>
        </p:txBody>
      </p:sp>
      <p:sp>
        <p:nvSpPr>
          <p:cNvPr id="37" name="Скругленный прямоугольник 14">
            <a:extLst>
              <a:ext uri="{FF2B5EF4-FFF2-40B4-BE49-F238E27FC236}">
                <a16:creationId xmlns:a16="http://schemas.microsoft.com/office/drawing/2014/main" id="{C218447C-CCE5-429B-941E-59CE05A8B782}"/>
              </a:ext>
            </a:extLst>
          </p:cNvPr>
          <p:cNvSpPr/>
          <p:nvPr/>
        </p:nvSpPr>
        <p:spPr>
          <a:xfrm>
            <a:off x="524219" y="2131107"/>
            <a:ext cx="599081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6585311-2169-44F4-ADEC-70630520034C}"/>
              </a:ext>
            </a:extLst>
          </p:cNvPr>
          <p:cNvSpPr txBox="1"/>
          <p:nvPr/>
        </p:nvSpPr>
        <p:spPr>
          <a:xfrm>
            <a:off x="544523" y="2203986"/>
            <a:ext cx="578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Montserrat Medium" panose="00000600000000000000" pitchFamily="2" charset="-52"/>
              </a:rPr>
              <a:t>1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CD67ED44-7B74-46E5-BDE9-E6BEF4159052}"/>
              </a:ext>
            </a:extLst>
          </p:cNvPr>
          <p:cNvCxnSpPr>
            <a:cxnSpLocks/>
          </p:cNvCxnSpPr>
          <p:nvPr/>
        </p:nvCxnSpPr>
        <p:spPr>
          <a:xfrm>
            <a:off x="1264604" y="2542540"/>
            <a:ext cx="7161224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14">
            <a:extLst>
              <a:ext uri="{FF2B5EF4-FFF2-40B4-BE49-F238E27FC236}">
                <a16:creationId xmlns:a16="http://schemas.microsoft.com/office/drawing/2014/main" id="{6243B6E2-9236-4E57-9B81-D2345C811A7E}"/>
              </a:ext>
            </a:extLst>
          </p:cNvPr>
          <p:cNvSpPr/>
          <p:nvPr/>
        </p:nvSpPr>
        <p:spPr>
          <a:xfrm>
            <a:off x="519247" y="3284113"/>
            <a:ext cx="599081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48D9E9D-0A89-4162-9EDB-23C042754A59}"/>
              </a:ext>
            </a:extLst>
          </p:cNvPr>
          <p:cNvSpPr txBox="1"/>
          <p:nvPr/>
        </p:nvSpPr>
        <p:spPr>
          <a:xfrm>
            <a:off x="539551" y="3356992"/>
            <a:ext cx="578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Montserrat Medium" panose="00000600000000000000" pitchFamily="2" charset="-52"/>
              </a:rPr>
              <a:t>2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FDB8A29C-A819-48B2-B923-62AE4E850746}"/>
              </a:ext>
            </a:extLst>
          </p:cNvPr>
          <p:cNvCxnSpPr>
            <a:cxnSpLocks/>
          </p:cNvCxnSpPr>
          <p:nvPr/>
        </p:nvCxnSpPr>
        <p:spPr>
          <a:xfrm>
            <a:off x="1259632" y="3695546"/>
            <a:ext cx="7161224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Скругленный прямоугольник 14">
            <a:extLst>
              <a:ext uri="{FF2B5EF4-FFF2-40B4-BE49-F238E27FC236}">
                <a16:creationId xmlns:a16="http://schemas.microsoft.com/office/drawing/2014/main" id="{6DDDDB7D-6827-4227-8183-53A3E50B7660}"/>
              </a:ext>
            </a:extLst>
          </p:cNvPr>
          <p:cNvSpPr/>
          <p:nvPr/>
        </p:nvSpPr>
        <p:spPr>
          <a:xfrm>
            <a:off x="536488" y="4440394"/>
            <a:ext cx="599081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9D49A84-8690-4E9A-8414-A35A1E3602CF}"/>
              </a:ext>
            </a:extLst>
          </p:cNvPr>
          <p:cNvSpPr txBox="1"/>
          <p:nvPr/>
        </p:nvSpPr>
        <p:spPr>
          <a:xfrm>
            <a:off x="556792" y="4513273"/>
            <a:ext cx="578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Montserrat Medium" panose="00000600000000000000" pitchFamily="2" charset="-52"/>
              </a:rPr>
              <a:t>3</a:t>
            </a:r>
          </a:p>
        </p:txBody>
      </p: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81C2216A-EFA5-467D-9C80-5A8C831A666C}"/>
              </a:ext>
            </a:extLst>
          </p:cNvPr>
          <p:cNvCxnSpPr>
            <a:cxnSpLocks/>
          </p:cNvCxnSpPr>
          <p:nvPr/>
        </p:nvCxnSpPr>
        <p:spPr>
          <a:xfrm>
            <a:off x="1276873" y="4851827"/>
            <a:ext cx="7161224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3E4D940-D5EB-E735-F450-842C1FEAC96A}"/>
              </a:ext>
            </a:extLst>
          </p:cNvPr>
          <p:cNvSpPr txBox="1"/>
          <p:nvPr/>
        </p:nvSpPr>
        <p:spPr>
          <a:xfrm>
            <a:off x="1236545" y="1906482"/>
            <a:ext cx="7161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Компании, производящие функциональные продукты питания, заменители мяса, молочных продуктов.</a:t>
            </a:r>
            <a:endParaRPr lang="ru-RU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CF3995-2909-5DE8-13B3-9ADC77D8B436}"/>
              </a:ext>
            </a:extLst>
          </p:cNvPr>
          <p:cNvSpPr txBox="1"/>
          <p:nvPr/>
        </p:nvSpPr>
        <p:spPr>
          <a:xfrm>
            <a:off x="1309144" y="4162978"/>
            <a:ext cx="7511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kern="0" dirty="0">
                <a:latin typeface="Times New Roman" panose="02020603050405020304" pitchFamily="18" charset="0"/>
              </a:rPr>
              <a:t>Страны с высокой численностью населения, где есть проблемы с доступностью еды и потреблением белка (Африка, Китай, Индия).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40C0B8-7082-672A-49EA-55190A9C2DE2}"/>
              </a:ext>
            </a:extLst>
          </p:cNvPr>
          <p:cNvSpPr txBox="1"/>
          <p:nvPr/>
        </p:nvSpPr>
        <p:spPr>
          <a:xfrm>
            <a:off x="1236545" y="3009972"/>
            <a:ext cx="7016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Компании, производящие корма для </a:t>
            </a:r>
            <a:r>
              <a:rPr lang="ru-RU" sz="2000" kern="0" dirty="0">
                <a:latin typeface="Times New Roman" panose="02020603050405020304" pitchFamily="18" charset="0"/>
                <a:ea typeface="Calibri" panose="020F0502020204030204" pitchFamily="34" charset="0"/>
              </a:rPr>
              <a:t>сельскохозяйственных животных.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72859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4572000" cy="400110"/>
          </a:xfrm>
          <a:prstGeom prst="rect">
            <a:avLst/>
          </a:prstGeom>
          <a:solidFill>
            <a:srgbClr val="DEC6FE"/>
          </a:solidFill>
        </p:spPr>
        <p:txBody>
          <a:bodyPr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03  КЛЮЧЕВАЯ ПРОБЛЕМА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6598" y="1283090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Montserrat Medium" panose="00000600000000000000" pitchFamily="2" charset="-52"/>
              </a:rPr>
              <a:t>Для ЦА 1,2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2864550"/>
            <a:ext cx="11576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Montserrat Medium" panose="00000600000000000000" pitchFamily="2" charset="-52"/>
              </a:rPr>
              <a:t>Для ЦА 3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979712" y="944733"/>
            <a:ext cx="6696744" cy="1353821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Ограничения в доступе к сырью, которые мешают расширению бизнеса на более крупный рынок. 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Недостаточная ценность продуктов из растительного белка по аминокислотному составу.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1">
            <a:extLst>
              <a:ext uri="{FF2B5EF4-FFF2-40B4-BE49-F238E27FC236}">
                <a16:creationId xmlns:a16="http://schemas.microsoft.com/office/drawing/2014/main" id="{A7CADEE9-BFD6-49B0-BF05-27839E448BB6}"/>
              </a:ext>
            </a:extLst>
          </p:cNvPr>
          <p:cNvSpPr/>
          <p:nvPr/>
        </p:nvSpPr>
        <p:spPr>
          <a:xfrm>
            <a:off x="1979712" y="2441633"/>
            <a:ext cx="6696744" cy="1353821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 белка в рационе приводит к негативным последствиям для здоровья населения, снижению качества и продолжительности жизни.</a:t>
            </a: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499208CF-9457-445F-AA8C-EAAD54E0F1B4}"/>
              </a:ext>
            </a:extLst>
          </p:cNvPr>
          <p:cNvCxnSpPr>
            <a:cxnSpLocks/>
          </p:cNvCxnSpPr>
          <p:nvPr/>
        </p:nvCxnSpPr>
        <p:spPr>
          <a:xfrm>
            <a:off x="734748" y="5417330"/>
            <a:ext cx="7941708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7ECB381-F4BC-D341-EA56-137F4BD61B67}"/>
              </a:ext>
            </a:extLst>
          </p:cNvPr>
          <p:cNvSpPr txBox="1"/>
          <p:nvPr/>
        </p:nvSpPr>
        <p:spPr>
          <a:xfrm>
            <a:off x="683568" y="4058676"/>
            <a:ext cx="78488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ежегодного доклада S</a:t>
            </a:r>
            <a:r>
              <a:rPr lang="ru-RU" sz="16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tate </a:t>
            </a:r>
            <a:r>
              <a:rPr lang="ru-RU" sz="1600" b="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16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Food Security </a:t>
            </a:r>
            <a:r>
              <a:rPr lang="ru-RU" sz="1600" b="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sz="16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Nutrition</a:t>
            </a:r>
            <a:r>
              <a:rPr lang="ru-RU" sz="16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sz="16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16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World (SOFI)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опубликованному в июле 2024 года ФАО, МФСР, ЮНИСЕФ, ВОЗ, государственные расходы на продовольственную безопасность и питание остаются недостаточными. Наиболее остро эта проблема стоит в Центральной Африке и Южной Азии, где около 30% детей потребляют слишком мало белка.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41C281-1128-6EE1-638B-8C86588D7C4B}"/>
              </a:ext>
            </a:extLst>
          </p:cNvPr>
          <p:cNvSpPr txBox="1"/>
          <p:nvPr/>
        </p:nvSpPr>
        <p:spPr>
          <a:xfrm>
            <a:off x="683568" y="5440079"/>
            <a:ext cx="7581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Одной из ключевых рекомендаций в отчёте является Поощрение устойчивых к изменению климата методов ведения сельского хозяйства.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6F5BF0-DE7E-327D-F65E-6911EC871B4D}"/>
              </a:ext>
            </a:extLst>
          </p:cNvPr>
          <p:cNvSpPr txBox="1"/>
          <p:nvPr/>
        </p:nvSpPr>
        <p:spPr>
          <a:xfrm>
            <a:off x="401012" y="6330806"/>
            <a:ext cx="87129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2"/>
              </a:rPr>
              <a:t>https://www.who.int/publications/m/item/the-state-of-food-security-and-nutrition-in-the-world-2024</a:t>
            </a:r>
            <a:r>
              <a:rPr lang="ru-RU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52988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7668344" cy="707886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04    ПРЕДЛАГАЕМОЕ РЕШЕНИЕ И ОСНОВНОЙ ФУНКЦИОНАЛ</a:t>
            </a:r>
          </a:p>
        </p:txBody>
      </p:sp>
      <p:sp>
        <p:nvSpPr>
          <p:cNvPr id="36" name="Скругленный прямоугольник 21">
            <a:extLst>
              <a:ext uri="{FF2B5EF4-FFF2-40B4-BE49-F238E27FC236}">
                <a16:creationId xmlns:a16="http://schemas.microsoft.com/office/drawing/2014/main" id="{0B40104A-C006-4151-807A-320AC2C61B51}"/>
              </a:ext>
            </a:extLst>
          </p:cNvPr>
          <p:cNvSpPr/>
          <p:nvPr/>
        </p:nvSpPr>
        <p:spPr>
          <a:xfrm>
            <a:off x="1979712" y="1268760"/>
            <a:ext cx="6696744" cy="1353821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Белковый  порошок полученный путём культивирования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Pleurotus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ostreatus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светло бежевого цвета, обладающий    полным набором незаменимых аминокислот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21">
            <a:extLst>
              <a:ext uri="{FF2B5EF4-FFF2-40B4-BE49-F238E27FC236}">
                <a16:creationId xmlns:a16="http://schemas.microsoft.com/office/drawing/2014/main" id="{037FE2F9-ECC4-4BEE-A500-C844238BC58F}"/>
              </a:ext>
            </a:extLst>
          </p:cNvPr>
          <p:cNvSpPr/>
          <p:nvPr/>
        </p:nvSpPr>
        <p:spPr>
          <a:xfrm>
            <a:off x="1979712" y="2867269"/>
            <a:ext cx="6696744" cy="1353821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Ценный источник белка, витаминов и других питательных веществ, легко вносимый в заменители мясных и молочных продуктов.</a:t>
            </a:r>
          </a:p>
        </p:txBody>
      </p:sp>
      <p:sp>
        <p:nvSpPr>
          <p:cNvPr id="38" name="Скругленный прямоугольник 21">
            <a:extLst>
              <a:ext uri="{FF2B5EF4-FFF2-40B4-BE49-F238E27FC236}">
                <a16:creationId xmlns:a16="http://schemas.microsoft.com/office/drawing/2014/main" id="{18E1DD4A-BE57-4555-80AD-2A2B78854713}"/>
              </a:ext>
            </a:extLst>
          </p:cNvPr>
          <p:cNvSpPr/>
          <p:nvPr/>
        </p:nvSpPr>
        <p:spPr>
          <a:xfrm>
            <a:off x="1979712" y="4451448"/>
            <a:ext cx="6696744" cy="1353821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разнообразных функциональных продуктов, для повышения нормы потребления белка населением.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Скругленный прямоугольник 3">
            <a:extLst>
              <a:ext uri="{FF2B5EF4-FFF2-40B4-BE49-F238E27FC236}">
                <a16:creationId xmlns:a16="http://schemas.microsoft.com/office/drawing/2014/main" id="{0C11F87E-9243-4727-BD28-17577D950685}"/>
              </a:ext>
            </a:extLst>
          </p:cNvPr>
          <p:cNvSpPr/>
          <p:nvPr/>
        </p:nvSpPr>
        <p:spPr>
          <a:xfrm>
            <a:off x="107504" y="1628800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7751229-4FEF-4647-B0F7-3F5286241818}"/>
              </a:ext>
            </a:extLst>
          </p:cNvPr>
          <p:cNvSpPr txBox="1"/>
          <p:nvPr/>
        </p:nvSpPr>
        <p:spPr>
          <a:xfrm>
            <a:off x="369532" y="1630541"/>
            <a:ext cx="1864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Базовый продукт</a:t>
            </a:r>
          </a:p>
        </p:txBody>
      </p:sp>
      <p:sp>
        <p:nvSpPr>
          <p:cNvPr id="30" name="Скругленный прямоугольник 18">
            <a:extLst>
              <a:ext uri="{FF2B5EF4-FFF2-40B4-BE49-F238E27FC236}">
                <a16:creationId xmlns:a16="http://schemas.microsoft.com/office/drawing/2014/main" id="{FAEF7E11-A5F0-4D3F-92D2-1B13D9A71CB7}"/>
              </a:ext>
            </a:extLst>
          </p:cNvPr>
          <p:cNvSpPr/>
          <p:nvPr/>
        </p:nvSpPr>
        <p:spPr>
          <a:xfrm>
            <a:off x="91820" y="3361499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062BC8D-72B8-4EE2-8ED9-2E53A2919AA1}"/>
              </a:ext>
            </a:extLst>
          </p:cNvPr>
          <p:cNvSpPr txBox="1"/>
          <p:nvPr/>
        </p:nvSpPr>
        <p:spPr>
          <a:xfrm>
            <a:off x="289842" y="3505515"/>
            <a:ext cx="1980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Свойства</a:t>
            </a:r>
          </a:p>
        </p:txBody>
      </p:sp>
      <p:sp>
        <p:nvSpPr>
          <p:cNvPr id="28" name="Скругленный прямоугольник 20">
            <a:extLst>
              <a:ext uri="{FF2B5EF4-FFF2-40B4-BE49-F238E27FC236}">
                <a16:creationId xmlns:a16="http://schemas.microsoft.com/office/drawing/2014/main" id="{0C64351B-DEB2-46D2-805A-338CACCA9403}"/>
              </a:ext>
            </a:extLst>
          </p:cNvPr>
          <p:cNvSpPr/>
          <p:nvPr/>
        </p:nvSpPr>
        <p:spPr>
          <a:xfrm>
            <a:off x="107504" y="4791540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D6671F6-FA5E-4367-B516-3632841C47BD}"/>
              </a:ext>
            </a:extLst>
          </p:cNvPr>
          <p:cNvSpPr txBox="1"/>
          <p:nvPr/>
        </p:nvSpPr>
        <p:spPr>
          <a:xfrm>
            <a:off x="268807" y="4894380"/>
            <a:ext cx="1980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Функционал</a:t>
            </a:r>
          </a:p>
        </p:txBody>
      </p:sp>
    </p:spTree>
    <p:extLst>
      <p:ext uri="{BB962C8B-B14F-4D97-AF65-F5344CB8AC3E}">
        <p14:creationId xmlns:p14="http://schemas.microsoft.com/office/powerpoint/2010/main" val="752988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4572000" cy="707886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</a:t>
            </a:r>
            <a:r>
              <a:rPr lang="en-US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5</a:t>
            </a: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    ЦЕННОСТНОЕ ПРЕДЛОЖЕНИЕ</a:t>
            </a:r>
          </a:p>
        </p:txBody>
      </p:sp>
      <p:sp>
        <p:nvSpPr>
          <p:cNvPr id="35" name="Скругленный прямоугольник 14">
            <a:extLst>
              <a:ext uri="{FF2B5EF4-FFF2-40B4-BE49-F238E27FC236}">
                <a16:creationId xmlns:a16="http://schemas.microsoft.com/office/drawing/2014/main" id="{0AFE0F05-21C1-4E6D-9E13-EC0801554368}"/>
              </a:ext>
            </a:extLst>
          </p:cNvPr>
          <p:cNvSpPr/>
          <p:nvPr/>
        </p:nvSpPr>
        <p:spPr>
          <a:xfrm>
            <a:off x="457816" y="3458817"/>
            <a:ext cx="624789" cy="53132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B52CF1D7-02FC-43BE-8D39-A5D95D9C691F}"/>
              </a:ext>
            </a:extLst>
          </p:cNvPr>
          <p:cNvCxnSpPr>
            <a:cxnSpLocks/>
          </p:cNvCxnSpPr>
          <p:nvPr/>
        </p:nvCxnSpPr>
        <p:spPr>
          <a:xfrm>
            <a:off x="1240575" y="4331106"/>
            <a:ext cx="7468528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4ABBD9F-5FC1-8FA3-3580-B8CA72C4FA0D}"/>
              </a:ext>
            </a:extLst>
          </p:cNvPr>
          <p:cNvSpPr txBox="1"/>
          <p:nvPr/>
        </p:nvSpPr>
        <p:spPr>
          <a:xfrm>
            <a:off x="1217656" y="3068960"/>
            <a:ext cx="7468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Микробный белок —продукт, который 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получен путём культивирования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Pleurotus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ostreatus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ru-RU" dirty="0"/>
              <a:t> представляет собой ценный источник набора аминокислот, близкого к животному и других питательных веществ. На его основе можно создавать различные функциональные продукты.</a:t>
            </a:r>
          </a:p>
        </p:txBody>
      </p:sp>
    </p:spTree>
    <p:extLst>
      <p:ext uri="{BB962C8B-B14F-4D97-AF65-F5344CB8AC3E}">
        <p14:creationId xmlns:p14="http://schemas.microsoft.com/office/powerpoint/2010/main" val="752988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7380312" cy="400110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06    КАНАЛЫ КОММУНИКАЦИЙ И ПРОДАЖ</a:t>
            </a:r>
          </a:p>
        </p:txBody>
      </p:sp>
      <p:sp>
        <p:nvSpPr>
          <p:cNvPr id="27" name="Скругленный прямоугольник 21">
            <a:extLst>
              <a:ext uri="{FF2B5EF4-FFF2-40B4-BE49-F238E27FC236}">
                <a16:creationId xmlns:a16="http://schemas.microsoft.com/office/drawing/2014/main" id="{FE7AD5DC-F427-4664-BA97-EE108E2FCA76}"/>
              </a:ext>
            </a:extLst>
          </p:cNvPr>
          <p:cNvSpPr/>
          <p:nvPr/>
        </p:nvSpPr>
        <p:spPr>
          <a:xfrm>
            <a:off x="4751188" y="3816424"/>
            <a:ext cx="2342816" cy="206084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-Поставщики оборудования, сырья, реактивов</a:t>
            </a:r>
          </a:p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-Компании для продвижения продукта</a:t>
            </a:r>
          </a:p>
        </p:txBody>
      </p:sp>
      <p:sp>
        <p:nvSpPr>
          <p:cNvPr id="38" name="Скругленный прямоугольник 22">
            <a:extLst>
              <a:ext uri="{FF2B5EF4-FFF2-40B4-BE49-F238E27FC236}">
                <a16:creationId xmlns:a16="http://schemas.microsoft.com/office/drawing/2014/main" id="{5CBDEEA6-6E0F-4E8C-9F3D-532C6F4CB6F6}"/>
              </a:ext>
            </a:extLst>
          </p:cNvPr>
          <p:cNvSpPr/>
          <p:nvPr/>
        </p:nvSpPr>
        <p:spPr>
          <a:xfrm>
            <a:off x="4739829" y="5643746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23">
            <a:extLst>
              <a:ext uri="{FF2B5EF4-FFF2-40B4-BE49-F238E27FC236}">
                <a16:creationId xmlns:a16="http://schemas.microsoft.com/office/drawing/2014/main" id="{7A501D78-C4D2-4461-BB3B-5CCDFFA42CA3}"/>
              </a:ext>
            </a:extLst>
          </p:cNvPr>
          <p:cNvSpPr/>
          <p:nvPr/>
        </p:nvSpPr>
        <p:spPr>
          <a:xfrm>
            <a:off x="2013606" y="3816424"/>
            <a:ext cx="2342816" cy="2060848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-Прямые продажи</a:t>
            </a:r>
          </a:p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-Участие в профильных конференциях</a:t>
            </a:r>
          </a:p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-Рассылки коммерческих предложений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24">
            <a:extLst>
              <a:ext uri="{FF2B5EF4-FFF2-40B4-BE49-F238E27FC236}">
                <a16:creationId xmlns:a16="http://schemas.microsoft.com/office/drawing/2014/main" id="{D442E56C-0F56-4D27-8E0E-7B17A1EFC19C}"/>
              </a:ext>
            </a:extLst>
          </p:cNvPr>
          <p:cNvSpPr/>
          <p:nvPr/>
        </p:nvSpPr>
        <p:spPr>
          <a:xfrm>
            <a:off x="2013606" y="5672711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19">
            <a:extLst>
              <a:ext uri="{FF2B5EF4-FFF2-40B4-BE49-F238E27FC236}">
                <a16:creationId xmlns:a16="http://schemas.microsoft.com/office/drawing/2014/main" id="{C5AE0ECB-201E-4172-8BBB-F1554FB85825}"/>
              </a:ext>
            </a:extLst>
          </p:cNvPr>
          <p:cNvSpPr/>
          <p:nvPr/>
        </p:nvSpPr>
        <p:spPr>
          <a:xfrm>
            <a:off x="4751188" y="1172163"/>
            <a:ext cx="2342816" cy="206084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Рынки Китая, Индии, Африки</a:t>
            </a:r>
          </a:p>
        </p:txBody>
      </p:sp>
      <p:sp>
        <p:nvSpPr>
          <p:cNvPr id="42" name="Скругленный прямоугольник 20">
            <a:extLst>
              <a:ext uri="{FF2B5EF4-FFF2-40B4-BE49-F238E27FC236}">
                <a16:creationId xmlns:a16="http://schemas.microsoft.com/office/drawing/2014/main" id="{D5AB1A52-7913-4EF5-BEC6-2BFF7D946727}"/>
              </a:ext>
            </a:extLst>
          </p:cNvPr>
          <p:cNvSpPr/>
          <p:nvPr/>
        </p:nvSpPr>
        <p:spPr>
          <a:xfrm>
            <a:off x="4751188" y="2770786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кругленный прямоугольник 2">
            <a:extLst>
              <a:ext uri="{FF2B5EF4-FFF2-40B4-BE49-F238E27FC236}">
                <a16:creationId xmlns:a16="http://schemas.microsoft.com/office/drawing/2014/main" id="{D7B0AE2F-D2C1-481C-A97C-38E92F3CFBCA}"/>
              </a:ext>
            </a:extLst>
          </p:cNvPr>
          <p:cNvSpPr/>
          <p:nvPr/>
        </p:nvSpPr>
        <p:spPr>
          <a:xfrm>
            <a:off x="1965147" y="1172163"/>
            <a:ext cx="2342816" cy="206084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Производители функциональных продуктов питания и 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кормов для животных</a:t>
            </a:r>
          </a:p>
        </p:txBody>
      </p:sp>
      <p:sp>
        <p:nvSpPr>
          <p:cNvPr id="46" name="Скругленный прямоугольник 3">
            <a:extLst>
              <a:ext uri="{FF2B5EF4-FFF2-40B4-BE49-F238E27FC236}">
                <a16:creationId xmlns:a16="http://schemas.microsoft.com/office/drawing/2014/main" id="{058B7A16-F423-4CC8-80E8-AB2D85E85F1E}"/>
              </a:ext>
            </a:extLst>
          </p:cNvPr>
          <p:cNvSpPr/>
          <p:nvPr/>
        </p:nvSpPr>
        <p:spPr>
          <a:xfrm>
            <a:off x="1969712" y="2777490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951B61A-05A5-4F37-A3E7-1AAC13B2844E}"/>
              </a:ext>
            </a:extLst>
          </p:cNvPr>
          <p:cNvSpPr txBox="1"/>
          <p:nvPr/>
        </p:nvSpPr>
        <p:spPr>
          <a:xfrm>
            <a:off x="2231740" y="2779231"/>
            <a:ext cx="18647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Montserrat Medium" panose="00000600000000000000" pitchFamily="2" charset="-52"/>
              </a:rPr>
              <a:t>B2B </a:t>
            </a:r>
            <a:endParaRPr lang="ru-RU" sz="1600" dirty="0">
              <a:latin typeface="Montserrat Medium" panose="00000600000000000000" pitchFamily="2" charset="-52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1F889F3-6D41-4EBD-B1E2-B06D4F13AB6B}"/>
              </a:ext>
            </a:extLst>
          </p:cNvPr>
          <p:cNvSpPr txBox="1"/>
          <p:nvPr/>
        </p:nvSpPr>
        <p:spPr>
          <a:xfrm>
            <a:off x="4897760" y="2806699"/>
            <a:ext cx="1980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Montserrat Medium" panose="00000600000000000000" pitchFamily="2" charset="-52"/>
              </a:rPr>
              <a:t>B2G</a:t>
            </a:r>
            <a:endParaRPr lang="ru-RU" sz="1600" dirty="0">
              <a:latin typeface="Montserrat Medium" panose="00000600000000000000" pitchFamily="2" charset="-52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99273CC-955F-488F-B631-C3264856BE68}"/>
              </a:ext>
            </a:extLst>
          </p:cNvPr>
          <p:cNvSpPr txBox="1"/>
          <p:nvPr/>
        </p:nvSpPr>
        <p:spPr>
          <a:xfrm>
            <a:off x="4920681" y="5584758"/>
            <a:ext cx="1980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Montserrat Medium" panose="00000600000000000000" pitchFamily="2" charset="-52"/>
              </a:rPr>
              <a:t>Партнеры в продажах и коммуникации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A12A713-E1A0-4486-9A98-73CA8135D751}"/>
              </a:ext>
            </a:extLst>
          </p:cNvPr>
          <p:cNvSpPr txBox="1"/>
          <p:nvPr/>
        </p:nvSpPr>
        <p:spPr>
          <a:xfrm>
            <a:off x="2231740" y="5780051"/>
            <a:ext cx="1980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Montserrat Medium" panose="00000600000000000000" pitchFamily="2" charset="-52"/>
              </a:rPr>
              <a:t>Как информируем о продукте</a:t>
            </a:r>
          </a:p>
        </p:txBody>
      </p:sp>
    </p:spTree>
    <p:extLst>
      <p:ext uri="{BB962C8B-B14F-4D97-AF65-F5344CB8AC3E}">
        <p14:creationId xmlns:p14="http://schemas.microsoft.com/office/powerpoint/2010/main" val="752988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124;p5">
            <a:extLst>
              <a:ext uri="{FF2B5EF4-FFF2-40B4-BE49-F238E27FC236}">
                <a16:creationId xmlns:a16="http://schemas.microsoft.com/office/drawing/2014/main" id="{9FF2A781-729D-A7D8-EC4C-E41F2AD4AA64}"/>
              </a:ext>
            </a:extLst>
          </p:cNvPr>
          <p:cNvGrpSpPr/>
          <p:nvPr/>
        </p:nvGrpSpPr>
        <p:grpSpPr>
          <a:xfrm>
            <a:off x="822408" y="2316118"/>
            <a:ext cx="4219413" cy="4133633"/>
            <a:chOff x="1974850" y="3027325"/>
            <a:chExt cx="6248400" cy="6361150"/>
          </a:xfrm>
        </p:grpSpPr>
        <p:sp>
          <p:nvSpPr>
            <p:cNvPr id="4" name="Google Shape;125;p5">
              <a:extLst>
                <a:ext uri="{FF2B5EF4-FFF2-40B4-BE49-F238E27FC236}">
                  <a16:creationId xmlns:a16="http://schemas.microsoft.com/office/drawing/2014/main" id="{648A9502-B491-1B73-D445-833C819A2134}"/>
                </a:ext>
              </a:extLst>
            </p:cNvPr>
            <p:cNvSpPr/>
            <p:nvPr/>
          </p:nvSpPr>
          <p:spPr>
            <a:xfrm>
              <a:off x="1974850" y="3027325"/>
              <a:ext cx="6248400" cy="6361149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endParaRPr sz="819" kern="0" dirty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126;p5">
              <a:extLst>
                <a:ext uri="{FF2B5EF4-FFF2-40B4-BE49-F238E27FC236}">
                  <a16:creationId xmlns:a16="http://schemas.microsoft.com/office/drawing/2014/main" id="{F69A4304-8578-6DC2-A88C-81683285C579}"/>
                </a:ext>
              </a:extLst>
            </p:cNvPr>
            <p:cNvSpPr/>
            <p:nvPr/>
          </p:nvSpPr>
          <p:spPr>
            <a:xfrm>
              <a:off x="2673366" y="4320463"/>
              <a:ext cx="4864084" cy="5068012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endParaRPr sz="819" kern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127;p5">
              <a:extLst>
                <a:ext uri="{FF2B5EF4-FFF2-40B4-BE49-F238E27FC236}">
                  <a16:creationId xmlns:a16="http://schemas.microsoft.com/office/drawing/2014/main" id="{86DB53FE-35FE-537B-9B02-D5A9877153D8}"/>
                </a:ext>
              </a:extLst>
            </p:cNvPr>
            <p:cNvSpPr/>
            <p:nvPr/>
          </p:nvSpPr>
          <p:spPr>
            <a:xfrm>
              <a:off x="3197922" y="5477788"/>
              <a:ext cx="3726056" cy="38862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endParaRPr sz="819" kern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28;p5">
              <a:extLst>
                <a:ext uri="{FF2B5EF4-FFF2-40B4-BE49-F238E27FC236}">
                  <a16:creationId xmlns:a16="http://schemas.microsoft.com/office/drawing/2014/main" id="{255B930C-4170-74B2-E5C2-A4084D504F5A}"/>
                </a:ext>
              </a:extLst>
            </p:cNvPr>
            <p:cNvSpPr/>
            <p:nvPr/>
          </p:nvSpPr>
          <p:spPr>
            <a:xfrm>
              <a:off x="3772181" y="6785431"/>
              <a:ext cx="2514600" cy="25908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endParaRPr sz="819" kern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" name="Google Shape;141;p5">
            <a:extLst>
              <a:ext uri="{FF2B5EF4-FFF2-40B4-BE49-F238E27FC236}">
                <a16:creationId xmlns:a16="http://schemas.microsoft.com/office/drawing/2014/main" id="{FF436A89-292E-8DB6-25B2-C185A52FB22E}"/>
              </a:ext>
            </a:extLst>
          </p:cNvPr>
          <p:cNvGrpSpPr/>
          <p:nvPr/>
        </p:nvGrpSpPr>
        <p:grpSpPr>
          <a:xfrm>
            <a:off x="533573" y="1797954"/>
            <a:ext cx="1337493" cy="4770769"/>
            <a:chOff x="1658384" y="3226727"/>
            <a:chExt cx="1766381" cy="6044067"/>
          </a:xfrm>
        </p:grpSpPr>
        <p:sp>
          <p:nvSpPr>
            <p:cNvPr id="9" name="Google Shape;142;p5">
              <a:extLst>
                <a:ext uri="{FF2B5EF4-FFF2-40B4-BE49-F238E27FC236}">
                  <a16:creationId xmlns:a16="http://schemas.microsoft.com/office/drawing/2014/main" id="{E2ABD7D1-3CC0-DC91-7A95-D25022873DF6}"/>
                </a:ext>
              </a:extLst>
            </p:cNvPr>
            <p:cNvSpPr/>
            <p:nvPr/>
          </p:nvSpPr>
          <p:spPr>
            <a:xfrm>
              <a:off x="1670049" y="3226727"/>
              <a:ext cx="1752601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en-US" sz="819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P</a:t>
              </a:r>
              <a:r>
                <a:rPr lang="ru-RU" sz="819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AM</a:t>
              </a:r>
              <a:endParaRPr sz="819" kern="0" dirty="0">
                <a:solidFill>
                  <a:srgbClr val="000000"/>
                </a:solidFill>
                <a:latin typeface="Montserrat Medium" panose="00000600000000000000" pitchFamily="2" charset="-52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43;p5">
              <a:extLst>
                <a:ext uri="{FF2B5EF4-FFF2-40B4-BE49-F238E27FC236}">
                  <a16:creationId xmlns:a16="http://schemas.microsoft.com/office/drawing/2014/main" id="{DB353AC6-43DC-BB79-6BD2-34394CDDD9B7}"/>
                </a:ext>
              </a:extLst>
            </p:cNvPr>
            <p:cNvSpPr/>
            <p:nvPr/>
          </p:nvSpPr>
          <p:spPr>
            <a:xfrm>
              <a:off x="1661928" y="4750727"/>
              <a:ext cx="1752599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819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TAM</a:t>
              </a:r>
              <a:endParaRPr sz="819" kern="0" dirty="0">
                <a:solidFill>
                  <a:srgbClr val="000000"/>
                </a:solidFill>
                <a:latin typeface="Montserrat Medium" panose="00000600000000000000" pitchFamily="2" charset="-52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44;p5">
              <a:extLst>
                <a:ext uri="{FF2B5EF4-FFF2-40B4-BE49-F238E27FC236}">
                  <a16:creationId xmlns:a16="http://schemas.microsoft.com/office/drawing/2014/main" id="{48FE139D-3DA6-97B3-7839-5EF3D91B0029}"/>
                </a:ext>
              </a:extLst>
            </p:cNvPr>
            <p:cNvSpPr/>
            <p:nvPr/>
          </p:nvSpPr>
          <p:spPr>
            <a:xfrm>
              <a:off x="1658384" y="6241924"/>
              <a:ext cx="1752600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819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SAM</a:t>
              </a:r>
              <a:endParaRPr sz="819" kern="0" dirty="0">
                <a:solidFill>
                  <a:srgbClr val="000000"/>
                </a:solidFill>
                <a:latin typeface="Montserrat Medium" panose="00000600000000000000" pitchFamily="2" charset="-52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45;p5">
              <a:extLst>
                <a:ext uri="{FF2B5EF4-FFF2-40B4-BE49-F238E27FC236}">
                  <a16:creationId xmlns:a16="http://schemas.microsoft.com/office/drawing/2014/main" id="{32477CCB-C8FD-3183-05DC-0D56AE3E6F0B}"/>
                </a:ext>
              </a:extLst>
            </p:cNvPr>
            <p:cNvSpPr/>
            <p:nvPr/>
          </p:nvSpPr>
          <p:spPr>
            <a:xfrm>
              <a:off x="1672164" y="7746794"/>
              <a:ext cx="1752601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819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SOM</a:t>
              </a:r>
              <a:endParaRPr sz="819" kern="0" dirty="0">
                <a:solidFill>
                  <a:srgbClr val="000000"/>
                </a:solidFill>
                <a:latin typeface="Montserrat Medium" panose="00000600000000000000" pitchFamily="2" charset="-52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9371317-9FB2-B50F-D2D4-10528CAA7A5A}"/>
              </a:ext>
            </a:extLst>
          </p:cNvPr>
          <p:cNvSpPr txBox="1"/>
          <p:nvPr/>
        </p:nvSpPr>
        <p:spPr>
          <a:xfrm>
            <a:off x="2149465" y="3276404"/>
            <a:ext cx="171278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5869">
              <a:buClr>
                <a:srgbClr val="000000"/>
              </a:buClr>
            </a:pPr>
            <a:r>
              <a:rPr lang="ru-RU" sz="1100" b="0" i="0" dirty="0">
                <a:effectLst/>
                <a:latin typeface="Noto Sans" panose="020B0502040504020204" pitchFamily="34" charset="0"/>
              </a:rPr>
              <a:t>Российский рынок белка 1,5 триллиона рублей в год </a:t>
            </a:r>
            <a:endParaRPr lang="ru-RU" sz="1100" kern="0" dirty="0">
              <a:latin typeface="Arial"/>
              <a:cs typeface="Arial"/>
              <a:sym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121B4B-CB9A-9EF3-11A1-8F42C54F9EE3}"/>
              </a:ext>
            </a:extLst>
          </p:cNvPr>
          <p:cNvSpPr txBox="1"/>
          <p:nvPr/>
        </p:nvSpPr>
        <p:spPr>
          <a:xfrm>
            <a:off x="2503441" y="5042617"/>
            <a:ext cx="1311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100 миллионов рублей в год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7B2BF9-99A6-D08C-35AF-70EC886B97FA}"/>
              </a:ext>
            </a:extLst>
          </p:cNvPr>
          <p:cNvSpPr txBox="1"/>
          <p:nvPr/>
        </p:nvSpPr>
        <p:spPr>
          <a:xfrm>
            <a:off x="2091281" y="2440494"/>
            <a:ext cx="19144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5869">
              <a:buClr>
                <a:srgbClr val="000000"/>
              </a:buClr>
            </a:pPr>
            <a:r>
              <a:rPr lang="ru-RU" sz="1000" kern="0" dirty="0">
                <a:latin typeface="Arial"/>
                <a:cs typeface="Arial"/>
                <a:sym typeface="Arial"/>
              </a:rPr>
              <a:t>Мировой рынок белка на 2023 год составляет примерно 161,5 триллиона рублей.</a:t>
            </a:r>
            <a:endParaRPr lang="ru-RU" sz="1000" kern="0" dirty="0">
              <a:latin typeface="Noto Sans" panose="020B0502040504020204" pitchFamily="34" charset="0"/>
              <a:cs typeface="Arial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36342A-3119-401D-EBFD-71CD432720A0}"/>
              </a:ext>
            </a:extLst>
          </p:cNvPr>
          <p:cNvSpPr txBox="1"/>
          <p:nvPr/>
        </p:nvSpPr>
        <p:spPr>
          <a:xfrm>
            <a:off x="2181965" y="3996541"/>
            <a:ext cx="1500297" cy="1149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5869">
              <a:spcAft>
                <a:spcPts val="800"/>
              </a:spcAft>
              <a:buClr>
                <a:srgbClr val="000000"/>
              </a:buClr>
            </a:pPr>
            <a:r>
              <a:rPr lang="ru-RU" sz="1100" dirty="0">
                <a:latin typeface="Noto Sans" panose="020B0502040504020204" pitchFamily="34" charset="0"/>
              </a:rPr>
              <a:t>Рынок микробного белка 2-3 миллиардов в год</a:t>
            </a:r>
          </a:p>
          <a:p>
            <a:pPr algn="ctr"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FF1BDFA-70A1-9095-4C9E-CD18565B1661}"/>
              </a:ext>
            </a:extLst>
          </p:cNvPr>
          <p:cNvSpPr/>
          <p:nvPr/>
        </p:nvSpPr>
        <p:spPr>
          <a:xfrm>
            <a:off x="0" y="1126543"/>
            <a:ext cx="4005763" cy="428259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marL="0" lvl="1" defTabSz="415869">
              <a:buClr>
                <a:srgbClr val="000000"/>
              </a:buClr>
              <a:buSzPts val="5400"/>
            </a:pPr>
            <a:r>
              <a:rPr lang="en-US" sz="2183" kern="0" dirty="0">
                <a:solidFill>
                  <a:srgbClr val="000000"/>
                </a:solidFill>
                <a:latin typeface="Montserrat Medium" panose="00000600000000000000" pitchFamily="2" charset="-52"/>
                <a:cs typeface="Arial"/>
                <a:sym typeface="Arial"/>
              </a:rPr>
              <a:t>	</a:t>
            </a:r>
            <a:r>
              <a:rPr lang="ru-RU" sz="2183" kern="0" dirty="0">
                <a:solidFill>
                  <a:srgbClr val="000000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    07 ОЦЕНКА РЫНКА</a:t>
            </a:r>
          </a:p>
        </p:txBody>
      </p:sp>
      <p:sp>
        <p:nvSpPr>
          <p:cNvPr id="18" name="Скругленный прямоугольник 2">
            <a:extLst>
              <a:ext uri="{FF2B5EF4-FFF2-40B4-BE49-F238E27FC236}">
                <a16:creationId xmlns:a16="http://schemas.microsoft.com/office/drawing/2014/main" id="{D4AAFEA9-E796-B133-A078-2CF7ED52B360}"/>
              </a:ext>
            </a:extLst>
          </p:cNvPr>
          <p:cNvSpPr/>
          <p:nvPr/>
        </p:nvSpPr>
        <p:spPr>
          <a:xfrm>
            <a:off x="5940152" y="1830456"/>
            <a:ext cx="2671801" cy="291417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415869">
              <a:buClr>
                <a:srgbClr val="000000"/>
              </a:buClr>
            </a:pPr>
            <a:r>
              <a:rPr lang="ru-RU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ынок микробиологического белка составляет около 200-400 тонн в год, но </a:t>
            </a:r>
            <a:r>
              <a:rPr lang="ru-RU" sz="1400" b="0" i="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т</a:t>
            </a:r>
            <a:r>
              <a:rPr lang="ru-RU" sz="1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олько 10% микробного протеина на рынке – пищевой, остальное кормовые белки.</a:t>
            </a:r>
            <a:endParaRPr lang="ru-RU" sz="1600" kern="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9" name="Скругленный прямоугольник 3">
            <a:extLst>
              <a:ext uri="{FF2B5EF4-FFF2-40B4-BE49-F238E27FC236}">
                <a16:creationId xmlns:a16="http://schemas.microsoft.com/office/drawing/2014/main" id="{3839783B-4DDA-ED23-0D3D-BD1D177BEB19}"/>
              </a:ext>
            </a:extLst>
          </p:cNvPr>
          <p:cNvSpPr/>
          <p:nvPr/>
        </p:nvSpPr>
        <p:spPr>
          <a:xfrm>
            <a:off x="5922382" y="3866934"/>
            <a:ext cx="2671801" cy="877693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91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A49E0A-F401-5C09-DE72-B6133CC872A6}"/>
              </a:ext>
            </a:extLst>
          </p:cNvPr>
          <p:cNvSpPr txBox="1"/>
          <p:nvPr/>
        </p:nvSpPr>
        <p:spPr>
          <a:xfrm>
            <a:off x="6194972" y="4010064"/>
            <a:ext cx="2126620" cy="540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5869">
              <a:buClr>
                <a:srgbClr val="000000"/>
              </a:buClr>
            </a:pPr>
            <a:r>
              <a:rPr lang="ru-RU" sz="1455" kern="0" dirty="0">
                <a:solidFill>
                  <a:srgbClr val="000000"/>
                </a:solidFill>
                <a:latin typeface="Montserrat Medium" panose="00000600000000000000" pitchFamily="2" charset="-52"/>
                <a:cs typeface="Arial"/>
                <a:sym typeface="Arial"/>
              </a:rPr>
              <a:t>Анализ</a:t>
            </a:r>
          </a:p>
          <a:p>
            <a:pPr algn="ctr" defTabSz="415869">
              <a:buClr>
                <a:srgbClr val="000000"/>
              </a:buClr>
            </a:pPr>
            <a:r>
              <a:rPr lang="ru-RU" sz="1455" kern="0" dirty="0">
                <a:solidFill>
                  <a:srgbClr val="000000"/>
                </a:solidFill>
                <a:latin typeface="Montserrat Medium" panose="00000600000000000000" pitchFamily="2" charset="-52"/>
                <a:cs typeface="Arial"/>
                <a:sym typeface="Arial"/>
              </a:rPr>
              <a:t>рынка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>
          <a:extLst>
            <a:ext uri="{FF2B5EF4-FFF2-40B4-BE49-F238E27FC236}">
              <a16:creationId xmlns:a16="http://schemas.microsoft.com/office/drawing/2014/main" id="{7CC6643A-5AF0-4F9F-59BA-080111D00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097D789-A193-AEDE-8E57-2406FD370DFD}"/>
              </a:ext>
            </a:extLst>
          </p:cNvPr>
          <p:cNvSpPr/>
          <p:nvPr/>
        </p:nvSpPr>
        <p:spPr>
          <a:xfrm>
            <a:off x="-1" y="1126543"/>
            <a:ext cx="7812361" cy="428259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marL="0" lvl="1" defTabSz="415869">
              <a:buClr>
                <a:srgbClr val="000000"/>
              </a:buClr>
              <a:buSzPts val="5400"/>
            </a:pPr>
            <a:r>
              <a:rPr lang="ru-RU" sz="2183" kern="0" dirty="0">
                <a:solidFill>
                  <a:srgbClr val="000000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	08 ФИНАНСОВЫЕ ПОКАЗАТЕЛИ ПРОЕКТА</a:t>
            </a:r>
          </a:p>
        </p:txBody>
      </p:sp>
      <p:sp>
        <p:nvSpPr>
          <p:cNvPr id="25" name="Скругленный прямоугольник 11">
            <a:extLst>
              <a:ext uri="{FF2B5EF4-FFF2-40B4-BE49-F238E27FC236}">
                <a16:creationId xmlns:a16="http://schemas.microsoft.com/office/drawing/2014/main" id="{AFC3B28F-73F9-BFB2-34F2-70D133248F2B}"/>
              </a:ext>
            </a:extLst>
          </p:cNvPr>
          <p:cNvSpPr/>
          <p:nvPr/>
        </p:nvSpPr>
        <p:spPr>
          <a:xfrm>
            <a:off x="528195" y="2178152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C787649-A48A-AB34-617B-D9C975992465}"/>
              </a:ext>
            </a:extLst>
          </p:cNvPr>
          <p:cNvSpPr txBox="1"/>
          <p:nvPr/>
        </p:nvSpPr>
        <p:spPr>
          <a:xfrm>
            <a:off x="590371" y="2267295"/>
            <a:ext cx="2131214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Стоимость продукта</a:t>
            </a:r>
            <a:r>
              <a:rPr lang="en-US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/ </a:t>
            </a:r>
            <a:r>
              <a:rPr lang="ru-RU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решения: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B6029DD0-FB70-C94E-954B-C1925621B4AA}"/>
              </a:ext>
            </a:extLst>
          </p:cNvPr>
          <p:cNvCxnSpPr>
            <a:cxnSpLocks/>
          </p:cNvCxnSpPr>
          <p:nvPr/>
        </p:nvCxnSpPr>
        <p:spPr>
          <a:xfrm>
            <a:off x="2488097" y="2538420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11">
            <a:extLst>
              <a:ext uri="{FF2B5EF4-FFF2-40B4-BE49-F238E27FC236}">
                <a16:creationId xmlns:a16="http://schemas.microsoft.com/office/drawing/2014/main" id="{05B3C72C-6F35-CD79-80AB-8806C954AF21}"/>
              </a:ext>
            </a:extLst>
          </p:cNvPr>
          <p:cNvSpPr/>
          <p:nvPr/>
        </p:nvSpPr>
        <p:spPr>
          <a:xfrm>
            <a:off x="528195" y="2740864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3928442-3035-0084-5BEC-C5E4C322F216}"/>
              </a:ext>
            </a:extLst>
          </p:cNvPr>
          <p:cNvSpPr txBox="1"/>
          <p:nvPr/>
        </p:nvSpPr>
        <p:spPr>
          <a:xfrm>
            <a:off x="590371" y="2830006"/>
            <a:ext cx="2131214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8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Выручка за 1-3 года:</a:t>
            </a:r>
          </a:p>
        </p:txBody>
      </p:sp>
      <p:sp>
        <p:nvSpPr>
          <p:cNvPr id="32" name="Скругленный прямоугольник 11">
            <a:extLst>
              <a:ext uri="{FF2B5EF4-FFF2-40B4-BE49-F238E27FC236}">
                <a16:creationId xmlns:a16="http://schemas.microsoft.com/office/drawing/2014/main" id="{E187029A-2BDF-6C23-63D9-23EE8FAC3F06}"/>
              </a:ext>
            </a:extLst>
          </p:cNvPr>
          <p:cNvSpPr/>
          <p:nvPr/>
        </p:nvSpPr>
        <p:spPr>
          <a:xfrm>
            <a:off x="528195" y="3303940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27B4A64-1CFA-4F70-056A-E7AECEF509D4}"/>
              </a:ext>
            </a:extLst>
          </p:cNvPr>
          <p:cNvSpPr txBox="1"/>
          <p:nvPr/>
        </p:nvSpPr>
        <p:spPr>
          <a:xfrm>
            <a:off x="590371" y="3320117"/>
            <a:ext cx="1722611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8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Затраты на запуск:    </a:t>
            </a:r>
          </a:p>
        </p:txBody>
      </p:sp>
      <p:sp>
        <p:nvSpPr>
          <p:cNvPr id="34" name="Скругленный прямоугольник 11">
            <a:extLst>
              <a:ext uri="{FF2B5EF4-FFF2-40B4-BE49-F238E27FC236}">
                <a16:creationId xmlns:a16="http://schemas.microsoft.com/office/drawing/2014/main" id="{06FC2387-9CAB-5204-C358-6781DD1AC9E1}"/>
              </a:ext>
            </a:extLst>
          </p:cNvPr>
          <p:cNvSpPr/>
          <p:nvPr/>
        </p:nvSpPr>
        <p:spPr>
          <a:xfrm>
            <a:off x="528195" y="3864900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46DE699-2A74-7C86-ED35-411C1FB97666}"/>
              </a:ext>
            </a:extLst>
          </p:cNvPr>
          <p:cNvSpPr txBox="1"/>
          <p:nvPr/>
        </p:nvSpPr>
        <p:spPr>
          <a:xfrm>
            <a:off x="590371" y="3954042"/>
            <a:ext cx="2131214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8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Постоянные затраты:</a:t>
            </a:r>
          </a:p>
        </p:txBody>
      </p:sp>
      <p:sp>
        <p:nvSpPr>
          <p:cNvPr id="36" name="Скругленный прямоугольник 11">
            <a:extLst>
              <a:ext uri="{FF2B5EF4-FFF2-40B4-BE49-F238E27FC236}">
                <a16:creationId xmlns:a16="http://schemas.microsoft.com/office/drawing/2014/main" id="{9D86E1BB-B00F-45BC-FB47-4061998C3567}"/>
              </a:ext>
            </a:extLst>
          </p:cNvPr>
          <p:cNvSpPr/>
          <p:nvPr/>
        </p:nvSpPr>
        <p:spPr>
          <a:xfrm>
            <a:off x="528195" y="4414901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6801C0D-E0F6-6F93-3BE2-A705E033E09E}"/>
              </a:ext>
            </a:extLst>
          </p:cNvPr>
          <p:cNvSpPr txBox="1"/>
          <p:nvPr/>
        </p:nvSpPr>
        <p:spPr>
          <a:xfrm>
            <a:off x="590371" y="4504043"/>
            <a:ext cx="2131214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8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Переменные затраты:</a:t>
            </a:r>
          </a:p>
        </p:txBody>
      </p:sp>
      <p:sp>
        <p:nvSpPr>
          <p:cNvPr id="39" name="Скругленный прямоугольник 11">
            <a:extLst>
              <a:ext uri="{FF2B5EF4-FFF2-40B4-BE49-F238E27FC236}">
                <a16:creationId xmlns:a16="http://schemas.microsoft.com/office/drawing/2014/main" id="{DA9A5C52-CC11-1C55-2EE0-AC0FCACAC001}"/>
              </a:ext>
            </a:extLst>
          </p:cNvPr>
          <p:cNvSpPr/>
          <p:nvPr/>
        </p:nvSpPr>
        <p:spPr>
          <a:xfrm>
            <a:off x="528195" y="4964820"/>
            <a:ext cx="1886938" cy="552412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39BB7F2-E228-E810-6C25-C7D9DCF91778}"/>
              </a:ext>
            </a:extLst>
          </p:cNvPr>
          <p:cNvSpPr txBox="1"/>
          <p:nvPr/>
        </p:nvSpPr>
        <p:spPr>
          <a:xfrm>
            <a:off x="590371" y="4993218"/>
            <a:ext cx="1824762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8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Окупаемость и потенциальный доход от проекта (1-3 года)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288B1D33-F3A9-366E-1D26-71F85AE657F9}"/>
              </a:ext>
            </a:extLst>
          </p:cNvPr>
          <p:cNvCxnSpPr>
            <a:cxnSpLocks/>
          </p:cNvCxnSpPr>
          <p:nvPr/>
        </p:nvCxnSpPr>
        <p:spPr>
          <a:xfrm>
            <a:off x="2488097" y="3078754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7185E3B0-C6BA-8704-313E-60A355B385F2}"/>
              </a:ext>
            </a:extLst>
          </p:cNvPr>
          <p:cNvCxnSpPr>
            <a:cxnSpLocks/>
          </p:cNvCxnSpPr>
          <p:nvPr/>
        </p:nvCxnSpPr>
        <p:spPr>
          <a:xfrm>
            <a:off x="2506338" y="3634699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E389233B-DDEA-4BC0-3213-F1DC715EBFA6}"/>
              </a:ext>
            </a:extLst>
          </p:cNvPr>
          <p:cNvCxnSpPr>
            <a:cxnSpLocks/>
          </p:cNvCxnSpPr>
          <p:nvPr/>
        </p:nvCxnSpPr>
        <p:spPr>
          <a:xfrm>
            <a:off x="2506338" y="4204600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765E2D5B-18BC-865A-404D-31585266097D}"/>
              </a:ext>
            </a:extLst>
          </p:cNvPr>
          <p:cNvCxnSpPr>
            <a:cxnSpLocks/>
          </p:cNvCxnSpPr>
          <p:nvPr/>
        </p:nvCxnSpPr>
        <p:spPr>
          <a:xfrm>
            <a:off x="2524580" y="4702717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A0FB158A-DCFF-3C4C-E641-F35221E20035}"/>
              </a:ext>
            </a:extLst>
          </p:cNvPr>
          <p:cNvCxnSpPr>
            <a:cxnSpLocks/>
          </p:cNvCxnSpPr>
          <p:nvPr/>
        </p:nvCxnSpPr>
        <p:spPr>
          <a:xfrm>
            <a:off x="2520932" y="5285132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FD0EE45-BFB3-A1DD-07B3-DE02B871D41F}"/>
              </a:ext>
            </a:extLst>
          </p:cNvPr>
          <p:cNvSpPr txBox="1"/>
          <p:nvPr/>
        </p:nvSpPr>
        <p:spPr>
          <a:xfrm>
            <a:off x="2455642" y="2178152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6000 тысяч за 1 кг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микопротеина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CE397A-3F5E-DE3C-E407-81F796627190}"/>
              </a:ext>
            </a:extLst>
          </p:cNvPr>
          <p:cNvSpPr txBox="1"/>
          <p:nvPr/>
        </p:nvSpPr>
        <p:spPr>
          <a:xfrm>
            <a:off x="2506338" y="4980998"/>
            <a:ext cx="5939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7 и последующие года выручка составляет 10 млн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6CD8C2-9128-3B28-34CC-511A5FD0BE31}"/>
              </a:ext>
            </a:extLst>
          </p:cNvPr>
          <p:cNvSpPr txBox="1"/>
          <p:nvPr/>
        </p:nvSpPr>
        <p:spPr>
          <a:xfrm>
            <a:off x="2493942" y="3870439"/>
            <a:ext cx="6435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 млн рублей  в год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EEF202-641A-9B2C-74E7-0ABCA6F99E31}"/>
              </a:ext>
            </a:extLst>
          </p:cNvPr>
          <p:cNvSpPr txBox="1"/>
          <p:nvPr/>
        </p:nvSpPr>
        <p:spPr>
          <a:xfrm>
            <a:off x="2477309" y="4333385"/>
            <a:ext cx="6104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1,8 млн рублей год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D099FE-5213-13A9-1EE3-AA2A8C97BB89}"/>
              </a:ext>
            </a:extLst>
          </p:cNvPr>
          <p:cNvSpPr txBox="1"/>
          <p:nvPr/>
        </p:nvSpPr>
        <p:spPr>
          <a:xfrm>
            <a:off x="2498404" y="3266005"/>
            <a:ext cx="6086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млн рублей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780E07-ED1C-57B1-6F33-3B7BB6EB130E}"/>
              </a:ext>
            </a:extLst>
          </p:cNvPr>
          <p:cNvSpPr txBox="1"/>
          <p:nvPr/>
        </p:nvSpPr>
        <p:spPr>
          <a:xfrm>
            <a:off x="2521610" y="2726197"/>
            <a:ext cx="6032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30 млн </a:t>
            </a:r>
            <a:r>
              <a:rPr lang="ru-RU" dirty="0" err="1"/>
              <a:t>руб</a:t>
            </a:r>
            <a:r>
              <a:rPr lang="ru-RU" dirty="0"/>
              <a:t> -1 год, 60 млн руб. -2 год, 90 млн </a:t>
            </a:r>
            <a:r>
              <a:rPr lang="ru-RU" dirty="0" err="1"/>
              <a:t>руб</a:t>
            </a:r>
            <a:r>
              <a:rPr lang="ru-RU" dirty="0"/>
              <a:t> -30 год</a:t>
            </a:r>
          </a:p>
        </p:txBody>
      </p:sp>
    </p:spTree>
    <p:extLst>
      <p:ext uri="{BB962C8B-B14F-4D97-AF65-F5344CB8AC3E}">
        <p14:creationId xmlns:p14="http://schemas.microsoft.com/office/powerpoint/2010/main" val="4124473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6F8CF-2364-98DC-DC3E-3F8F2DF1C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0656228-AAF9-9B70-FED4-574BCFBE2EEB}"/>
              </a:ext>
            </a:extLst>
          </p:cNvPr>
          <p:cNvSpPr/>
          <p:nvPr/>
        </p:nvSpPr>
        <p:spPr>
          <a:xfrm>
            <a:off x="0" y="188640"/>
            <a:ext cx="7236296" cy="400110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09    ПЛАН РАЗВИТИЯ ПРОЕКТА</a:t>
            </a:r>
          </a:p>
        </p:txBody>
      </p:sp>
      <p:sp>
        <p:nvSpPr>
          <p:cNvPr id="35" name="Скругленный прямоугольник 14">
            <a:extLst>
              <a:ext uri="{FF2B5EF4-FFF2-40B4-BE49-F238E27FC236}">
                <a16:creationId xmlns:a16="http://schemas.microsoft.com/office/drawing/2014/main" id="{60C948B4-43EE-497C-DC44-6B0FEE469106}"/>
              </a:ext>
            </a:extLst>
          </p:cNvPr>
          <p:cNvSpPr/>
          <p:nvPr/>
        </p:nvSpPr>
        <p:spPr>
          <a:xfrm>
            <a:off x="395536" y="2564904"/>
            <a:ext cx="740384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CF264A9-4FB3-5EB6-7D5D-BACF0387A56E}"/>
              </a:ext>
            </a:extLst>
          </p:cNvPr>
          <p:cNvSpPr txBox="1"/>
          <p:nvPr/>
        </p:nvSpPr>
        <p:spPr>
          <a:xfrm>
            <a:off x="323528" y="2624934"/>
            <a:ext cx="88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1 год</a:t>
            </a: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4C429DF0-2EB9-A534-E9E9-9434FC8C6E84}"/>
              </a:ext>
            </a:extLst>
          </p:cNvPr>
          <p:cNvCxnSpPr>
            <a:cxnSpLocks/>
          </p:cNvCxnSpPr>
          <p:nvPr/>
        </p:nvCxnSpPr>
        <p:spPr>
          <a:xfrm>
            <a:off x="1279936" y="2976337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Скругленный прямоугольник 14">
            <a:extLst>
              <a:ext uri="{FF2B5EF4-FFF2-40B4-BE49-F238E27FC236}">
                <a16:creationId xmlns:a16="http://schemas.microsoft.com/office/drawing/2014/main" id="{7CD602CF-CF3F-E727-35F1-D1CD7668EB23}"/>
              </a:ext>
            </a:extLst>
          </p:cNvPr>
          <p:cNvSpPr/>
          <p:nvPr/>
        </p:nvSpPr>
        <p:spPr>
          <a:xfrm>
            <a:off x="395536" y="3284113"/>
            <a:ext cx="720080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FB4AFF7-CBCC-B5C7-0EF3-287C97B32D8C}"/>
              </a:ext>
            </a:extLst>
          </p:cNvPr>
          <p:cNvSpPr txBox="1"/>
          <p:nvPr/>
        </p:nvSpPr>
        <p:spPr>
          <a:xfrm>
            <a:off x="385384" y="3326583"/>
            <a:ext cx="74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2 год</a:t>
            </a: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8908BDAB-6150-8D03-BF5F-B1E56C4DDB26}"/>
              </a:ext>
            </a:extLst>
          </p:cNvPr>
          <p:cNvCxnSpPr>
            <a:cxnSpLocks/>
          </p:cNvCxnSpPr>
          <p:nvPr/>
        </p:nvCxnSpPr>
        <p:spPr>
          <a:xfrm>
            <a:off x="1259632" y="3695546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Скругленный прямоугольник 14">
            <a:extLst>
              <a:ext uri="{FF2B5EF4-FFF2-40B4-BE49-F238E27FC236}">
                <a16:creationId xmlns:a16="http://schemas.microsoft.com/office/drawing/2014/main" id="{4722488C-9DE2-B4CD-59B3-7F574C5BC918}"/>
              </a:ext>
            </a:extLst>
          </p:cNvPr>
          <p:cNvSpPr/>
          <p:nvPr/>
        </p:nvSpPr>
        <p:spPr>
          <a:xfrm>
            <a:off x="395012" y="3964994"/>
            <a:ext cx="720080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52121A6-28A1-7A04-C5CA-DD35304E1387}"/>
              </a:ext>
            </a:extLst>
          </p:cNvPr>
          <p:cNvSpPr txBox="1"/>
          <p:nvPr/>
        </p:nvSpPr>
        <p:spPr>
          <a:xfrm>
            <a:off x="385384" y="4037873"/>
            <a:ext cx="7297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3 год</a:t>
            </a: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EEB30337-10DE-4D2D-CF41-9AEFE771BC04}"/>
              </a:ext>
            </a:extLst>
          </p:cNvPr>
          <p:cNvCxnSpPr>
            <a:cxnSpLocks/>
          </p:cNvCxnSpPr>
          <p:nvPr/>
        </p:nvCxnSpPr>
        <p:spPr>
          <a:xfrm>
            <a:off x="1259108" y="4376427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0462E8F-41E3-0408-405C-25BF12B31F67}"/>
              </a:ext>
            </a:extLst>
          </p:cNvPr>
          <p:cNvSpPr txBox="1"/>
          <p:nvPr/>
        </p:nvSpPr>
        <p:spPr>
          <a:xfrm>
            <a:off x="1137746" y="2410741"/>
            <a:ext cx="7936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Проектирование производственного помещения. Закупка оборудования. Получение ТУ.  Запуск </a:t>
            </a:r>
            <a:r>
              <a:rPr lang="ru-RU" dirty="0" err="1"/>
              <a:t>производства.Производство</a:t>
            </a:r>
            <a:r>
              <a:rPr lang="ru-RU" dirty="0"/>
              <a:t> 5 тонн </a:t>
            </a:r>
            <a:r>
              <a:rPr lang="ru-RU" dirty="0" err="1"/>
              <a:t>микопротеина</a:t>
            </a:r>
            <a:r>
              <a:rPr lang="ru-RU" dirty="0"/>
              <a:t> в год.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495255-3717-91F9-E103-3AE414A8DD1E}"/>
              </a:ext>
            </a:extLst>
          </p:cNvPr>
          <p:cNvSpPr txBox="1"/>
          <p:nvPr/>
        </p:nvSpPr>
        <p:spPr>
          <a:xfrm>
            <a:off x="1207928" y="3297323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Производство 10 тонн </a:t>
            </a:r>
            <a:r>
              <a:rPr lang="ru-RU" dirty="0" err="1"/>
              <a:t>микопротеина</a:t>
            </a:r>
            <a:r>
              <a:rPr lang="ru-RU" dirty="0"/>
              <a:t> в год.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A76768-168D-847A-2F1B-931C48866CEC}"/>
              </a:ext>
            </a:extLst>
          </p:cNvPr>
          <p:cNvSpPr txBox="1"/>
          <p:nvPr/>
        </p:nvSpPr>
        <p:spPr>
          <a:xfrm>
            <a:off x="1239165" y="4007095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Производство 15 тонн </a:t>
            </a:r>
            <a:r>
              <a:rPr lang="ru-RU" dirty="0" err="1"/>
              <a:t>микопротеина</a:t>
            </a:r>
            <a:r>
              <a:rPr lang="ru-RU" dirty="0"/>
              <a:t> в год. Выход на рынок Китая. </a:t>
            </a:r>
          </a:p>
        </p:txBody>
      </p:sp>
    </p:spTree>
    <p:extLst>
      <p:ext uri="{BB962C8B-B14F-4D97-AF65-F5344CB8AC3E}">
        <p14:creationId xmlns:p14="http://schemas.microsoft.com/office/powerpoint/2010/main" val="3988819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5796136" cy="400110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10    КОМАНДА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480170"/>
            <a:ext cx="3240360" cy="504056"/>
          </a:xfrm>
          <a:prstGeom prst="rect">
            <a:avLst/>
          </a:prstGeom>
          <a:solidFill>
            <a:srgbClr val="A3FF2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Montserrat Medium" panose="00000600000000000000" pitchFamily="2" charset="-52"/>
              </a:rPr>
              <a:t>Необходимые роли в проекте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55976" y="1480170"/>
            <a:ext cx="3240360" cy="504056"/>
          </a:xfrm>
          <a:prstGeom prst="rect">
            <a:avLst/>
          </a:prstGeom>
          <a:solidFill>
            <a:srgbClr val="A3FF2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Montserrat Medium" panose="00000600000000000000" pitchFamily="2" charset="-52"/>
              </a:rPr>
              <a:t>Обоснование, краткое описание функций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984226"/>
            <a:ext cx="3240360" cy="5040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355976" y="1984226"/>
            <a:ext cx="3240360" cy="5040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2490589"/>
            <a:ext cx="3240360" cy="504056"/>
          </a:xfrm>
          <a:prstGeom prst="rect">
            <a:avLst/>
          </a:prstGeom>
          <a:solidFill>
            <a:srgbClr val="DEC6F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Биотехнолог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55976" y="2490589"/>
            <a:ext cx="3240360" cy="504056"/>
          </a:xfrm>
          <a:prstGeom prst="rect">
            <a:avLst/>
          </a:prstGeom>
          <a:solidFill>
            <a:srgbClr val="DEC6F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культивирования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м.о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производства белка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15616" y="2994645"/>
            <a:ext cx="3240360" cy="5040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355976" y="2994645"/>
            <a:ext cx="3240360" cy="5040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115616" y="3498701"/>
            <a:ext cx="3240360" cy="504056"/>
          </a:xfrm>
          <a:prstGeom prst="rect">
            <a:avLst/>
          </a:prstGeom>
          <a:solidFill>
            <a:srgbClr val="DEC6F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Инженер-технолог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355976" y="3498701"/>
            <a:ext cx="3240360" cy="504056"/>
          </a:xfrm>
          <a:prstGeom prst="rect">
            <a:avLst/>
          </a:prstGeom>
          <a:solidFill>
            <a:srgbClr val="DEC6F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и оптимизация оборудования и процессов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115616" y="4002757"/>
            <a:ext cx="3240360" cy="5040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355976" y="4002757"/>
            <a:ext cx="3240360" cy="5040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115616" y="4509120"/>
            <a:ext cx="3240360" cy="504056"/>
          </a:xfrm>
          <a:prstGeom prst="rect">
            <a:avLst/>
          </a:prstGeom>
          <a:solidFill>
            <a:srgbClr val="DEC6F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355976" y="4509120"/>
            <a:ext cx="3240360" cy="504056"/>
          </a:xfrm>
          <a:prstGeom prst="rect">
            <a:avLst/>
          </a:prstGeom>
          <a:solidFill>
            <a:srgbClr val="DEC6F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заказчиками и партнёрами.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115616" y="5013176"/>
            <a:ext cx="3240360" cy="5040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355976" y="5013176"/>
            <a:ext cx="3240360" cy="5040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0ADAB7-E89A-D416-0561-E6ECE53B9962}"/>
              </a:ext>
            </a:extLst>
          </p:cNvPr>
          <p:cNvSpPr txBox="1"/>
          <p:nvPr/>
        </p:nvSpPr>
        <p:spPr>
          <a:xfrm>
            <a:off x="1187624" y="2051588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6A7F14-774E-88A5-5047-75D2A75AD9F0}"/>
              </a:ext>
            </a:extLst>
          </p:cNvPr>
          <p:cNvSpPr txBox="1"/>
          <p:nvPr/>
        </p:nvSpPr>
        <p:spPr>
          <a:xfrm>
            <a:off x="4397964" y="1965062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бщее управление проектом, координация работы команды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AFDB2F-655C-40EA-F283-FB3A53C26BD9}"/>
              </a:ext>
            </a:extLst>
          </p:cNvPr>
          <p:cNvSpPr txBox="1"/>
          <p:nvPr/>
        </p:nvSpPr>
        <p:spPr>
          <a:xfrm>
            <a:off x="1119266" y="4029759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Маркетолог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E867BFC-2653-F8BD-9D64-DB01B1515275}"/>
              </a:ext>
            </a:extLst>
          </p:cNvPr>
          <p:cNvSpPr txBox="1"/>
          <p:nvPr/>
        </p:nvSpPr>
        <p:spPr>
          <a:xfrm>
            <a:off x="4359425" y="3953363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 на рынке, привлечение клиентов и партнёров.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15E006-5288-06BC-6E19-1AD9CB3A0BAE}"/>
              </a:ext>
            </a:extLst>
          </p:cNvPr>
          <p:cNvSpPr txBox="1"/>
          <p:nvPr/>
        </p:nvSpPr>
        <p:spPr>
          <a:xfrm>
            <a:off x="1187624" y="4583633"/>
            <a:ext cx="3312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 по работе с клиентами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7D8E62C-11EA-7D8A-2886-633EB5912B93}"/>
              </a:ext>
            </a:extLst>
          </p:cNvPr>
          <p:cNvSpPr txBox="1"/>
          <p:nvPr/>
        </p:nvSpPr>
        <p:spPr>
          <a:xfrm>
            <a:off x="1139145" y="5056911"/>
            <a:ext cx="3092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Экономист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B70354F-810D-62A7-3BB4-0735C77641C5}"/>
              </a:ext>
            </a:extLst>
          </p:cNvPr>
          <p:cNvSpPr txBox="1"/>
          <p:nvPr/>
        </p:nvSpPr>
        <p:spPr>
          <a:xfrm>
            <a:off x="4384375" y="4976387"/>
            <a:ext cx="3287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бюджета, оценка экономической эффективности.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FAEB447-DC24-A050-1FA1-3B25FC6DB91A}"/>
              </a:ext>
            </a:extLst>
          </p:cNvPr>
          <p:cNvSpPr txBox="1"/>
          <p:nvPr/>
        </p:nvSpPr>
        <p:spPr>
          <a:xfrm>
            <a:off x="1060240" y="3060336"/>
            <a:ext cx="32028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контролю качества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297F1D-82B6-C13B-D68B-1CC9CDF59312}"/>
              </a:ext>
            </a:extLst>
          </p:cNvPr>
          <p:cNvSpPr txBox="1"/>
          <p:nvPr/>
        </p:nvSpPr>
        <p:spPr>
          <a:xfrm>
            <a:off x="4363177" y="2978875"/>
            <a:ext cx="3197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соответствия белка стандартам качества.</a:t>
            </a:r>
          </a:p>
        </p:txBody>
      </p:sp>
    </p:spTree>
    <p:extLst>
      <p:ext uri="{BB962C8B-B14F-4D97-AF65-F5344CB8AC3E}">
        <p14:creationId xmlns:p14="http://schemas.microsoft.com/office/powerpoint/2010/main" val="752988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5445224"/>
            <a:ext cx="2016224" cy="6804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75868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67" y="6024517"/>
            <a:ext cx="1083210" cy="58202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53" y="6165304"/>
            <a:ext cx="1368152" cy="41549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983" y="6159044"/>
            <a:ext cx="1063352" cy="38178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6165304"/>
            <a:ext cx="1326552" cy="33253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742" y="5534005"/>
            <a:ext cx="1222594" cy="4152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182" y="5661723"/>
            <a:ext cx="1201986" cy="18029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583436"/>
            <a:ext cx="2026568" cy="7381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532" y="498542"/>
            <a:ext cx="2089273" cy="77021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771800" y="1750025"/>
            <a:ext cx="47525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Montserrat Medium" panose="00000600000000000000" pitchFamily="2" charset="-52"/>
              </a:rPr>
              <a:t>Контакты команды 55:</a:t>
            </a:r>
          </a:p>
          <a:p>
            <a:br>
              <a:rPr lang="ru-RU" sz="2400" dirty="0">
                <a:latin typeface="Montserrat Medium" panose="00000600000000000000" pitchFamily="2" charset="-52"/>
              </a:rPr>
            </a:br>
            <a:r>
              <a:rPr lang="ru-RU" sz="2000" dirty="0">
                <a:latin typeface="Montserrat Medium" panose="00000600000000000000" pitchFamily="2" charset="-52"/>
              </a:rPr>
              <a:t>Телефон: 89509538350</a:t>
            </a:r>
          </a:p>
          <a:p>
            <a:r>
              <a:rPr lang="ru-RU" sz="2000" dirty="0">
                <a:latin typeface="Montserrat Medium" panose="00000600000000000000" pitchFamily="2" charset="-52"/>
              </a:rPr>
              <a:t>Почта:</a:t>
            </a:r>
            <a:r>
              <a:rPr lang="en-US" sz="2000" dirty="0">
                <a:latin typeface="Montserrat Medium" panose="00000600000000000000" pitchFamily="2" charset="-52"/>
              </a:rPr>
              <a:t>lena.rusanova.04@mail.ru</a:t>
            </a:r>
            <a:endParaRPr lang="ru-RU" sz="2000" dirty="0">
              <a:latin typeface="Montserrat Medium" panose="00000600000000000000" pitchFamily="2" charset="-5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99792" y="4437112"/>
            <a:ext cx="3837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Montserrat Medium" panose="00000600000000000000" pitchFamily="2" charset="-52"/>
              </a:rPr>
              <a:t>Спасибо за внимание!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98E292D-B714-4806-981F-60C08611C68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7" y="5293467"/>
            <a:ext cx="1027469" cy="68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9887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5118</TotalTime>
  <Words>728</Words>
  <Application>Microsoft Office PowerPoint</Application>
  <PresentationFormat>Экран (4:3)</PresentationFormat>
  <Paragraphs>102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Georgia</vt:lpstr>
      <vt:lpstr>Montserrat Medium</vt:lpstr>
      <vt:lpstr>Montserrat Regular</vt:lpstr>
      <vt:lpstr>Noto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Акселератор ОмГТУ</dc:title>
  <dc:creator>Мария И. Веревкина</dc:creator>
  <cp:lastModifiedBy>Елена Русанова</cp:lastModifiedBy>
  <cp:revision>30</cp:revision>
  <dcterms:created xsi:type="dcterms:W3CDTF">2024-06-06T03:31:29Z</dcterms:created>
  <dcterms:modified xsi:type="dcterms:W3CDTF">2024-11-30T05:53:57Z</dcterms:modified>
</cp:coreProperties>
</file>