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Montserra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iCpkNIPKK26RWC1IvbxfbeAITv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3222289-A6CE-4CAD-9C8E-44334727C79E}">
  <a:tblStyle styleId="{43222289-A6CE-4CAD-9C8E-44334727C79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38DCF03E-F392-4475-B9A3-9AE58CBF49AA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21" Type="http://customschemas.google.com/relationships/presentationmetadata" Target="meta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Montserrat-regular.fntdata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font" Target="fonts/Montserrat-italic.fntdata"/><Relationship Id="rId6" Type="http://schemas.openxmlformats.org/officeDocument/2006/relationships/slideMaster" Target="slideMasters/slideMaster2.xml"/><Relationship Id="rId18" Type="http://schemas.openxmlformats.org/officeDocument/2006/relationships/font" Target="fonts/Montserrat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(При необходимости выбрать одно направление из полного перечня, комментарий удалить):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Базовые и критические военные и промышленные технологии для создания перспективных видов вооружения, военной и специальной техники. 2) Базовые технологии силовой электротехники. 3) Биокаталитические, биосинтетические и биосенсорные технологии. 4) Биомедицинские и ветеринарные технологии. 5) Геномные, протеомные и постгеномные технологии. 6) Клеточные технологии. 7) Компьютерное моделирование наноматериалов, наноустройств и нанотехнологий. 8) Нано-, био-, информационные, когнитивные технологии. 9) Технологии атомной энергетики, ядерного топливного цикла, безопасного обращения с радиоактивными отходами и отработавшим ядерным топливом. 10) Технологии биоинженерии. 11) Технологии диагностики наноматериалов и наноустройств. 12) Технологии доступа к широкополосным мультимедийным услугам. 13) Технологии информационных, управляющих, навигационных систем. 14) Технологии наноустройств и микросистемной техники. 15) Технологии новых и возобновляемых источников энергии, включая водородную энергетику. 16) Технологии получения и обработки конструкционных наноматериалов. 17) Технологии получения и обработки функциональных наноматериалов. 18) Технологии и программное обеспечение распределенных и высокопроизводительных вычислительных систем. 19) Технологии мониторинга и прогнозирования состояния окружающей среды, предотвращения и ликвидации ее загрязнения. 20) Технологии поиска, разведки, разработки месторождений полезных ископаемых и их добычи. 21) Технологии предупреждения и ликвидации чрезвычайных ситуаций природного и техногенного характера. 22) Технологии снижения потерь от социально значимых заболеваний. 23) Технологии создания высокоскоростных транспортных средств и интеллектуальных систем управления новыми видами транспорта. 24) Технологии создания ракетно-космической и транспортной техники нового поколения. 25) Технологии создания электронной компонентной базы и энергоэффективных световых устройств. 26) Технологии создания энергосберегающих систем транспортировки, распределения и использования энергии. 27) Технологии энергоэффективного производства и преобразования энергии на органическом топливе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2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2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6" name="Google Shape;46;p3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6" name="Google Shape;66;p1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3" name="Google Shape;73;p1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1" name="Google Shape;81;p2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2" name="Google Shape;82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9" name="Google Shape;89;p2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/>
          <p:nvPr>
            <p:ph type="ctrTitle"/>
          </p:nvPr>
        </p:nvSpPr>
        <p:spPr>
          <a:xfrm>
            <a:off x="481957" y="1423605"/>
            <a:ext cx="5717220" cy="91962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00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Азотбактер</a:t>
            </a:r>
            <a:endParaRPr/>
          </a:p>
        </p:txBody>
      </p:sp>
      <p:sp>
        <p:nvSpPr>
          <p:cNvPr id="96" name="Google Shape;96;p1"/>
          <p:cNvSpPr txBox="1"/>
          <p:nvPr>
            <p:ph idx="1" type="subTitle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2500"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000"/>
              <a:buNone/>
            </a:pP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Наставник: Огородов Ю.В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15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/>
              <a:t>Потребитель и его проблема</a:t>
            </a:r>
            <a:endParaRPr b="1"/>
          </a:p>
        </p:txBody>
      </p:sp>
      <p:sp>
        <p:nvSpPr>
          <p:cNvPr id="103" name="Google Shape;103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Крупные, средние и малые сельскохозяйственные производители, занимающиеся органическим земледелием.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Которые нуждаются в экологически чистых продуктах, выращенных без применения химических препаратов.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Именно поэтому сельскохозяйственные предприятия отказываются от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использования препаратов, которые могут навредить безопасности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выращиваемых культур. Спрос на биологические удобрения, которые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являются абсолютно безопасными для окружающей среды и организма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человека, растет с каждым годом.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/>
          <p:nvPr/>
        </p:nvSpPr>
        <p:spPr>
          <a:xfrm>
            <a:off x="5684363" y="1152475"/>
            <a:ext cx="3063711" cy="308256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 txBox="1"/>
          <p:nvPr>
            <p:ph type="title"/>
          </p:nvPr>
        </p:nvSpPr>
        <p:spPr>
          <a:xfrm>
            <a:off x="311700" y="22628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/>
              <a:t>Потенциальные потребительские сегменты</a:t>
            </a:r>
            <a:endParaRPr b="1"/>
          </a:p>
        </p:txBody>
      </p:sp>
      <p:sp>
        <p:nvSpPr>
          <p:cNvPr id="110" name="Google Shape;110;p3"/>
          <p:cNvSpPr txBox="1"/>
          <p:nvPr>
            <p:ph idx="1" type="body"/>
          </p:nvPr>
        </p:nvSpPr>
        <p:spPr>
          <a:xfrm>
            <a:off x="311785" y="1061720"/>
            <a:ext cx="5372735" cy="39357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5000" lnSpcReduction="20000"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3333"/>
              <a:buNone/>
            </a:pPr>
            <a:r>
              <a:rPr b="1" i="1" lang="ru-RU"/>
              <a:t>Основной рынок B2B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3333"/>
              <a:buChar char="●"/>
            </a:pPr>
            <a:r>
              <a:rPr i="1" lang="ru-RU"/>
              <a:t>Предприятия занимающиеся выращиванием сельскохозяйственных культур, органическим земледелием.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3333"/>
              <a:buChar char="●"/>
            </a:pPr>
            <a:r>
              <a:rPr i="1" lang="ru-RU"/>
              <a:t> Пользователи: крупные, средние и малые сельскохозяйственные производители: Малые формы хозяйства, крестьянские хозяйства и предприятия, агрохолдинги - участники и партнеры союза органического земледелия и сертифицированные сельхозпредприятия по международному стандарту органик. Иностранные сельскохозяйственные предприятия занимающиеся органическим земледелием.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3333"/>
              <a:buNone/>
            </a:pPr>
            <a:r>
              <a:rPr b="1" i="1" lang="ru-RU"/>
              <a:t>Для рынка B2C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3333"/>
              <a:buChar char="●"/>
            </a:pPr>
            <a:r>
              <a:rPr i="1" lang="ru-RU"/>
              <a:t>Садоводы больших и малых городов, сельский житель, жители дачных участков.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3333"/>
              <a:buChar char="●"/>
            </a:pPr>
            <a:r>
              <a:rPr i="1" lang="ru-RU"/>
              <a:t>Выращивают растительную продукция, для личного пользования в пищу и декоративные культуры. Получается экологически чистый продукт, меньше затрат на приобретение, дольше работает в почве, меньше накапливается нитратов в продукции.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3333"/>
              <a:buNone/>
            </a:pPr>
            <a:r>
              <a:t/>
            </a:r>
            <a:endParaRPr/>
          </a:p>
        </p:txBody>
      </p:sp>
      <p:sp>
        <p:nvSpPr>
          <p:cNvPr id="111" name="Google Shape;111;p3"/>
          <p:cNvSpPr txBox="1"/>
          <p:nvPr/>
        </p:nvSpPr>
        <p:spPr>
          <a:xfrm>
            <a:off x="6007231" y="2432147"/>
            <a:ext cx="253365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Обобщенный образ/портрет/изображение потенциального потребителя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/>
          <p:nvPr>
            <p:ph type="title"/>
          </p:nvPr>
        </p:nvSpPr>
        <p:spPr>
          <a:xfrm>
            <a:off x="403140" y="7164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/>
              <a:t>Решение</a:t>
            </a:r>
            <a:endParaRPr b="1"/>
          </a:p>
        </p:txBody>
      </p:sp>
      <p:sp>
        <p:nvSpPr>
          <p:cNvPr id="117" name="Google Shape;117;p4"/>
          <p:cNvSpPr txBox="1"/>
          <p:nvPr>
            <p:ph idx="1" type="body"/>
          </p:nvPr>
        </p:nvSpPr>
        <p:spPr>
          <a:xfrm>
            <a:off x="281305" y="887730"/>
            <a:ext cx="8520430" cy="38404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50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ru-RU" sz="3600">
                <a:solidFill>
                  <a:schemeClr val="dk1"/>
                </a:solidFill>
              </a:rPr>
              <a:t>Наше научно-техническое решение на основе использования свободноживущих азотфиксирующих бактерий (азотбактер).Главная задача нашего удобрения - это перевод атмосферного азота в доступную форму для растений.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2000"/>
              <a:buNone/>
            </a:pPr>
            <a:r>
              <a:rPr b="1" lang="ru-RU" sz="5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 для потребителя: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Биологическое удобрение разрешенное для органического земледелия.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Удобно вносить (в основное, припосевное, подкормка).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 счет гранул производит больше азота по сравнению с другими биологическими препаратами.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 счет гранул дольше живет в почве.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t/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t/>
            </a:r>
            <a:endParaRPr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/>
              <a:t>Аналоги решения</a:t>
            </a:r>
            <a:endParaRPr/>
          </a:p>
        </p:txBody>
      </p:sp>
      <p:sp>
        <p:nvSpPr>
          <p:cNvPr id="123" name="Google Shape;123;p5"/>
          <p:cNvSpPr txBox="1"/>
          <p:nvPr>
            <p:ph idx="1" type="body"/>
          </p:nvPr>
        </p:nvSpPr>
        <p:spPr>
          <a:xfrm>
            <a:off x="311785" y="1069340"/>
            <a:ext cx="8520430" cy="34994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7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4285"/>
              <a:buNone/>
            </a:pPr>
            <a:r>
              <a:rPr b="1" lang="ru-RU">
                <a:solidFill>
                  <a:schemeClr val="dk1"/>
                </a:solidFill>
              </a:rPr>
              <a:t>Основные конкуренты: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4285"/>
              <a:buChar char="●"/>
            </a:pPr>
            <a:r>
              <a:rPr i="1" lang="ru-RU">
                <a:solidFill>
                  <a:schemeClr val="dk1"/>
                </a:solidFill>
              </a:rPr>
              <a:t>Минеральные предприятия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4285"/>
              <a:buNone/>
            </a:pPr>
            <a:r>
              <a:rPr lang="ru-RU">
                <a:solidFill>
                  <a:schemeClr val="dk1"/>
                </a:solidFill>
              </a:rPr>
              <a:t>Галополимер, Уралхим, Камтэкс-химпром, Еврохим, УралКалий</a:t>
            </a:r>
            <a:r>
              <a:rPr b="1" lang="ru-RU">
                <a:solidFill>
                  <a:schemeClr val="dk1"/>
                </a:solidFill>
              </a:rPr>
              <a:t>.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4285"/>
              <a:buChar char="●"/>
            </a:pPr>
            <a:r>
              <a:rPr i="1" lang="ru-RU">
                <a:solidFill>
                  <a:schemeClr val="dk1"/>
                </a:solidFill>
              </a:rPr>
              <a:t>Органо-минеральные предприятия</a:t>
            </a:r>
            <a:r>
              <a:rPr b="1" i="1" lang="ru-RU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4285"/>
              <a:buNone/>
            </a:pPr>
            <a:r>
              <a:rPr lang="ru-RU">
                <a:solidFill>
                  <a:schemeClr val="dk1"/>
                </a:solidFill>
              </a:rPr>
              <a:t>БиоБрик, Органик Логос.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4285"/>
              <a:buChar char="●"/>
            </a:pPr>
            <a:r>
              <a:rPr i="1" lang="ru-RU">
                <a:solidFill>
                  <a:schemeClr val="dk1"/>
                </a:solidFill>
              </a:rPr>
              <a:t>Бактериальные предприятиях: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4285"/>
              <a:buNone/>
            </a:pPr>
            <a:r>
              <a:rPr lang="ru-RU">
                <a:solidFill>
                  <a:schemeClr val="dk1"/>
                </a:solidFill>
              </a:rPr>
              <a:t>НПО биопром.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4285"/>
              <a:buNone/>
            </a:pPr>
            <a:r>
              <a:t/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4285"/>
              <a:buNone/>
            </a:pPr>
            <a:r>
              <a:rPr b="1" lang="ru-RU">
                <a:solidFill>
                  <a:schemeClr val="dk1"/>
                </a:solidFill>
              </a:rPr>
              <a:t>Дешевле в производстве и,соответственно, ниже себестоимость, за счет гранул может вносится в почву распространенными рабочими машинами; за счет созданных благоприятных условий, микроорганизмы будут дольше и больше производить минерального азота; по сравнению с жидкими удобрениями - экологически чистый продукт, не загрязняет окружающую среду, предотвращаются потери азота в почве.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14285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 txBox="1"/>
          <p:nvPr/>
        </p:nvSpPr>
        <p:spPr>
          <a:xfrm>
            <a:off x="2092585" y="81280"/>
            <a:ext cx="6222300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ru-RU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Конкурентный анализ</a:t>
            </a:r>
            <a:endParaRPr b="1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9" name="Google Shape;129;p6"/>
          <p:cNvGraphicFramePr/>
          <p:nvPr/>
        </p:nvGraphicFramePr>
        <p:xfrm>
          <a:off x="121920" y="6470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{43222289-A6CE-4CAD-9C8E-44334727C79E}</a:tableStyleId>
              </a:tblPr>
              <a:tblGrid>
                <a:gridCol w="1491875"/>
                <a:gridCol w="1586600"/>
                <a:gridCol w="1422400"/>
                <a:gridCol w="1464525"/>
                <a:gridCol w="1462650"/>
                <a:gridCol w="1461950"/>
              </a:tblGrid>
              <a:tr h="626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ru-RU" sz="1200" u="none" cap="none" strike="noStrike"/>
                        <a:t>Критерий сравнения</a:t>
                      </a:r>
                      <a:endParaRPr b="0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ru-R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«Азотбактер»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ru-R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«Уралхим», «Еврохим»</a:t>
                      </a:r>
                      <a:endParaRPr b="0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ru-R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Буйский химический завод</a:t>
                      </a:r>
                      <a:endParaRPr b="0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ru-R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Навоз</a:t>
                      </a:r>
                      <a:endParaRPr b="0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ru-R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«НПО Биопром»</a:t>
                      </a:r>
                      <a:endParaRPr b="0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626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Способ производства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Использование связующих материалов с добавлением питательных веществ и азотбактера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Синтез минеральных азотных  удобрений из природного газа 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Специальная обработка торфа и обогащение живыми микроорганизмами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Отходы животноводческих ферм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Микробиологические технологии с использованием живых культур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626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Способ внесения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Внесение в почву распространёнными сельскохозяйственными машинами 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Внесение в почву распространёнными сельскохозяйственными машинами 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Внесение в почву распространёнными сельскохозяйственными машинами 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Разбросной, специальной техникой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Опрыскиватели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626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Состав удобрений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Свободноживущие азотфиксирующие бактерии, бентонит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Минеральные вещества - Аммиачная селитра, карбамид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минеральное удобрение модифицированое микробиологическим препаратом на основе ризосферных бактерий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Органические вещества, живые микроорганизмы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Живые бактении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626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Форма удобрения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Гранулированные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Гранулированные    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Гранулированные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Навалом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Жидкая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626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Цена (за 1 кг)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ru-RU" sz="8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100-130 руб</a:t>
                      </a:r>
                      <a:endParaRPr b="0" i="0" sz="8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120-180 руб         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150-220 руб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 руб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140-210 руб</a:t>
                      </a:r>
                      <a:endParaRPr sz="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/>
          <p:nvPr>
            <p:ph type="title"/>
          </p:nvPr>
        </p:nvSpPr>
        <p:spPr>
          <a:xfrm>
            <a:off x="311700" y="-1775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Базовая бизнес-идея</a:t>
            </a:r>
            <a:endParaRPr/>
          </a:p>
        </p:txBody>
      </p:sp>
      <p:sp>
        <p:nvSpPr>
          <p:cNvPr id="135" name="Google Shape;135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  <p:graphicFrame>
        <p:nvGraphicFramePr>
          <p:cNvPr id="136" name="Google Shape;136;p7"/>
          <p:cNvGraphicFramePr/>
          <p:nvPr/>
        </p:nvGraphicFramePr>
        <p:xfrm>
          <a:off x="311700" y="5552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{38DCF03E-F392-4475-B9A3-9AE58CBF49AA}</a:tableStyleId>
              </a:tblPr>
              <a:tblGrid>
                <a:gridCol w="3539425"/>
                <a:gridCol w="5108050"/>
              </a:tblGrid>
              <a:tr h="9296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100" u="none" cap="none" strike="noStrike"/>
                        <a:t>«Держатель» проблемы, его мотивации и возможности решения проблемы с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100" u="none" cap="none" strike="noStrike"/>
                        <a:t>использованием продукции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Крупные, средние и малые сельскохозяйственные производители, занимающиеся органическим земледелием,которые нуждаются в экологически чистых продуктах, выращенных без применения химических препаратов.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i="0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8975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100" u="none" cap="none" strike="noStrike"/>
                        <a:t>На основе какого научно-технического решения и/или результата будет создан продукт (с указанием использования собственных или существующих разработок)</a:t>
                      </a:r>
                      <a:endParaRPr b="0" sz="1100" u="none" cap="none" strike="noStrike">
                        <a:highlight>
                          <a:srgbClr val="FF0000"/>
                        </a:highlight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0" lang="ru-RU" sz="1100" u="none" cap="none" strike="noStrike"/>
                        <a:t>Наше научно-техническое решение на основе использования свободноживущих азотфиксирующих бактерий  (азотбактер)  заделанных в капсулах в которых созданы благоприятные условия для азотфиксации и защита от неблагоприятных условий окружающей среды.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593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Основные технические параметры, включая обоснование соответствия идеи/задела тематическому направлению</a:t>
                      </a:r>
                      <a:endParaRPr b="0" sz="11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0" lang="ru-RU" sz="1100" u="none" cap="none" strike="noStrike"/>
                        <a:t>Экологически чистые бактериальные гранулированные удобрения, не содержащих вредных балластов.Специальные гранулы, где созданы все условия для жизнедеятельности бактерий и они будут защищены от неблагоприятного воздействия окружающей среды, таким образом они будут производить больше азота необходимого для растений. Дешевле в производстве и соответственно ниже себестоимость за счет гранул, может, вносится, в почву распространенными рабочими машинами.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2439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Бизнес-модель. </a:t>
                      </a:r>
                      <a:r>
                        <a:rPr b="0" lang="ru-RU" sz="1100" u="none" cap="none" strike="noStrike">
                          <a:solidFill>
                            <a:schemeClr val="dk1"/>
                          </a:solidFill>
                        </a:rPr>
                        <a:t>Как вы будете продавать свой продукт/услугу потребителям? </a:t>
                      </a:r>
                      <a:endParaRPr b="0" sz="11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0" lang="ru-RU" sz="1100" u="none" cap="none" strike="noStrike"/>
                        <a:t>Бизнес модель </a:t>
                      </a:r>
                      <a:r>
                        <a:rPr lang="ru-RU" sz="1100" u="none" cap="none" strike="noStrike"/>
                        <a:t>–</a:t>
                      </a:r>
                      <a:r>
                        <a:rPr i="0" lang="ru-RU" sz="1100" u="none" cap="none" strike="noStrike"/>
                        <a:t> B2B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Продажа в розницу и оптом; участие в выставках; создание сайта, Telegram канала, сообщества в VK; создание канала в Rutube, выход на маркетплейсы (OZON, Wildberries, Яндекс маркет,платформа РСХБ), регистрация в Союзе органического производства и участие в их мероприятиях.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"/>
          <p:cNvSpPr txBox="1"/>
          <p:nvPr/>
        </p:nvSpPr>
        <p:spPr>
          <a:xfrm>
            <a:off x="311700" y="1017725"/>
            <a:ext cx="7659300" cy="38692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700">
            <a:noAutofit/>
          </a:bodyPr>
          <a:lstStyle/>
          <a:p>
            <a:pPr indent="-177800" lvl="0" marL="177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b="0" i="0" lang="ru-RU" sz="1800" u="none" cap="none" strike="noStrike">
                <a:solidFill>
                  <a:srgbClr val="010101"/>
                </a:solidFill>
                <a:latin typeface="Arial"/>
                <a:ea typeface="Arial"/>
                <a:cs typeface="Arial"/>
                <a:sym typeface="Arial"/>
              </a:rPr>
              <a:t>Наш продукт помогает  удовлетворить потребности сельскохозяйственных предприятий занимающихся органическим земледелием</a:t>
            </a:r>
            <a:endParaRPr b="0" i="0" sz="1800" u="none" cap="none" strike="noStrike">
              <a:solidFill>
                <a:srgbClr val="01010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177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b="0" i="0" lang="ru-RU" sz="1800" u="none" cap="none" strike="noStrike">
                <a:solidFill>
                  <a:srgbClr val="010101"/>
                </a:solidFill>
                <a:latin typeface="Arial"/>
                <a:ea typeface="Arial"/>
                <a:cs typeface="Arial"/>
                <a:sym typeface="Arial"/>
              </a:rPr>
              <a:t>Которые хотят решать задачи по выращиванию экологически чистых продуктов</a:t>
            </a:r>
            <a:endParaRPr/>
          </a:p>
          <a:p>
            <a:pPr indent="-177800" lvl="0" marL="177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b="0" i="0" lang="ru-RU" sz="1800" u="none" cap="none" strike="noStrike">
                <a:solidFill>
                  <a:srgbClr val="010101"/>
                </a:solidFill>
                <a:latin typeface="Arial"/>
                <a:ea typeface="Arial"/>
                <a:cs typeface="Arial"/>
                <a:sym typeface="Arial"/>
              </a:rPr>
              <a:t>Посредством исключения применения пестицидов и минеральных удобрений и увеличения биологических препаратов и органических, биологических удобрений</a:t>
            </a:r>
            <a:endParaRPr b="0" i="0" sz="1800" u="none" cap="none" strike="noStrike">
              <a:solidFill>
                <a:srgbClr val="01010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177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b="0" i="0" lang="ru-RU" sz="1800" u="none" cap="none" strike="noStrike">
                <a:solidFill>
                  <a:srgbClr val="010101"/>
                </a:solidFill>
                <a:latin typeface="Arial"/>
                <a:ea typeface="Arial"/>
                <a:cs typeface="Arial"/>
                <a:sym typeface="Arial"/>
              </a:rPr>
              <a:t>И в отличии от продукции «НПО Биопром », «Органик Логос» и др. наше удобрение, за счет созданных благоприятных условий, дольше и больше производит экологически чистого минерального азота, вносится в почву распространенными рабочими машинами, не загрязняет окружающую среду, предотвращаются потери азота в почве. </a:t>
            </a:r>
            <a:endParaRPr b="0" i="0" sz="1800" u="none" cap="none" strike="noStrike">
              <a:solidFill>
                <a:srgbClr val="6E32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00"/>
              <a:buNone/>
            </a:pPr>
            <a:r>
              <a:rPr lang="ru-RU"/>
              <a:t>Промежуточный итог: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Команда</a:t>
            </a:r>
            <a:endParaRPr/>
          </a:p>
        </p:txBody>
      </p:sp>
      <p:sp>
        <p:nvSpPr>
          <p:cNvPr id="148" name="Google Shape;148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-RU"/>
              <a:t>Полина Коробейникова – руководитель;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-RU"/>
              <a:t>Александра Полухина – заместитель, экономист;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-RU"/>
              <a:t>Илья Крылов – технолог;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-RU"/>
              <a:t>Виктория Тетенова – маркетолог;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-RU"/>
              <a:t>Артём Маматов – технолог;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-RU"/>
              <a:t>Мария Ощепкова – менеджер проекта;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-RU"/>
              <a:t>Анастасия Съедина – менеджер проекта;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ru-RU"/>
              <a:t>Кристина Пономарева – менеджер проекта.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810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2024-10-29T19:48:36Z</dcterms:created>
  <dc:creator>Vadim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8FC55E1073C74646B7EEDA73E8A4EDAC_13</vt:lpwstr>
  </property>
  <property fmtid="{D5CDD505-2E9C-101B-9397-08002B2CF9AE}" pid="3" name="KSOProductBuildVer">
    <vt:lpwstr>1033-12.2.0.18638</vt:lpwstr>
  </property>
</Properties>
</file>