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9"/>
  </p:notesMasterIdLst>
  <p:handoutMasterIdLst>
    <p:handoutMasterId r:id="rId20"/>
  </p:handoutMasterIdLst>
  <p:sldIdLst>
    <p:sldId id="305" r:id="rId6"/>
    <p:sldId id="295" r:id="rId7"/>
    <p:sldId id="297" r:id="rId8"/>
    <p:sldId id="304" r:id="rId9"/>
    <p:sldId id="315" r:id="rId10"/>
    <p:sldId id="306" r:id="rId11"/>
    <p:sldId id="314" r:id="rId12"/>
    <p:sldId id="299" r:id="rId13"/>
    <p:sldId id="300" r:id="rId14"/>
    <p:sldId id="312" r:id="rId15"/>
    <p:sldId id="313" r:id="rId16"/>
    <p:sldId id="302" r:id="rId17"/>
    <p:sldId id="310" r:id="rId18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5829"/>
    <a:srgbClr val="A6BF48"/>
    <a:srgbClr val="A1B14E"/>
    <a:srgbClr val="F0FAFF"/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9" autoAdjust="0"/>
    <p:restoredTop sz="93061" autoAdjust="0"/>
  </p:normalViewPr>
  <p:slideViewPr>
    <p:cSldViewPr snapToGrid="0">
      <p:cViewPr varScale="1">
        <p:scale>
          <a:sx n="65" d="100"/>
          <a:sy n="65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158645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7555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4594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2743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0781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2885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microsoft.com/office/2007/relationships/hdphoto" Target="../media/hdphoto7.wdp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openxmlformats.org/officeDocument/2006/relationships/image" Target="../media/image30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microsoft.com/office/2007/relationships/hdphoto" Target="../media/hdphoto8.wdp"/><Relationship Id="rId10" Type="http://schemas.openxmlformats.org/officeDocument/2006/relationships/image" Target="../media/image35.jpeg"/><Relationship Id="rId4" Type="http://schemas.openxmlformats.org/officeDocument/2006/relationships/image" Target="../media/image32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gif"/><Relationship Id="rId5" Type="http://schemas.openxmlformats.org/officeDocument/2006/relationships/image" Target="../media/image36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jpeg"/><Relationship Id="rId4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7.png"/><Relationship Id="rId7" Type="http://schemas.openxmlformats.org/officeDocument/2006/relationships/image" Target="../media/image4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23.png"/><Relationship Id="rId4" Type="http://schemas.microsoft.com/office/2007/relationships/hdphoto" Target="../media/hdphoto7.wdp"/><Relationship Id="rId9" Type="http://schemas.openxmlformats.org/officeDocument/2006/relationships/image" Target="../media/image42.sv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png"/><Relationship Id="rId5" Type="http://schemas.openxmlformats.org/officeDocument/2006/relationships/image" Target="../media/image30.gif"/><Relationship Id="rId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png"/><Relationship Id="rId5" Type="http://schemas.openxmlformats.org/officeDocument/2006/relationships/image" Target="../media/image30.gif"/><Relationship Id="rId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gif"/><Relationship Id="rId5" Type="http://schemas.openxmlformats.org/officeDocument/2006/relationships/image" Target="../media/image30.gif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Рисунок 15"/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026" name="Picture 2" descr="Picsart_23-11-14_12-39-36-68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9303" y="3755510"/>
            <a:ext cx="6578797" cy="59286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" t="-302" r="74184" b="127"/>
          <a:stretch/>
        </p:blipFill>
        <p:spPr>
          <a:xfrm>
            <a:off x="-58159" y="-69573"/>
            <a:ext cx="10527282" cy="117878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9"/>
          <a:stretch/>
        </p:blipFill>
        <p:spPr>
          <a:xfrm>
            <a:off x="10260914" y="-1"/>
            <a:ext cx="12153688" cy="11718235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1123845" y="713935"/>
            <a:ext cx="10027637" cy="10273505"/>
          </a:xfrm>
          <a:prstGeom prst="roundRect">
            <a:avLst/>
          </a:prstGeom>
          <a:solidFill>
            <a:schemeClr val="accent6">
              <a:lumMod val="40000"/>
              <a:lumOff val="6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2320329" y="838519"/>
            <a:ext cx="7882426" cy="4810148"/>
          </a:xfrm>
          <a:prstGeom prst="ellipse">
            <a:avLst/>
          </a:prstGeom>
          <a:solidFill>
            <a:schemeClr val="accent6">
              <a:lumMod val="20000"/>
              <a:lumOff val="8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914" y="-737253"/>
            <a:ext cx="8141256" cy="728164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4129831" y="3931940"/>
            <a:ext cx="41921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dirty="0">
                <a:latin typeface="Architun" panose="02000603000000000000" pitchFamily="2" charset="0"/>
                <a:cs typeface="Architun" panose="02000603000000000000" pitchFamily="2" charset="0"/>
              </a:rPr>
              <a:t>Сайт по поиску партнёра для Вашего питомца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213118" y="7980941"/>
            <a:ext cx="7717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endParaRPr lang="ru-RU" sz="2400" b="1" dirty="0">
              <a:cs typeface="Aharoni" panose="02010803020104030203" pitchFamily="2" charset="-79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13466" y="9417487"/>
            <a:ext cx="7717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endParaRPr lang="ru-RU" sz="2400" b="1" dirty="0">
              <a:cs typeface="Aharoni" panose="02010803020104030203" pitchFamily="2" charset="-79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396860" y="5535943"/>
            <a:ext cx="95664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>
                <a:latin typeface="Montserrat Alternates SemiBold" panose="00000700000000000000" pitchFamily="2" charset="-52"/>
                <a:cs typeface="Aharoni" panose="02010803020104030203" pitchFamily="2" charset="-79"/>
              </a:rPr>
              <a:t>Кузбасский Государственный Аграрный Университет имени В.Н.Палецкого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643604" y="6476834"/>
            <a:ext cx="842868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>
                <a:latin typeface="Montserrat Alternates SemiBold" panose="00000700000000000000" pitchFamily="2" charset="-52"/>
                <a:cs typeface="Aharoni" panose="02010803020104030203" pitchFamily="2" charset="-79"/>
              </a:rPr>
              <a:t>Над проектом работали:</a:t>
            </a:r>
          </a:p>
          <a:p>
            <a:r>
              <a:rPr lang="ru-RU" sz="2400" b="1" dirty="0">
                <a:latin typeface="Montserrat Alternates SemiBold" panose="00000700000000000000" pitchFamily="2" charset="-52"/>
                <a:cs typeface="Aharoni" panose="02010803020104030203" pitchFamily="2" charset="-79"/>
              </a:rPr>
              <a:t>Шмыгун Елизавета </a:t>
            </a:r>
            <a:r>
              <a:rPr lang="ru-RU" sz="2400" b="1" dirty="0">
                <a:latin typeface="Montserrat Alternates SemiBold" panose="00000700000000000000" pitchFamily="2" charset="-52"/>
              </a:rPr>
              <a:t>Евгеньевна</a:t>
            </a:r>
          </a:p>
          <a:p>
            <a:pPr>
              <a:buNone/>
            </a:pPr>
            <a:r>
              <a:rPr lang="ru-RU" sz="1800" i="1" dirty="0">
                <a:latin typeface="Montserrat Alternates SemiBold" panose="00000700000000000000" pitchFamily="2" charset="-52"/>
              </a:rPr>
              <a:t>Лидер команды, интегратор, спикер, мастер презентации</a:t>
            </a:r>
            <a:endParaRPr lang="en-US" sz="1800" i="1" dirty="0">
              <a:latin typeface="Montserrat Alternates SemiBold" panose="00000700000000000000" pitchFamily="2" charset="-52"/>
            </a:endParaRPr>
          </a:p>
          <a:p>
            <a:pPr>
              <a:buNone/>
            </a:pPr>
            <a:endParaRPr lang="ru-RU" sz="1800" b="1" i="1" dirty="0">
              <a:latin typeface="Montserrat Alternates SemiBold" panose="00000700000000000000" pitchFamily="2" charset="-52"/>
              <a:cs typeface="Aharoni" panose="02010803020104030203" pitchFamily="2" charset="-79"/>
            </a:endParaRPr>
          </a:p>
          <a:p>
            <a:r>
              <a:rPr lang="ru-RU" sz="2400" b="1" dirty="0">
                <a:latin typeface="Montserrat Alternates SemiBold" panose="00000700000000000000" pitchFamily="2" charset="-52"/>
                <a:cs typeface="Aharoni" panose="02010803020104030203" pitchFamily="2" charset="-79"/>
              </a:rPr>
              <a:t>Зорькина Анастасия </a:t>
            </a:r>
            <a:r>
              <a:rPr lang="ru-RU" sz="2400" b="1" dirty="0">
                <a:latin typeface="Montserrat Alternates SemiBold" panose="00000700000000000000" pitchFamily="2" charset="-52"/>
              </a:rPr>
              <a:t>Владимировна</a:t>
            </a:r>
          </a:p>
          <a:p>
            <a:r>
              <a:rPr lang="ru-RU" sz="2000" i="1" dirty="0">
                <a:latin typeface="Montserrat Alternates SemiBold" panose="00000700000000000000" pitchFamily="2" charset="-52"/>
              </a:rPr>
              <a:t>Производитель, менеджер-маркетолог</a:t>
            </a:r>
            <a:endParaRPr lang="en-US" sz="2000" i="1" dirty="0">
              <a:latin typeface="Montserrat Alternates SemiBold" panose="00000700000000000000" pitchFamily="2" charset="-52"/>
            </a:endParaRPr>
          </a:p>
          <a:p>
            <a:endParaRPr lang="en-US" sz="2000" i="1" dirty="0">
              <a:latin typeface="Montserrat Alternates SemiBold" panose="00000700000000000000" pitchFamily="2" charset="-52"/>
            </a:endParaRPr>
          </a:p>
          <a:p>
            <a:r>
              <a:rPr lang="ru-RU" sz="2400" b="1" dirty="0">
                <a:latin typeface="Montserrat Alternates SemiBold" panose="00000700000000000000" pitchFamily="2" charset="-52"/>
                <a:cs typeface="Aharoni" panose="02010803020104030203" pitchFamily="2" charset="-79"/>
              </a:rPr>
              <a:t>Третьякова Влада Николаевна</a:t>
            </a:r>
          </a:p>
          <a:p>
            <a:r>
              <a:rPr lang="ru-RU" sz="2000" i="1" dirty="0">
                <a:latin typeface="Montserrat Alternates SemiBold" panose="00000700000000000000" pitchFamily="2" charset="-52"/>
              </a:rPr>
              <a:t>Советник, специалист по сфере услуг для животных</a:t>
            </a:r>
            <a:endParaRPr lang="en-US" sz="2000" i="1" dirty="0">
              <a:latin typeface="Montserrat Alternates SemiBold" panose="00000700000000000000" pitchFamily="2" charset="-52"/>
            </a:endParaRPr>
          </a:p>
          <a:p>
            <a:endParaRPr lang="ru-RU" sz="2000" i="1" dirty="0">
              <a:latin typeface="Montserrat Alternates SemiBold" panose="00000700000000000000" pitchFamily="2" charset="-52"/>
            </a:endParaRPr>
          </a:p>
          <a:p>
            <a:r>
              <a:rPr lang="ru-RU" sz="2400" b="1" dirty="0">
                <a:latin typeface="Montserrat Alternates SemiBold" panose="00000700000000000000" pitchFamily="2" charset="-52"/>
                <a:cs typeface="Aharoni" panose="02010803020104030203" pitchFamily="2" charset="-79"/>
              </a:rPr>
              <a:t>Некрасов Максим </a:t>
            </a:r>
            <a:r>
              <a:rPr lang="ru-RU" sz="2400" b="1" dirty="0">
                <a:latin typeface="Montserrat Alternates SemiBold" panose="00000700000000000000" pitchFamily="2" charset="-52"/>
              </a:rPr>
              <a:t>Николаевич </a:t>
            </a:r>
          </a:p>
          <a:p>
            <a:r>
              <a:rPr lang="ru-RU" sz="2000" i="1" dirty="0">
                <a:latin typeface="Montserrat Alternates SemiBold" panose="00000700000000000000" pitchFamily="2" charset="-52"/>
              </a:rPr>
              <a:t>Экономист, генератор идей</a:t>
            </a:r>
          </a:p>
          <a:p>
            <a:endParaRPr lang="ru-RU" sz="2400" b="1" dirty="0">
              <a:latin typeface="Montserrat Alternates SemiBold" panose="00000700000000000000" pitchFamily="2" charset="-52"/>
            </a:endParaRPr>
          </a:p>
          <a:p>
            <a:pPr>
              <a:buNone/>
            </a:pPr>
            <a:endParaRPr lang="ru-RU" sz="2400" b="1" dirty="0">
              <a:latin typeface="Montserrat Alternates SemiBold" panose="00000700000000000000" pitchFamily="2" charset="-52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0677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7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  <a14:imgEffect>
                      <a14:brightnessContrast brigh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87" t="-76" r="73968" b="2466"/>
          <a:stretch/>
        </p:blipFill>
        <p:spPr>
          <a:xfrm>
            <a:off x="0" y="-118095"/>
            <a:ext cx="20104100" cy="11433795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algn="ctr" rotWithShape="0">
              <a:srgbClr val="F0FAFF"/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453205" y="417640"/>
            <a:ext cx="11043386" cy="10422608"/>
          </a:xfrm>
          <a:prstGeom prst="roundRect">
            <a:avLst>
              <a:gd name="adj" fmla="val 7528"/>
            </a:avLst>
          </a:prstGeom>
          <a:solidFill>
            <a:srgbClr val="52582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101" y="782795"/>
            <a:ext cx="9915593" cy="911089"/>
          </a:xfrm>
        </p:spPr>
        <p:txBody>
          <a:bodyPr/>
          <a:lstStyle/>
          <a:p>
            <a:r>
              <a:rPr lang="ru-RU" sz="5400" b="1" dirty="0">
                <a:latin typeface="Montserrat Alternates SemiBold" panose="00000700000000000000" pitchFamily="2" charset="-52"/>
                <a:cs typeface="Architun" panose="02000603000000000000" pitchFamily="2" charset="0"/>
              </a:rPr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1003" y="2239456"/>
            <a:ext cx="9741216" cy="7144131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ru-RU" sz="2400" dirty="0"/>
              <a:t>	</a:t>
            </a:r>
            <a:r>
              <a:rPr lang="ru-RU" sz="2800" dirty="0">
                <a:latin typeface="Montserrat Alternates SemiBold" panose="00000700000000000000" pitchFamily="2" charset="-52"/>
              </a:rPr>
              <a:t>По данным на 2023 год, 49,9% жителей России держат домашних животных. </a:t>
            </a:r>
          </a:p>
          <a:p>
            <a:pPr algn="just">
              <a:lnSpc>
                <a:spcPct val="150000"/>
              </a:lnSpc>
            </a:pPr>
            <a:r>
              <a:rPr lang="ru-RU" sz="2800" dirty="0">
                <a:latin typeface="Montserrat Alternates SemiBold" panose="00000700000000000000" pitchFamily="2" charset="-52"/>
              </a:rPr>
              <a:t>	Породистые животные более адаптированы к жизни в условиях квартиры. </a:t>
            </a:r>
          </a:p>
          <a:p>
            <a:pPr algn="just">
              <a:lnSpc>
                <a:spcPct val="150000"/>
              </a:lnSpc>
            </a:pPr>
            <a:r>
              <a:rPr lang="ru-RU" sz="2800" dirty="0">
                <a:latin typeface="Montserrat Alternates SemiBold" panose="00000700000000000000" pitchFamily="2" charset="-52"/>
              </a:rPr>
              <a:t>	Особенности русского менталитета: питомец - член семьи. </a:t>
            </a:r>
          </a:p>
          <a:p>
            <a:pPr algn="just">
              <a:lnSpc>
                <a:spcPct val="150000"/>
              </a:lnSpc>
            </a:pPr>
            <a:r>
              <a:rPr lang="ru-RU" sz="2800" dirty="0">
                <a:latin typeface="Montserrat Alternates SemiBold" panose="00000700000000000000" pitchFamily="2" charset="-52"/>
              </a:rPr>
              <a:t>	Сайт "PetMatch" готов с радостью помочь найти партнера для Вашего замечательного питомца. 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7EE7A8A7-19F9-6339-DFD6-859F97EFB24F}"/>
              </a:ext>
            </a:extLst>
          </p:cNvPr>
          <p:cNvSpPr/>
          <p:nvPr/>
        </p:nvSpPr>
        <p:spPr>
          <a:xfrm>
            <a:off x="17287230" y="191941"/>
            <a:ext cx="2690438" cy="2344104"/>
          </a:xfrm>
          <a:prstGeom prst="ellipse">
            <a:avLst/>
          </a:prstGeom>
          <a:solidFill>
            <a:schemeClr val="accent6">
              <a:lumMod val="20000"/>
              <a:lumOff val="8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2005" y="-747219"/>
            <a:ext cx="4720887" cy="4222423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1D1F39F-D08E-F79D-9EDD-126EA91DC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4068" y="5446518"/>
            <a:ext cx="5406827" cy="540682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BE784E4A-9EBE-6D61-77C8-0EAC244C0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2011" y="1782193"/>
            <a:ext cx="4059460" cy="338602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D0B2DE-2AE3-CB73-AB02-6A0B6D1453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87" t="-76" r="73968" b="2466"/>
          <a:stretch/>
        </p:blipFill>
        <p:spPr>
          <a:xfrm>
            <a:off x="0" y="-59048"/>
            <a:ext cx="20104100" cy="11433795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algn="ctr" rotWithShape="0">
              <a:srgbClr val="F0FAFF"/>
            </a:outerShdw>
          </a:effectLst>
        </p:spPr>
      </p:pic>
      <p:sp>
        <p:nvSpPr>
          <p:cNvPr id="5" name="Скругленный прямоугольник 9">
            <a:extLst>
              <a:ext uri="{FF2B5EF4-FFF2-40B4-BE49-F238E27FC236}">
                <a16:creationId xmlns:a16="http://schemas.microsoft.com/office/drawing/2014/main" id="{1AAC3CC2-7902-3B86-5646-F08E7A3EE577}"/>
              </a:ext>
            </a:extLst>
          </p:cNvPr>
          <p:cNvSpPr/>
          <p:nvPr/>
        </p:nvSpPr>
        <p:spPr>
          <a:xfrm>
            <a:off x="329762" y="240082"/>
            <a:ext cx="19311550" cy="9755447"/>
          </a:xfrm>
          <a:prstGeom prst="roundRect">
            <a:avLst>
              <a:gd name="adj" fmla="val 4281"/>
            </a:avLst>
          </a:prstGeom>
          <a:solidFill>
            <a:schemeClr val="accent6">
              <a:lumMod val="40000"/>
              <a:lumOff val="6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707" y="774769"/>
            <a:ext cx="15563629" cy="911089"/>
          </a:xfrm>
          <a:prstGeom prst="rect">
            <a:avLst/>
          </a:prstGeom>
        </p:spPr>
        <p:txBody>
          <a:bodyPr/>
          <a:lstStyle/>
          <a:p>
            <a:r>
              <a:rPr lang="ru-RU" sz="4000" b="1" dirty="0">
                <a:latin typeface="Montserrat Alternates SemiBold" panose="00000700000000000000" pitchFamily="2" charset="-52"/>
                <a:cs typeface="Architun" panose="02000603000000000000" pitchFamily="2" charset="0"/>
              </a:rPr>
              <a:t>Проблемы с которыми может столкнуться человек при поиске партнёра для случки своего питомца: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0707" y="2948566"/>
            <a:ext cx="16815298" cy="5537613"/>
          </a:xfrm>
        </p:spPr>
        <p:txBody>
          <a:bodyPr/>
          <a:lstStyle/>
          <a:p>
            <a:pPr marL="473075" indent="-457200" algn="l">
              <a:buFont typeface="Arial" panose="020B0604020202020204" pitchFamily="34" charset="0"/>
              <a:buChar char="•"/>
            </a:pPr>
            <a:r>
              <a:rPr lang="ru-RU" sz="3600" b="0" i="0" dirty="0">
                <a:effectLst/>
                <a:latin typeface="Montserrat Alternates SemiBold" panose="00000700000000000000" pitchFamily="2" charset="-52"/>
              </a:rPr>
              <a:t>Непроверенные заводчики</a:t>
            </a:r>
            <a:r>
              <a:rPr lang="ru-RU" sz="3600" dirty="0">
                <a:latin typeface="Montserrat Alternates SemiBold" panose="00000700000000000000" pitchFamily="2" charset="-52"/>
              </a:rPr>
              <a:t>;</a:t>
            </a:r>
          </a:p>
          <a:p>
            <a:pPr marL="473075" indent="-457200" algn="l">
              <a:buFont typeface="Arial" panose="020B0604020202020204" pitchFamily="34" charset="0"/>
              <a:buChar char="•"/>
            </a:pPr>
            <a:endParaRPr lang="ru-RU" sz="3600" b="0" i="0" dirty="0">
              <a:effectLst/>
              <a:latin typeface="Montserrat Alternates SemiBold" panose="00000700000000000000" pitchFamily="2" charset="-52"/>
            </a:endParaRPr>
          </a:p>
          <a:p>
            <a:pPr marL="473075" indent="-457200" algn="l">
              <a:buFont typeface="Arial" panose="020B0604020202020204" pitchFamily="34" charset="0"/>
              <a:buChar char="•"/>
            </a:pPr>
            <a:r>
              <a:rPr lang="ru-RU" sz="3600" b="0" i="0" dirty="0">
                <a:effectLst/>
                <a:latin typeface="Montserrat Alternates SemiBold" panose="00000700000000000000" pitchFamily="2" charset="-52"/>
              </a:rPr>
              <a:t>Риск заболеваний;</a:t>
            </a:r>
          </a:p>
          <a:p>
            <a:pPr marL="473075" indent="-457200" algn="l">
              <a:buFont typeface="Arial" panose="020B0604020202020204" pitchFamily="34" charset="0"/>
              <a:buChar char="•"/>
            </a:pPr>
            <a:endParaRPr lang="ru-RU" sz="3600" b="0" i="0" dirty="0">
              <a:effectLst/>
              <a:latin typeface="Montserrat Alternates SemiBold" panose="00000700000000000000" pitchFamily="2" charset="-52"/>
            </a:endParaRPr>
          </a:p>
          <a:p>
            <a:pPr marL="473075" indent="-457200" algn="l">
              <a:buFont typeface="Arial" panose="020B0604020202020204" pitchFamily="34" charset="0"/>
              <a:buChar char="•"/>
            </a:pPr>
            <a:r>
              <a:rPr lang="ru-RU" sz="3600" b="0" i="0" dirty="0">
                <a:effectLst/>
                <a:latin typeface="Montserrat Alternates SemiBold" panose="00000700000000000000" pitchFamily="2" charset="-52"/>
              </a:rPr>
              <a:t>Подделка документов;</a:t>
            </a:r>
          </a:p>
          <a:p>
            <a:pPr algn="just"/>
            <a:endParaRPr lang="ru-RU" sz="2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ADF8F1-A6B7-AF49-DA36-B039A6237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0207" y="-537749"/>
            <a:ext cx="4234131" cy="3787062"/>
          </a:xfrm>
          <a:prstGeom prst="rect">
            <a:avLst/>
          </a:prstGeom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4F918D29-1711-C971-288D-B0F8393CD7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4" r="14031" b="73544"/>
          <a:stretch/>
        </p:blipFill>
        <p:spPr bwMode="auto">
          <a:xfrm>
            <a:off x="0" y="8583072"/>
            <a:ext cx="20104100" cy="279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6DA56E3-FDD0-8349-C2DE-8C603F3F895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96" t="1716" r="-3496" b="-1716"/>
          <a:stretch/>
        </p:blipFill>
        <p:spPr>
          <a:xfrm>
            <a:off x="840707" y="5192400"/>
            <a:ext cx="18422682" cy="6587557"/>
          </a:xfrm>
          <a:prstGeom prst="rect">
            <a:avLst/>
          </a:prstGeom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277BCB40-9B69-8CCF-1A5C-1E8027A3D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04324" flipH="1">
            <a:off x="16583876" y="9520003"/>
            <a:ext cx="3871760" cy="125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3F20CF-56A5-C9A4-C119-D14DCA741A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bright="22000" contras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87" t="-76" r="73968" b="2466"/>
          <a:stretch/>
        </p:blipFill>
        <p:spPr>
          <a:xfrm>
            <a:off x="-5637" y="-137145"/>
            <a:ext cx="20104100" cy="11433795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algn="ctr" rotWithShape="0">
              <a:srgbClr val="F0FAFF"/>
            </a:outerShdw>
          </a:effectLst>
        </p:spPr>
      </p:pic>
      <p:sp>
        <p:nvSpPr>
          <p:cNvPr id="3" name="Скругленный прямоугольник 9">
            <a:extLst>
              <a:ext uri="{FF2B5EF4-FFF2-40B4-BE49-F238E27FC236}">
                <a16:creationId xmlns:a16="http://schemas.microsoft.com/office/drawing/2014/main" id="{A6FF6A60-FBAD-0615-ACDF-59610447773B}"/>
              </a:ext>
            </a:extLst>
          </p:cNvPr>
          <p:cNvSpPr/>
          <p:nvPr/>
        </p:nvSpPr>
        <p:spPr>
          <a:xfrm>
            <a:off x="-341265" y="-301346"/>
            <a:ext cx="13981065" cy="12223191"/>
          </a:xfrm>
          <a:prstGeom prst="roundRect">
            <a:avLst>
              <a:gd name="adj" fmla="val 4281"/>
            </a:avLst>
          </a:prstGeom>
          <a:solidFill>
            <a:schemeClr val="accent6">
              <a:lumMod val="40000"/>
              <a:lumOff val="6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5999" y="1813822"/>
            <a:ext cx="7401751" cy="911090"/>
          </a:xfrm>
        </p:spPr>
        <p:txBody>
          <a:bodyPr/>
          <a:lstStyle/>
          <a:p>
            <a:endParaRPr lang="ru-RU"/>
          </a:p>
          <a:p>
            <a:endParaRPr lang="ru-RU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017" y="1467476"/>
            <a:ext cx="7812777" cy="1064621"/>
          </a:xfrm>
        </p:spPr>
        <p:txBody>
          <a:bodyPr/>
          <a:lstStyle/>
          <a:p>
            <a:pPr marL="266700" indent="-250825" algn="ctr"/>
            <a:r>
              <a:rPr lang="ru-RU" sz="2800" b="1" dirty="0">
                <a:latin typeface="Montserrat Alternates SemiBold" panose="00000700000000000000" pitchFamily="2" charset="-52"/>
              </a:rPr>
              <a:t>Что мы можем предложить для удобства и выгоды клиента?</a:t>
            </a:r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C0CFDC2C-9474-6192-B20E-569C45D26A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99650" y="55054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35ADC8C-C491-C3DF-2CB3-222EA5707CEA}"/>
              </a:ext>
            </a:extLst>
          </p:cNvPr>
          <p:cNvSpPr/>
          <p:nvPr/>
        </p:nvSpPr>
        <p:spPr>
          <a:xfrm>
            <a:off x="225204" y="3613861"/>
            <a:ext cx="11226232" cy="233434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1CA04B2F-3A9A-CC04-0B21-547EF6A69F1F}"/>
              </a:ext>
            </a:extLst>
          </p:cNvPr>
          <p:cNvSpPr/>
          <p:nvPr/>
        </p:nvSpPr>
        <p:spPr>
          <a:xfrm>
            <a:off x="251925" y="6222993"/>
            <a:ext cx="11199511" cy="2302743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85FAED81-ABDE-0AA7-C669-AEA980C684ED}"/>
              </a:ext>
            </a:extLst>
          </p:cNvPr>
          <p:cNvSpPr/>
          <p:nvPr/>
        </p:nvSpPr>
        <p:spPr>
          <a:xfrm>
            <a:off x="179169" y="8678140"/>
            <a:ext cx="11272267" cy="242356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5B7B5825-392F-181E-664A-9000D6305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3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68" y="8619600"/>
            <a:ext cx="2439077" cy="248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245279F1-AC3D-3B74-B1E3-E5DD51738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70" y="6172157"/>
            <a:ext cx="2439077" cy="244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5424D50-0F47-8923-C7C0-4DDE15C2D309}"/>
              </a:ext>
            </a:extLst>
          </p:cNvPr>
          <p:cNvSpPr txBox="1"/>
          <p:nvPr/>
        </p:nvSpPr>
        <p:spPr>
          <a:xfrm>
            <a:off x="2497677" y="3751651"/>
            <a:ext cx="7268702" cy="202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42900" algn="just">
              <a:lnSpc>
                <a:spcPct val="200000"/>
              </a:lnSpc>
              <a:buFontTx/>
              <a:buChar char="-"/>
            </a:pPr>
            <a:r>
              <a:rPr lang="ru-RU" sz="2200" dirty="0">
                <a:latin typeface="Montserrat Alternates SemiBold" panose="00000700000000000000" pitchFamily="2" charset="-52"/>
              </a:rPr>
              <a:t>Поиск партнеров для случки по породам;</a:t>
            </a:r>
          </a:p>
          <a:p>
            <a:pPr marL="358775" indent="-342900" algn="just">
              <a:lnSpc>
                <a:spcPct val="200000"/>
              </a:lnSpc>
              <a:buFontTx/>
              <a:buChar char="-"/>
            </a:pPr>
            <a:r>
              <a:rPr lang="ru-RU" sz="2200" dirty="0">
                <a:latin typeface="Montserrat Alternates SemiBold" panose="00000700000000000000" pitchFamily="2" charset="-52"/>
              </a:rPr>
              <a:t>Подтверждение подлинности породы;</a:t>
            </a:r>
          </a:p>
          <a:p>
            <a:pPr marL="358775" indent="-342900" algn="just">
              <a:lnSpc>
                <a:spcPct val="200000"/>
              </a:lnSpc>
              <a:buFontTx/>
              <a:buChar char="-"/>
            </a:pPr>
            <a:r>
              <a:rPr lang="ru-RU" sz="2200" dirty="0">
                <a:latin typeface="Montserrat Alternates SemiBold" panose="00000700000000000000" pitchFamily="2" charset="-52"/>
              </a:rPr>
              <a:t>Помощь в продаже помета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C0170C-5CF4-76FB-99FF-8785BEFBB64D}"/>
              </a:ext>
            </a:extLst>
          </p:cNvPr>
          <p:cNvSpPr txBox="1"/>
          <p:nvPr/>
        </p:nvSpPr>
        <p:spPr>
          <a:xfrm>
            <a:off x="2464408" y="6336393"/>
            <a:ext cx="7514886" cy="202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42900" algn="just">
              <a:lnSpc>
                <a:spcPct val="200000"/>
              </a:lnSpc>
              <a:buFontTx/>
              <a:buChar char="-"/>
            </a:pPr>
            <a:r>
              <a:rPr lang="en-US" sz="2200" dirty="0">
                <a:latin typeface="Montserrat Alternates SemiBold" panose="00000700000000000000" pitchFamily="2" charset="-52"/>
              </a:rPr>
              <a:t>Online </a:t>
            </a:r>
            <a:r>
              <a:rPr lang="ru-RU" sz="2200" dirty="0">
                <a:latin typeface="Montserrat Alternates SemiBold" panose="00000700000000000000" pitchFamily="2" charset="-52"/>
              </a:rPr>
              <a:t>подтверждение паспорта здоровья животного в действующих ветклиниках;</a:t>
            </a:r>
          </a:p>
          <a:p>
            <a:pPr marL="358775" indent="-342900" algn="just">
              <a:lnSpc>
                <a:spcPct val="200000"/>
              </a:lnSpc>
              <a:buFontTx/>
              <a:buChar char="-"/>
            </a:pPr>
            <a:r>
              <a:rPr lang="ru-RU" sz="2200" dirty="0">
                <a:latin typeface="Montserrat Alternates SemiBold" panose="00000700000000000000" pitchFamily="2" charset="-52"/>
              </a:rPr>
              <a:t>Предоставление ветеринарных услуг;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4C7C9D-DE7F-ED42-4B83-BDB81C861997}"/>
              </a:ext>
            </a:extLst>
          </p:cNvPr>
          <p:cNvSpPr txBox="1"/>
          <p:nvPr/>
        </p:nvSpPr>
        <p:spPr>
          <a:xfrm>
            <a:off x="2348505" y="8601398"/>
            <a:ext cx="8601524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42900" algn="just">
              <a:lnSpc>
                <a:spcPct val="150000"/>
              </a:lnSpc>
              <a:buFontTx/>
              <a:buChar char="-"/>
            </a:pPr>
            <a:r>
              <a:rPr lang="ru-RU" sz="2200" dirty="0">
                <a:latin typeface="Montserrat Alternates SemiBold" panose="00000700000000000000" pitchFamily="2" charset="-52"/>
              </a:rPr>
              <a:t>Продвижение услуг профессиональных заводчиков;</a:t>
            </a:r>
          </a:p>
          <a:p>
            <a:pPr marL="358775" indent="-342900" algn="just">
              <a:lnSpc>
                <a:spcPct val="150000"/>
              </a:lnSpc>
              <a:buFontTx/>
              <a:buChar char="-"/>
            </a:pPr>
            <a:r>
              <a:rPr lang="ru-RU" sz="2200" dirty="0">
                <a:latin typeface="Montserrat Alternates SemiBold" panose="00000700000000000000" pitchFamily="2" charset="-52"/>
              </a:rPr>
              <a:t>Проверка поведения на склонность к агрессии;</a:t>
            </a:r>
          </a:p>
          <a:p>
            <a:pPr marL="358775" indent="-342900" algn="just">
              <a:lnSpc>
                <a:spcPct val="150000"/>
              </a:lnSpc>
              <a:buFontTx/>
              <a:buChar char="-"/>
            </a:pPr>
            <a:r>
              <a:rPr lang="ru-RU" sz="2200" dirty="0">
                <a:latin typeface="Montserrat Alternates SemiBold" panose="00000700000000000000" pitchFamily="2" charset="-52"/>
              </a:rPr>
              <a:t>Контроль при случке;</a:t>
            </a:r>
          </a:p>
          <a:p>
            <a:pPr marL="358775" indent="-342900" algn="just">
              <a:lnSpc>
                <a:spcPct val="150000"/>
              </a:lnSpc>
              <a:buFontTx/>
              <a:buChar char="-"/>
            </a:pPr>
            <a:r>
              <a:rPr lang="ru-RU" sz="2200" dirty="0">
                <a:latin typeface="Montserrat Alternates SemiBold" panose="00000700000000000000" pitchFamily="2" charset="-52"/>
              </a:rPr>
              <a:t>Предоставление рекомендаций от специалистов ветеринарных клиник;</a:t>
            </a:r>
          </a:p>
          <a:p>
            <a:pPr algn="just"/>
            <a:r>
              <a:rPr lang="ru-RU" sz="2200" dirty="0">
                <a:latin typeface="Montserrat Alternates SemiBold" panose="00000700000000000000" pitchFamily="2" charset="-52"/>
              </a:rPr>
              <a:t>	</a:t>
            </a:r>
          </a:p>
        </p:txBody>
      </p:sp>
      <p:pic>
        <p:nvPicPr>
          <p:cNvPr id="2064" name="Picture 16">
            <a:extLst>
              <a:ext uri="{FF2B5EF4-FFF2-40B4-BE49-F238E27FC236}">
                <a16:creationId xmlns:a16="http://schemas.microsoft.com/office/drawing/2014/main" id="{A7633A3D-CD9F-8805-D1EC-67D6F5993F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3" r="15665"/>
          <a:stretch/>
        </p:blipFill>
        <p:spPr bwMode="auto">
          <a:xfrm>
            <a:off x="11496939" y="-137145"/>
            <a:ext cx="8612800" cy="1143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9E5A6E12-76DF-1B4F-7C90-EF38FE0F0C99}"/>
              </a:ext>
            </a:extLst>
          </p:cNvPr>
          <p:cNvSpPr/>
          <p:nvPr/>
        </p:nvSpPr>
        <p:spPr>
          <a:xfrm>
            <a:off x="9913030" y="116022"/>
            <a:ext cx="3171039" cy="2119317"/>
          </a:xfrm>
          <a:prstGeom prst="ellipse">
            <a:avLst/>
          </a:prstGeom>
          <a:solidFill>
            <a:srgbClr val="A1B1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3699B6-7278-1A8D-5C8D-591FAD2FAB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073" y="-864072"/>
            <a:ext cx="4720887" cy="4194389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018" y="524621"/>
            <a:ext cx="8115145" cy="1519756"/>
          </a:xfrm>
        </p:spPr>
        <p:txBody>
          <a:bodyPr/>
          <a:lstStyle/>
          <a:p>
            <a:pPr algn="ctr"/>
            <a:r>
              <a:rPr lang="ru-RU" sz="5400" b="1" dirty="0">
                <a:latin typeface="Montserrat Alternates SemiBold" panose="00000700000000000000" pitchFamily="2" charset="-52"/>
              </a:rPr>
              <a:t>Решение проблемы</a:t>
            </a:r>
          </a:p>
        </p:txBody>
      </p:sp>
      <p:pic>
        <p:nvPicPr>
          <p:cNvPr id="26" name="Picture 10">
            <a:extLst>
              <a:ext uri="{FF2B5EF4-FFF2-40B4-BE49-F238E27FC236}">
                <a16:creationId xmlns:a16="http://schemas.microsoft.com/office/drawing/2014/main" id="{7F881074-F4F5-CF69-E295-E832273FA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70" y="3638412"/>
            <a:ext cx="2285238" cy="228523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  <p:bldP spid="23" grpId="0" animBg="1"/>
      <p:bldP spid="12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3F20CF-56A5-C9A4-C119-D14DCA741A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bright="22000" contras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87" t="-76" r="73968" b="2466"/>
          <a:stretch/>
        </p:blipFill>
        <p:spPr>
          <a:xfrm>
            <a:off x="-5637" y="-137145"/>
            <a:ext cx="20104100" cy="11433795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algn="ctr" rotWithShape="0">
              <a:srgbClr val="F0FAFF"/>
            </a:outerShdw>
          </a:effectLst>
        </p:spPr>
      </p:pic>
      <p:sp>
        <p:nvSpPr>
          <p:cNvPr id="3" name="Скругленный прямоугольник 9">
            <a:extLst>
              <a:ext uri="{FF2B5EF4-FFF2-40B4-BE49-F238E27FC236}">
                <a16:creationId xmlns:a16="http://schemas.microsoft.com/office/drawing/2014/main" id="{A6FF6A60-FBAD-0615-ACDF-59610447773B}"/>
              </a:ext>
            </a:extLst>
          </p:cNvPr>
          <p:cNvSpPr/>
          <p:nvPr/>
        </p:nvSpPr>
        <p:spPr>
          <a:xfrm>
            <a:off x="-341265" y="-301346"/>
            <a:ext cx="11085465" cy="12223191"/>
          </a:xfrm>
          <a:prstGeom prst="roundRect">
            <a:avLst>
              <a:gd name="adj" fmla="val 4281"/>
            </a:avLst>
          </a:prstGeom>
          <a:solidFill>
            <a:schemeClr val="accent6">
              <a:lumMod val="40000"/>
              <a:lumOff val="6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5999" y="1813822"/>
            <a:ext cx="7401751" cy="911090"/>
          </a:xfrm>
        </p:spPr>
        <p:txBody>
          <a:bodyPr/>
          <a:lstStyle/>
          <a:p>
            <a:endParaRPr lang="ru-RU"/>
          </a:p>
          <a:p>
            <a:endParaRPr lang="ru-RU" dirty="0"/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C0CFDC2C-9474-6192-B20E-569C45D26A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99650" y="55054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9E5A6E12-76DF-1B4F-7C90-EF38FE0F0C99}"/>
              </a:ext>
            </a:extLst>
          </p:cNvPr>
          <p:cNvSpPr/>
          <p:nvPr/>
        </p:nvSpPr>
        <p:spPr>
          <a:xfrm>
            <a:off x="16620322" y="150050"/>
            <a:ext cx="3171039" cy="2119317"/>
          </a:xfrm>
          <a:prstGeom prst="ellipse">
            <a:avLst/>
          </a:prstGeom>
          <a:solidFill>
            <a:srgbClr val="A1B1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3699B6-7278-1A8D-5C8D-591FAD2FA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5397" y="-762340"/>
            <a:ext cx="4720887" cy="41943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0" t="-1" r="8394" b="9309"/>
          <a:stretch/>
        </p:blipFill>
        <p:spPr>
          <a:xfrm>
            <a:off x="885642" y="1551455"/>
            <a:ext cx="14791941" cy="85175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3330" y="5657850"/>
            <a:ext cx="2949787" cy="29497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Заголовок 9">
            <a:extLst>
              <a:ext uri="{FF2B5EF4-FFF2-40B4-BE49-F238E27FC236}">
                <a16:creationId xmlns:a16="http://schemas.microsoft.com/office/drawing/2014/main" id="{4F72B3D7-0D9E-8594-00B2-DED9627F2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21" y="294066"/>
            <a:ext cx="8115145" cy="1519756"/>
          </a:xfrm>
        </p:spPr>
        <p:txBody>
          <a:bodyPr/>
          <a:lstStyle/>
          <a:p>
            <a:r>
              <a:rPr lang="ru-RU" sz="6000" b="1" dirty="0">
                <a:latin typeface="Montserrat Alternates SemiBold" panose="00000700000000000000" pitchFamily="2" charset="-52"/>
              </a:rPr>
              <a:t>Наш прототип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D3FF89-2D29-1E57-D560-A9C8F805E10B}"/>
              </a:ext>
            </a:extLst>
          </p:cNvPr>
          <p:cNvSpPr txBox="1"/>
          <p:nvPr/>
        </p:nvSpPr>
        <p:spPr>
          <a:xfrm>
            <a:off x="16759505" y="4194757"/>
            <a:ext cx="223743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 algn="ctr"/>
            <a:r>
              <a:rPr lang="en-US" sz="2800" dirty="0">
                <a:latin typeface="Montserrat Alternates SemiBold" panose="00000700000000000000" pitchFamily="2" charset="-52"/>
              </a:rPr>
              <a:t>QR </a:t>
            </a:r>
            <a:r>
              <a:rPr lang="ru-RU" sz="2800" dirty="0">
                <a:latin typeface="Montserrat Alternates SemiBold" panose="00000700000000000000" pitchFamily="2" charset="-52"/>
              </a:rPr>
              <a:t>код на сайт </a:t>
            </a:r>
            <a:r>
              <a:rPr lang="en-US" sz="2800" dirty="0">
                <a:latin typeface="Montserrat Alternates SemiBold" panose="00000700000000000000" pitchFamily="2" charset="-52"/>
              </a:rPr>
              <a:t>PetMatch</a:t>
            </a:r>
            <a:endParaRPr lang="ru-RU" sz="2800" dirty="0">
              <a:latin typeface="Montserrat Alternates SemiBold" panose="000007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7469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3F20CF-56A5-C9A4-C119-D14DCA741A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87" t="-76" r="73968" b="2466"/>
          <a:stretch/>
        </p:blipFill>
        <p:spPr>
          <a:xfrm>
            <a:off x="0" y="-118095"/>
            <a:ext cx="20104100" cy="11433795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algn="ctr" rotWithShape="0">
              <a:srgbClr val="F0FAFF"/>
            </a:outerShdw>
          </a:effec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FF996552-7264-F29C-B302-A3297C26C4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47" t="32"/>
          <a:stretch/>
        </p:blipFill>
        <p:spPr bwMode="auto">
          <a:xfrm>
            <a:off x="9456290" y="-160385"/>
            <a:ext cx="10811833" cy="1154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00638618-7226-F0EF-B519-210AA9716F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04" r="52481" b="104"/>
          <a:stretch/>
        </p:blipFill>
        <p:spPr bwMode="auto">
          <a:xfrm>
            <a:off x="-164023" y="-160384"/>
            <a:ext cx="10008295" cy="1154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9">
            <a:extLst>
              <a:ext uri="{FF2B5EF4-FFF2-40B4-BE49-F238E27FC236}">
                <a16:creationId xmlns:a16="http://schemas.microsoft.com/office/drawing/2014/main" id="{A6FF6A60-FBAD-0615-ACDF-59610447773B}"/>
              </a:ext>
            </a:extLst>
          </p:cNvPr>
          <p:cNvSpPr/>
          <p:nvPr/>
        </p:nvSpPr>
        <p:spPr>
          <a:xfrm>
            <a:off x="118118" y="-43106"/>
            <a:ext cx="9741217" cy="11401911"/>
          </a:xfrm>
          <a:prstGeom prst="roundRect">
            <a:avLst>
              <a:gd name="adj" fmla="val 4281"/>
            </a:avLst>
          </a:prstGeom>
          <a:solidFill>
            <a:schemeClr val="accent6">
              <a:lumMod val="7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74649" y="353362"/>
            <a:ext cx="9924299" cy="1615017"/>
          </a:xfrm>
        </p:spPr>
        <p:txBody>
          <a:bodyPr/>
          <a:lstStyle/>
          <a:p>
            <a:r>
              <a:rPr lang="ru-RU" sz="3800" b="1" dirty="0">
                <a:latin typeface="Montserrat Alternates SemiBold" panose="00000700000000000000" pitchFamily="2" charset="-52"/>
              </a:rPr>
              <a:t>Почему существующих вариантов решения не достаточно?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4210" y="2813382"/>
            <a:ext cx="9171420" cy="6190119"/>
          </a:xfrm>
        </p:spPr>
        <p:txBody>
          <a:bodyPr/>
          <a:lstStyle/>
          <a:p>
            <a:pPr marL="358775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 Alternates SemiBold" panose="00000700000000000000" pitchFamily="2" charset="-52"/>
              </a:rPr>
              <a:t>Нет гарантии здоровья и безопасности;</a:t>
            </a:r>
          </a:p>
          <a:p>
            <a:pPr marL="358775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3200" dirty="0">
              <a:latin typeface="Montserrat Alternates SemiBold" panose="00000700000000000000" pitchFamily="2" charset="-52"/>
            </a:endParaRPr>
          </a:p>
          <a:p>
            <a:pPr marL="358775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 Alternates SemiBold" panose="00000700000000000000" pitchFamily="2" charset="-52"/>
              </a:rPr>
              <a:t>Не проверяются документы о подлинности породы;</a:t>
            </a:r>
          </a:p>
          <a:p>
            <a:pPr marL="358775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3200" dirty="0">
              <a:latin typeface="Montserrat Alternates SemiBold" panose="00000700000000000000" pitchFamily="2" charset="-52"/>
            </a:endParaRPr>
          </a:p>
          <a:p>
            <a:pPr marL="358775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 Alternates SemiBold" panose="00000700000000000000" pitchFamily="2" charset="-52"/>
              </a:rPr>
              <a:t>Нет рекомендаций специалистов;</a:t>
            </a:r>
          </a:p>
          <a:p>
            <a:pPr marL="358775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3200" dirty="0">
              <a:latin typeface="Montserrat Alternates SemiBold" panose="00000700000000000000" pitchFamily="2" charset="-52"/>
            </a:endParaRPr>
          </a:p>
          <a:p>
            <a:pPr marL="358775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 Alternates SemiBold" panose="00000700000000000000" pitchFamily="2" charset="-52"/>
              </a:rPr>
              <a:t>Многие аналоги не работают;</a:t>
            </a:r>
          </a:p>
          <a:p>
            <a:pPr algn="just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9277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208795-E486-8742-8766-3CEFCD43D0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87" t="-76" r="73968" b="2466"/>
          <a:stretch/>
        </p:blipFill>
        <p:spPr>
          <a:xfrm>
            <a:off x="-1" y="0"/>
            <a:ext cx="20104100" cy="11433795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algn="ctr" rotWithShape="0">
              <a:srgbClr val="F0FAFF"/>
            </a:outerShdw>
          </a:effectLst>
        </p:spPr>
      </p:pic>
      <p:sp>
        <p:nvSpPr>
          <p:cNvPr id="7" name="Скругленный прямоугольник 9">
            <a:extLst>
              <a:ext uri="{FF2B5EF4-FFF2-40B4-BE49-F238E27FC236}">
                <a16:creationId xmlns:a16="http://schemas.microsoft.com/office/drawing/2014/main" id="{57B8953D-E26D-B4B0-26D1-187BB47CBB45}"/>
              </a:ext>
            </a:extLst>
          </p:cNvPr>
          <p:cNvSpPr/>
          <p:nvPr/>
        </p:nvSpPr>
        <p:spPr>
          <a:xfrm>
            <a:off x="516474" y="387421"/>
            <a:ext cx="19167762" cy="10658952"/>
          </a:xfrm>
          <a:prstGeom prst="roundRect">
            <a:avLst>
              <a:gd name="adj" fmla="val 4281"/>
            </a:avLst>
          </a:prstGeom>
          <a:solidFill>
            <a:schemeClr val="accent6">
              <a:lumMod val="40000"/>
              <a:lumOff val="6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1312476"/>
          </a:xfrm>
        </p:spPr>
        <p:txBody>
          <a:bodyPr/>
          <a:lstStyle/>
          <a:p>
            <a:r>
              <a:rPr lang="ru-RU" b="1" dirty="0">
                <a:latin typeface="Montserrat Alternates SemiBold" panose="00000700000000000000" pitchFamily="2" charset="-52"/>
              </a:rPr>
              <a:t>Рынок</a:t>
            </a:r>
            <a:br>
              <a:rPr lang="ru-RU" b="1" dirty="0">
                <a:latin typeface="Montserrat Alternates SemiBold" panose="00000700000000000000" pitchFamily="2" charset="-52"/>
              </a:rPr>
            </a:br>
            <a:r>
              <a:rPr lang="ru-RU" sz="3600" dirty="0">
                <a:latin typeface="Montserrat Alternates SemiBold" panose="00000700000000000000" pitchFamily="2" charset="-52"/>
              </a:rPr>
              <a:t>Оценка конкурентов</a:t>
            </a:r>
            <a:br>
              <a:rPr lang="ru-RU" b="1" dirty="0">
                <a:latin typeface="Montserrat Alternates SemiBold" panose="00000700000000000000" pitchFamily="2" charset="-52"/>
              </a:rPr>
            </a:br>
            <a:endParaRPr lang="ru-RU" b="1" dirty="0">
              <a:latin typeface="Montserrat Alternates SemiBold" panose="00000700000000000000" pitchFamily="2" charset="-52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4E165E5F-C683-93AB-BD03-1120A67B3C25}"/>
              </a:ext>
            </a:extLst>
          </p:cNvPr>
          <p:cNvSpPr/>
          <p:nvPr/>
        </p:nvSpPr>
        <p:spPr>
          <a:xfrm>
            <a:off x="17705418" y="360084"/>
            <a:ext cx="1882208" cy="1664517"/>
          </a:xfrm>
          <a:prstGeom prst="ellipse">
            <a:avLst/>
          </a:prstGeom>
          <a:solidFill>
            <a:schemeClr val="accent6">
              <a:lumMod val="7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8A9E149-CF68-43FB-C08F-44D02C8AC9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3187" y="-1"/>
            <a:ext cx="2786669" cy="2492433"/>
          </a:xfrm>
          <a:prstGeom prst="rect">
            <a:avLst/>
          </a:prstGeom>
        </p:spPr>
      </p:pic>
      <p:pic>
        <p:nvPicPr>
          <p:cNvPr id="10" name="Рисунок 9" descr="Маркеры-галочки">
            <a:extLst>
              <a:ext uri="{FF2B5EF4-FFF2-40B4-BE49-F238E27FC236}">
                <a16:creationId xmlns:a16="http://schemas.microsoft.com/office/drawing/2014/main" id="{01D1CAE4-CA78-1F98-9B60-17A82500F6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63144" y="3129153"/>
            <a:ext cx="964177" cy="964177"/>
          </a:xfrm>
          <a:prstGeom prst="rect">
            <a:avLst/>
          </a:prstGeom>
        </p:spPr>
      </p:pic>
      <p:pic>
        <p:nvPicPr>
          <p:cNvPr id="13" name="Рисунок 12" descr="Маркеры-галочки">
            <a:extLst>
              <a:ext uri="{FF2B5EF4-FFF2-40B4-BE49-F238E27FC236}">
                <a16:creationId xmlns:a16="http://schemas.microsoft.com/office/drawing/2014/main" id="{9AE517C5-A7D8-BDD3-106D-BCEBF1A511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98026" y="3134707"/>
            <a:ext cx="964177" cy="964177"/>
          </a:xfrm>
          <a:prstGeom prst="rect">
            <a:avLst/>
          </a:prstGeom>
        </p:spPr>
      </p:pic>
      <p:pic>
        <p:nvPicPr>
          <p:cNvPr id="14" name="Рисунок 13" descr="Маркеры-галочки">
            <a:extLst>
              <a:ext uri="{FF2B5EF4-FFF2-40B4-BE49-F238E27FC236}">
                <a16:creationId xmlns:a16="http://schemas.microsoft.com/office/drawing/2014/main" id="{1A402C94-9348-5B0E-6B6E-87EC4A6872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69288" y="3134707"/>
            <a:ext cx="964177" cy="964177"/>
          </a:xfrm>
          <a:prstGeom prst="rect">
            <a:avLst/>
          </a:prstGeom>
        </p:spPr>
      </p:pic>
      <p:pic>
        <p:nvPicPr>
          <p:cNvPr id="15" name="Рисунок 14" descr="Маркеры-галочки">
            <a:extLst>
              <a:ext uri="{FF2B5EF4-FFF2-40B4-BE49-F238E27FC236}">
                <a16:creationId xmlns:a16="http://schemas.microsoft.com/office/drawing/2014/main" id="{06AE7E6D-4CED-B251-E683-98AF7B03B8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076131" y="3129153"/>
            <a:ext cx="964177" cy="964177"/>
          </a:xfrm>
          <a:prstGeom prst="rect">
            <a:avLst/>
          </a:prstGeom>
        </p:spPr>
      </p:pic>
      <p:pic>
        <p:nvPicPr>
          <p:cNvPr id="16" name="Рисунок 15" descr="Маркеры-галочки">
            <a:extLst>
              <a:ext uri="{FF2B5EF4-FFF2-40B4-BE49-F238E27FC236}">
                <a16:creationId xmlns:a16="http://schemas.microsoft.com/office/drawing/2014/main" id="{C398E69E-F738-B7FC-86B3-5822F86631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253187" y="3222965"/>
            <a:ext cx="964177" cy="964177"/>
          </a:xfrm>
          <a:prstGeom prst="rect">
            <a:avLst/>
          </a:prstGeom>
        </p:spPr>
      </p:pic>
      <p:pic>
        <p:nvPicPr>
          <p:cNvPr id="18" name="Рисунок 17" descr="Закрыть">
            <a:extLst>
              <a:ext uri="{FF2B5EF4-FFF2-40B4-BE49-F238E27FC236}">
                <a16:creationId xmlns:a16="http://schemas.microsoft.com/office/drawing/2014/main" id="{D5A8A251-4249-F05E-6EE4-D2B03C76ED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90080" y="4319620"/>
            <a:ext cx="914400" cy="914400"/>
          </a:xfrm>
          <a:prstGeom prst="rect">
            <a:avLst/>
          </a:prstGeom>
        </p:spPr>
      </p:pic>
      <p:pic>
        <p:nvPicPr>
          <p:cNvPr id="19" name="Рисунок 18" descr="Маркеры-галочки">
            <a:extLst>
              <a:ext uri="{FF2B5EF4-FFF2-40B4-BE49-F238E27FC236}">
                <a16:creationId xmlns:a16="http://schemas.microsoft.com/office/drawing/2014/main" id="{E5C0B977-1E18-1F95-ADCF-BE0B56C9FF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69288" y="4254067"/>
            <a:ext cx="964177" cy="964177"/>
          </a:xfrm>
          <a:prstGeom prst="rect">
            <a:avLst/>
          </a:prstGeom>
        </p:spPr>
      </p:pic>
      <p:pic>
        <p:nvPicPr>
          <p:cNvPr id="20" name="Рисунок 19" descr="Маркеры-галочки">
            <a:extLst>
              <a:ext uri="{FF2B5EF4-FFF2-40B4-BE49-F238E27FC236}">
                <a16:creationId xmlns:a16="http://schemas.microsoft.com/office/drawing/2014/main" id="{433BDB1A-E3DD-CC44-55AF-C0BB5E2F1F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258453" y="4238086"/>
            <a:ext cx="964177" cy="964177"/>
          </a:xfrm>
          <a:prstGeom prst="rect">
            <a:avLst/>
          </a:prstGeom>
        </p:spPr>
      </p:pic>
      <p:pic>
        <p:nvPicPr>
          <p:cNvPr id="21" name="Рисунок 20" descr="Маркеры-галочки">
            <a:extLst>
              <a:ext uri="{FF2B5EF4-FFF2-40B4-BE49-F238E27FC236}">
                <a16:creationId xmlns:a16="http://schemas.microsoft.com/office/drawing/2014/main" id="{202F932F-6A5E-FC7D-FB3A-A4ACA0020A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07503" y="5299449"/>
            <a:ext cx="964177" cy="964177"/>
          </a:xfrm>
          <a:prstGeom prst="rect">
            <a:avLst/>
          </a:prstGeom>
        </p:spPr>
      </p:pic>
      <p:pic>
        <p:nvPicPr>
          <p:cNvPr id="22" name="Рисунок 21" descr="Маркеры-галочки">
            <a:extLst>
              <a:ext uri="{FF2B5EF4-FFF2-40B4-BE49-F238E27FC236}">
                <a16:creationId xmlns:a16="http://schemas.microsoft.com/office/drawing/2014/main" id="{7948FBC5-5F68-3F40-B17A-BC65A67B47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993101" y="5279429"/>
            <a:ext cx="964177" cy="964177"/>
          </a:xfrm>
          <a:prstGeom prst="rect">
            <a:avLst/>
          </a:prstGeom>
        </p:spPr>
      </p:pic>
      <p:pic>
        <p:nvPicPr>
          <p:cNvPr id="23" name="Рисунок 22" descr="Маркеры-галочки">
            <a:extLst>
              <a:ext uri="{FF2B5EF4-FFF2-40B4-BE49-F238E27FC236}">
                <a16:creationId xmlns:a16="http://schemas.microsoft.com/office/drawing/2014/main" id="{D2CFF8D5-9479-422A-4D54-B476673880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69287" y="6263626"/>
            <a:ext cx="964177" cy="964177"/>
          </a:xfrm>
          <a:prstGeom prst="rect">
            <a:avLst/>
          </a:prstGeom>
        </p:spPr>
      </p:pic>
      <p:pic>
        <p:nvPicPr>
          <p:cNvPr id="24" name="Рисунок 23" descr="Маркеры-галочки">
            <a:extLst>
              <a:ext uri="{FF2B5EF4-FFF2-40B4-BE49-F238E27FC236}">
                <a16:creationId xmlns:a16="http://schemas.microsoft.com/office/drawing/2014/main" id="{7A130488-5A58-E59B-C62C-7671F18B2D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256934" y="8812788"/>
            <a:ext cx="964177" cy="964177"/>
          </a:xfrm>
          <a:prstGeom prst="rect">
            <a:avLst/>
          </a:prstGeom>
        </p:spPr>
      </p:pic>
      <p:pic>
        <p:nvPicPr>
          <p:cNvPr id="25" name="Рисунок 24" descr="Маркеры-галочки">
            <a:extLst>
              <a:ext uri="{FF2B5EF4-FFF2-40B4-BE49-F238E27FC236}">
                <a16:creationId xmlns:a16="http://schemas.microsoft.com/office/drawing/2014/main" id="{7385968E-CDF9-9BA4-0899-4EC354473B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69288" y="5299451"/>
            <a:ext cx="964177" cy="964177"/>
          </a:xfrm>
          <a:prstGeom prst="rect">
            <a:avLst/>
          </a:prstGeom>
        </p:spPr>
      </p:pic>
      <p:pic>
        <p:nvPicPr>
          <p:cNvPr id="26" name="Рисунок 25" descr="Маркеры-галочки">
            <a:extLst>
              <a:ext uri="{FF2B5EF4-FFF2-40B4-BE49-F238E27FC236}">
                <a16:creationId xmlns:a16="http://schemas.microsoft.com/office/drawing/2014/main" id="{CC9B052C-DC94-7C01-E934-E6F4915AA9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253187" y="7352854"/>
            <a:ext cx="964177" cy="964177"/>
          </a:xfrm>
          <a:prstGeom prst="rect">
            <a:avLst/>
          </a:prstGeom>
        </p:spPr>
      </p:pic>
      <p:pic>
        <p:nvPicPr>
          <p:cNvPr id="27" name="Рисунок 26" descr="Маркеры-галочки">
            <a:extLst>
              <a:ext uri="{FF2B5EF4-FFF2-40B4-BE49-F238E27FC236}">
                <a16:creationId xmlns:a16="http://schemas.microsoft.com/office/drawing/2014/main" id="{2CF6E4CA-39A4-12E9-DEF4-BBC48A411E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98026" y="8828769"/>
            <a:ext cx="964177" cy="964177"/>
          </a:xfrm>
          <a:prstGeom prst="rect">
            <a:avLst/>
          </a:prstGeom>
        </p:spPr>
      </p:pic>
      <p:pic>
        <p:nvPicPr>
          <p:cNvPr id="28" name="Рисунок 27" descr="Закрыть">
            <a:extLst>
              <a:ext uri="{FF2B5EF4-FFF2-40B4-BE49-F238E27FC236}">
                <a16:creationId xmlns:a16="http://schemas.microsoft.com/office/drawing/2014/main" id="{BBE688EC-C6BD-E820-83A9-2E752EA08F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90080" y="5361045"/>
            <a:ext cx="914400" cy="914400"/>
          </a:xfrm>
          <a:prstGeom prst="rect">
            <a:avLst/>
          </a:prstGeom>
        </p:spPr>
      </p:pic>
      <p:pic>
        <p:nvPicPr>
          <p:cNvPr id="29" name="Рисунок 28" descr="Закрыть">
            <a:extLst>
              <a:ext uri="{FF2B5EF4-FFF2-40B4-BE49-F238E27FC236}">
                <a16:creationId xmlns:a16="http://schemas.microsoft.com/office/drawing/2014/main" id="{95F4080C-DF89-22FE-6837-8D3421766C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017990" y="4287780"/>
            <a:ext cx="914400" cy="914400"/>
          </a:xfrm>
          <a:prstGeom prst="rect">
            <a:avLst/>
          </a:prstGeom>
        </p:spPr>
      </p:pic>
      <p:pic>
        <p:nvPicPr>
          <p:cNvPr id="30" name="Рисунок 29" descr="Закрыть">
            <a:extLst>
              <a:ext uri="{FF2B5EF4-FFF2-40B4-BE49-F238E27FC236}">
                <a16:creationId xmlns:a16="http://schemas.microsoft.com/office/drawing/2014/main" id="{E2864A36-1774-B52F-FCB2-9F0A4A5D81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71678" y="4307801"/>
            <a:ext cx="914400" cy="914400"/>
          </a:xfrm>
          <a:prstGeom prst="rect">
            <a:avLst/>
          </a:prstGeom>
        </p:spPr>
      </p:pic>
      <p:pic>
        <p:nvPicPr>
          <p:cNvPr id="31" name="Рисунок 30" descr="Закрыть">
            <a:extLst>
              <a:ext uri="{FF2B5EF4-FFF2-40B4-BE49-F238E27FC236}">
                <a16:creationId xmlns:a16="http://schemas.microsoft.com/office/drawing/2014/main" id="{0E87FE2D-8502-F132-E0E3-F914DFCD21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9050" y="5333245"/>
            <a:ext cx="914400" cy="914400"/>
          </a:xfrm>
          <a:prstGeom prst="rect">
            <a:avLst/>
          </a:prstGeom>
        </p:spPr>
      </p:pic>
      <p:pic>
        <p:nvPicPr>
          <p:cNvPr id="32" name="Рисунок 31" descr="Закрыть">
            <a:extLst>
              <a:ext uri="{FF2B5EF4-FFF2-40B4-BE49-F238E27FC236}">
                <a16:creationId xmlns:a16="http://schemas.microsoft.com/office/drawing/2014/main" id="{1960571B-5DED-1EF9-6E9A-4B8815E0FD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3265" y="6366458"/>
            <a:ext cx="914400" cy="914400"/>
          </a:xfrm>
          <a:prstGeom prst="rect">
            <a:avLst/>
          </a:prstGeom>
        </p:spPr>
      </p:pic>
      <p:pic>
        <p:nvPicPr>
          <p:cNvPr id="33" name="Рисунок 32" descr="Закрыть">
            <a:extLst>
              <a:ext uri="{FF2B5EF4-FFF2-40B4-BE49-F238E27FC236}">
                <a16:creationId xmlns:a16="http://schemas.microsoft.com/office/drawing/2014/main" id="{96C7619B-ED9C-3209-BC61-375C040640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017989" y="6388279"/>
            <a:ext cx="914400" cy="914400"/>
          </a:xfrm>
          <a:prstGeom prst="rect">
            <a:avLst/>
          </a:prstGeom>
        </p:spPr>
      </p:pic>
      <p:pic>
        <p:nvPicPr>
          <p:cNvPr id="34" name="Рисунок 33" descr="Закрыть">
            <a:extLst>
              <a:ext uri="{FF2B5EF4-FFF2-40B4-BE49-F238E27FC236}">
                <a16:creationId xmlns:a16="http://schemas.microsoft.com/office/drawing/2014/main" id="{E99E2DD5-AA15-EAE2-C346-8CF7EECAEA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98026" y="6408300"/>
            <a:ext cx="914400" cy="914400"/>
          </a:xfrm>
          <a:prstGeom prst="rect">
            <a:avLst/>
          </a:prstGeom>
        </p:spPr>
      </p:pic>
      <p:pic>
        <p:nvPicPr>
          <p:cNvPr id="35" name="Рисунок 34" descr="Закрыть">
            <a:extLst>
              <a:ext uri="{FF2B5EF4-FFF2-40B4-BE49-F238E27FC236}">
                <a16:creationId xmlns:a16="http://schemas.microsoft.com/office/drawing/2014/main" id="{601FBFE9-296B-6243-F41E-BB2E6F47A7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85296" y="6404765"/>
            <a:ext cx="914400" cy="914400"/>
          </a:xfrm>
          <a:prstGeom prst="rect">
            <a:avLst/>
          </a:prstGeom>
        </p:spPr>
      </p:pic>
      <p:pic>
        <p:nvPicPr>
          <p:cNvPr id="36" name="Рисунок 35" descr="Закрыть">
            <a:extLst>
              <a:ext uri="{FF2B5EF4-FFF2-40B4-BE49-F238E27FC236}">
                <a16:creationId xmlns:a16="http://schemas.microsoft.com/office/drawing/2014/main" id="{A8FFB45D-F6E5-8130-1857-AC09682960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85296" y="7434471"/>
            <a:ext cx="914400" cy="914400"/>
          </a:xfrm>
          <a:prstGeom prst="rect">
            <a:avLst/>
          </a:prstGeom>
        </p:spPr>
      </p:pic>
      <p:pic>
        <p:nvPicPr>
          <p:cNvPr id="37" name="Рисунок 36" descr="Закрыть">
            <a:extLst>
              <a:ext uri="{FF2B5EF4-FFF2-40B4-BE49-F238E27FC236}">
                <a16:creationId xmlns:a16="http://schemas.microsoft.com/office/drawing/2014/main" id="{CB543C50-F5A3-6748-E9BA-4A339E955C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98026" y="7422652"/>
            <a:ext cx="914400" cy="914400"/>
          </a:xfrm>
          <a:prstGeom prst="rect">
            <a:avLst/>
          </a:prstGeom>
        </p:spPr>
      </p:pic>
      <p:pic>
        <p:nvPicPr>
          <p:cNvPr id="40" name="Рисунок 39" descr="Закрыть">
            <a:extLst>
              <a:ext uri="{FF2B5EF4-FFF2-40B4-BE49-F238E27FC236}">
                <a16:creationId xmlns:a16="http://schemas.microsoft.com/office/drawing/2014/main" id="{BD4F6838-4748-F39B-BDE0-77ED98F01E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66965" y="7422652"/>
            <a:ext cx="914400" cy="914400"/>
          </a:xfrm>
          <a:prstGeom prst="rect">
            <a:avLst/>
          </a:prstGeom>
        </p:spPr>
      </p:pic>
      <p:pic>
        <p:nvPicPr>
          <p:cNvPr id="41" name="Рисунок 40" descr="Закрыть">
            <a:extLst>
              <a:ext uri="{FF2B5EF4-FFF2-40B4-BE49-F238E27FC236}">
                <a16:creationId xmlns:a16="http://schemas.microsoft.com/office/drawing/2014/main" id="{3404820D-7D4A-E3F1-F211-B1E897FDC5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017989" y="7402631"/>
            <a:ext cx="914400" cy="914400"/>
          </a:xfrm>
          <a:prstGeom prst="rect">
            <a:avLst/>
          </a:prstGeom>
        </p:spPr>
      </p:pic>
      <p:pic>
        <p:nvPicPr>
          <p:cNvPr id="42" name="Рисунок 41" descr="Закрыть">
            <a:extLst>
              <a:ext uri="{FF2B5EF4-FFF2-40B4-BE49-F238E27FC236}">
                <a16:creationId xmlns:a16="http://schemas.microsoft.com/office/drawing/2014/main" id="{BF9DA326-BB62-A5C9-899D-280EFBA7D2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66965" y="8878546"/>
            <a:ext cx="914400" cy="914400"/>
          </a:xfrm>
          <a:prstGeom prst="rect">
            <a:avLst/>
          </a:prstGeom>
        </p:spPr>
      </p:pic>
      <p:pic>
        <p:nvPicPr>
          <p:cNvPr id="43" name="Рисунок 42" descr="Закрыть">
            <a:extLst>
              <a:ext uri="{FF2B5EF4-FFF2-40B4-BE49-F238E27FC236}">
                <a16:creationId xmlns:a16="http://schemas.microsoft.com/office/drawing/2014/main" id="{8A93E84E-FF20-BA1B-B121-024D8FA092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056625" y="8858525"/>
            <a:ext cx="914400" cy="914400"/>
          </a:xfrm>
          <a:prstGeom prst="rect">
            <a:avLst/>
          </a:prstGeom>
        </p:spPr>
      </p:pic>
      <p:pic>
        <p:nvPicPr>
          <p:cNvPr id="44" name="Рисунок 43" descr="Закрыть">
            <a:extLst>
              <a:ext uri="{FF2B5EF4-FFF2-40B4-BE49-F238E27FC236}">
                <a16:creationId xmlns:a16="http://schemas.microsoft.com/office/drawing/2014/main" id="{B3388879-DF64-6277-1AA6-4CA22C1FAE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85296" y="8890365"/>
            <a:ext cx="914400" cy="914400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D63C41E7-151B-3490-D195-0985E37AAFD4}"/>
              </a:ext>
            </a:extLst>
          </p:cNvPr>
          <p:cNvSpPr/>
          <p:nvPr/>
        </p:nvSpPr>
        <p:spPr>
          <a:xfrm>
            <a:off x="912786" y="3031650"/>
            <a:ext cx="18296726" cy="1381557"/>
          </a:xfrm>
          <a:prstGeom prst="roundRect">
            <a:avLst/>
          </a:prstGeom>
          <a:solidFill>
            <a:schemeClr val="accent6">
              <a:alpha val="38000"/>
            </a:schemeClr>
          </a:solidFill>
          <a:ln>
            <a:noFill/>
          </a:ln>
          <a:effectLst>
            <a:softEdge rad="2286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0E45955-38BD-A164-3B47-356DFBD34C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479753"/>
              </p:ext>
            </p:extLst>
          </p:nvPr>
        </p:nvGraphicFramePr>
        <p:xfrm>
          <a:off x="894588" y="1939206"/>
          <a:ext cx="18296726" cy="8871466"/>
        </p:xfrm>
        <a:graphic>
          <a:graphicData uri="http://schemas.openxmlformats.org/drawingml/2006/table">
            <a:tbl>
              <a:tblPr firstRow="1" bandRow="1">
                <a:noFill/>
                <a:tableStyleId>{A88DF0FD-1832-459D-A4AA-4501EE5D750F}</a:tableStyleId>
              </a:tblPr>
              <a:tblGrid>
                <a:gridCol w="3963162">
                  <a:extLst>
                    <a:ext uri="{9D8B030D-6E8A-4147-A177-3AD203B41FA5}">
                      <a16:colId xmlns:a16="http://schemas.microsoft.com/office/drawing/2014/main" val="742514559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718832658"/>
                    </a:ext>
                  </a:extLst>
                </a:gridCol>
                <a:gridCol w="2265583">
                  <a:extLst>
                    <a:ext uri="{9D8B030D-6E8A-4147-A177-3AD203B41FA5}">
                      <a16:colId xmlns:a16="http://schemas.microsoft.com/office/drawing/2014/main" val="3208156037"/>
                    </a:ext>
                  </a:extLst>
                </a:gridCol>
                <a:gridCol w="3239867">
                  <a:extLst>
                    <a:ext uri="{9D8B030D-6E8A-4147-A177-3AD203B41FA5}">
                      <a16:colId xmlns:a16="http://schemas.microsoft.com/office/drawing/2014/main" val="218154372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436204349"/>
                    </a:ext>
                  </a:extLst>
                </a:gridCol>
                <a:gridCol w="3265514">
                  <a:extLst>
                    <a:ext uri="{9D8B030D-6E8A-4147-A177-3AD203B41FA5}">
                      <a16:colId xmlns:a16="http://schemas.microsoft.com/office/drawing/2014/main" val="1568552222"/>
                    </a:ext>
                  </a:extLst>
                </a:gridCol>
              </a:tblGrid>
              <a:tr h="1268947"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latin typeface="Montserrat Alternates SemiBold" panose="00000700000000000000" pitchFamily="2" charset="-52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 Alternates SemiBold" panose="00000700000000000000" pitchFamily="2" charset="-52"/>
                        </a:rPr>
                        <a:t>Проверка документов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 Alternates SemiBold" panose="00000700000000000000" pitchFamily="2" charset="-52"/>
                        </a:rPr>
                        <a:t>База владельцев по России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 Alternates SemiBold" panose="00000700000000000000" pitchFamily="2" charset="-52"/>
                        </a:rPr>
                        <a:t>Дополнительные услуги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 Alternates SemiBold" panose="00000700000000000000" pitchFamily="2" charset="-52"/>
                        </a:rPr>
                        <a:t>Скорость сделки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 Alternates SemiBold" panose="00000700000000000000" pitchFamily="2" charset="-52"/>
                        </a:rPr>
                        <a:t>Специализирован на животных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6078893"/>
                  </a:ext>
                </a:extLst>
              </a:tr>
              <a:tr h="10627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 Alternates SemiBold" panose="00000700000000000000" pitchFamily="2" charset="-52"/>
                        </a:rPr>
                        <a:t>PetMatch</a:t>
                      </a:r>
                      <a:endParaRPr lang="ru-RU" sz="36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1292484"/>
                  </a:ext>
                </a:extLst>
              </a:tr>
              <a:tr h="113562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 Alternates SemiBold" panose="00000700000000000000" pitchFamily="2" charset="-52"/>
                        </a:rPr>
                        <a:t>PetGlobals</a:t>
                      </a:r>
                      <a:endParaRPr lang="ru-RU" sz="36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323446"/>
                  </a:ext>
                </a:extLst>
              </a:tr>
              <a:tr h="1106129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 Alternates SemiBold" panose="00000700000000000000" pitchFamily="2" charset="-52"/>
                        </a:rPr>
                        <a:t>Авито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5437295"/>
                  </a:ext>
                </a:extLst>
              </a:tr>
              <a:tr h="941477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 Alternates SemiBold" panose="00000700000000000000" pitchFamily="2" charset="-52"/>
                        </a:rPr>
                        <a:t>Портал услуг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2079413"/>
                  </a:ext>
                </a:extLst>
              </a:tr>
              <a:tr h="941477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 Alternates SemiBold" panose="00000700000000000000" pitchFamily="2" charset="-52"/>
                        </a:rPr>
                        <a:t>Dog-Dog</a:t>
                      </a:r>
                      <a:endParaRPr lang="ru-RU" sz="36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473138"/>
                  </a:ext>
                </a:extLst>
              </a:tr>
              <a:tr h="2415093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 Alternates SemiBold" panose="00000700000000000000" pitchFamily="2" charset="-52"/>
                        </a:rPr>
                        <a:t>Тематические сообщества в социальных сетях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 Alternates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358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63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6EE153-855D-EB77-8CEF-7527B09115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87" t="-76" r="73968" b="2466"/>
          <a:stretch/>
        </p:blipFill>
        <p:spPr>
          <a:xfrm>
            <a:off x="0" y="0"/>
            <a:ext cx="20104100" cy="11433795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algn="ctr" rotWithShape="0">
              <a:srgbClr val="F0FAFF"/>
            </a:outerShdw>
          </a:effectLst>
        </p:spPr>
      </p:pic>
      <p:sp>
        <p:nvSpPr>
          <p:cNvPr id="6" name="Скругленный прямоугольник 9">
            <a:extLst>
              <a:ext uri="{FF2B5EF4-FFF2-40B4-BE49-F238E27FC236}">
                <a16:creationId xmlns:a16="http://schemas.microsoft.com/office/drawing/2014/main" id="{DFDD8F99-EDA5-2C51-98B4-0624B99D823B}"/>
              </a:ext>
            </a:extLst>
          </p:cNvPr>
          <p:cNvSpPr/>
          <p:nvPr/>
        </p:nvSpPr>
        <p:spPr>
          <a:xfrm>
            <a:off x="218260" y="255731"/>
            <a:ext cx="19104399" cy="10922332"/>
          </a:xfrm>
          <a:prstGeom prst="roundRect">
            <a:avLst>
              <a:gd name="adj" fmla="val 4281"/>
            </a:avLst>
          </a:prstGeom>
          <a:solidFill>
            <a:schemeClr val="accent6">
              <a:lumMod val="40000"/>
              <a:lumOff val="6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B751282A-E805-4789-A1E0-8C30BFC8371E}"/>
              </a:ext>
            </a:extLst>
          </p:cNvPr>
          <p:cNvSpPr/>
          <p:nvPr/>
        </p:nvSpPr>
        <p:spPr>
          <a:xfrm>
            <a:off x="551889" y="515375"/>
            <a:ext cx="18376191" cy="10530577"/>
          </a:xfrm>
          <a:prstGeom prst="roundRect">
            <a:avLst>
              <a:gd name="adj" fmla="val 572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3750" y="1477597"/>
            <a:ext cx="11716400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>
                <a:latin typeface="Montserrat Alternates SemiBold" panose="00000700000000000000" pitchFamily="2" charset="-52"/>
              </a:rPr>
              <a:t>Наша бизнес-модель – как мы планируем зарабатывать.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50" y="768714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>
                <a:latin typeface="Montserrat Alternates SemiBold" panose="00000700000000000000" pitchFamily="2" charset="-52"/>
              </a:rPr>
              <a:t>Бизнес-модель</a:t>
            </a:r>
            <a:endParaRPr lang="ru-RU" dirty="0">
              <a:latin typeface="Montserrat Alternates SemiBold" panose="00000700000000000000" pitchFamily="2" charset="-52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EC15934E-FAB5-A308-57E4-A65BCA59F45D}"/>
              </a:ext>
            </a:extLst>
          </p:cNvPr>
          <p:cNvSpPr/>
          <p:nvPr/>
        </p:nvSpPr>
        <p:spPr>
          <a:xfrm>
            <a:off x="15349951" y="701427"/>
            <a:ext cx="2427582" cy="2274305"/>
          </a:xfrm>
          <a:prstGeom prst="ellipse">
            <a:avLst/>
          </a:prstGeom>
          <a:solidFill>
            <a:schemeClr val="accent6">
              <a:lumMod val="7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55AE8F-1905-DD78-5F38-DE379FBC84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4074" y="13620"/>
            <a:ext cx="4234131" cy="3787062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095E5A80-E30F-03AE-E15C-41E2A6DFEEF2}"/>
              </a:ext>
            </a:extLst>
          </p:cNvPr>
          <p:cNvSpPr/>
          <p:nvPr/>
        </p:nvSpPr>
        <p:spPr>
          <a:xfrm>
            <a:off x="781441" y="3085248"/>
            <a:ext cx="3785616" cy="48730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Проблема</a:t>
            </a:r>
          </a:p>
          <a:p>
            <a:r>
              <a:rPr lang="ru-RU" sz="2000" dirty="0">
                <a:solidFill>
                  <a:schemeClr val="tx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Владельцам животных трудно найти породистого партнёра с достоверными данными.</a:t>
            </a:r>
          </a:p>
          <a:p>
            <a:endParaRPr lang="ru-RU" sz="2000" dirty="0">
              <a:solidFill>
                <a:schemeClr val="tx1"/>
              </a:solidFill>
              <a:latin typeface="Montserrat Alternates SemiBold" panose="00000700000000000000" pitchFamily="2" charset="-52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Альтернатива</a:t>
            </a:r>
          </a:p>
          <a:p>
            <a:r>
              <a:rPr lang="ru-RU" sz="2000" dirty="0">
                <a:solidFill>
                  <a:schemeClr val="tx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Найти контакт в интернете и не быть уверенным в породистости партнёра.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B6309F36-429B-0A50-3438-9B9EF8C69896}"/>
              </a:ext>
            </a:extLst>
          </p:cNvPr>
          <p:cNvSpPr/>
          <p:nvPr/>
        </p:nvSpPr>
        <p:spPr>
          <a:xfrm>
            <a:off x="4811547" y="3166873"/>
            <a:ext cx="4820980" cy="224738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5258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Montserrat Alternates SemiBold" panose="00000700000000000000" pitchFamily="2" charset="-52"/>
              </a:rPr>
              <a:t>Решение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Montserrat Alternates SemiBold" panose="00000700000000000000" pitchFamily="2" charset="-52"/>
              </a:rPr>
              <a:t>Сайт, который проверяет и дает гарантию достоверности данных о питомце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8786835B-3FD4-D425-DDCB-9CD361EF59D5}"/>
              </a:ext>
            </a:extLst>
          </p:cNvPr>
          <p:cNvSpPr/>
          <p:nvPr/>
        </p:nvSpPr>
        <p:spPr>
          <a:xfrm>
            <a:off x="9868094" y="3008257"/>
            <a:ext cx="3945833" cy="48730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5258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Montserrat Alternates SemiBold" panose="00000700000000000000" pitchFamily="2" charset="-52"/>
              </a:rPr>
              <a:t>Сегменты клиентов</a:t>
            </a: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Montserrat Alternates SemiBold" panose="00000700000000000000" pitchFamily="2" charset="-52"/>
              </a:rPr>
              <a:t>Заводчики (те, у кого разведение животных - бизнес)</a:t>
            </a:r>
          </a:p>
          <a:p>
            <a:pPr algn="ctr"/>
            <a:endParaRPr lang="ru-RU" sz="1800" dirty="0">
              <a:solidFill>
                <a:schemeClr val="tx1"/>
              </a:solidFill>
              <a:latin typeface="Montserrat Alternates SemiBold" panose="00000700000000000000" pitchFamily="2" charset="-52"/>
            </a:endParaRP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Montserrat Alternates SemiBold" panose="00000700000000000000" pitchFamily="2" charset="-52"/>
              </a:rPr>
              <a:t>Организации (питомники и подобные компании, которые занимаются разведением породистых животных)</a:t>
            </a:r>
          </a:p>
          <a:p>
            <a:pPr algn="ctr"/>
            <a:endParaRPr lang="ru-RU" sz="1800" dirty="0">
              <a:solidFill>
                <a:schemeClr val="tx1"/>
              </a:solidFill>
              <a:latin typeface="Montserrat Alternates SemiBold" panose="00000700000000000000" pitchFamily="2" charset="-52"/>
            </a:endParaRP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Montserrat Alternates SemiBold" panose="00000700000000000000" pitchFamily="2" charset="-52"/>
              </a:rPr>
              <a:t>Человек, желающий завести потомство для своего животного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178298F6-37C7-12C0-5D26-4B1796FDF660}"/>
              </a:ext>
            </a:extLst>
          </p:cNvPr>
          <p:cNvSpPr/>
          <p:nvPr/>
        </p:nvSpPr>
        <p:spPr>
          <a:xfrm>
            <a:off x="14006613" y="3085248"/>
            <a:ext cx="4820981" cy="221903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5258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Montserrat Alternates SemiBold" panose="00000700000000000000" pitchFamily="2" charset="-52"/>
              </a:rPr>
              <a:t>Каналы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Montserrat Alternates SemiBold" panose="00000700000000000000" pitchFamily="2" charset="-52"/>
              </a:rPr>
              <a:t>Сайт </a:t>
            </a:r>
            <a:r>
              <a:rPr lang="en-US" sz="2000" dirty="0">
                <a:solidFill>
                  <a:schemeClr val="tx1"/>
                </a:solidFill>
                <a:latin typeface="Montserrat Alternates SemiBold" panose="00000700000000000000" pitchFamily="2" charset="-52"/>
              </a:rPr>
              <a:t>PetMatch</a:t>
            </a:r>
            <a:r>
              <a:rPr lang="ru-RU" sz="2000" dirty="0">
                <a:solidFill>
                  <a:schemeClr val="tx1"/>
                </a:solidFill>
                <a:latin typeface="Montserrat Alternates SemiBold" panose="00000700000000000000" pitchFamily="2" charset="-52"/>
              </a:rPr>
              <a:t>, реклама сайта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078F39E-5EF9-2733-5010-88164BC8A6E1}"/>
              </a:ext>
            </a:extLst>
          </p:cNvPr>
          <p:cNvSpPr/>
          <p:nvPr/>
        </p:nvSpPr>
        <p:spPr>
          <a:xfrm>
            <a:off x="14006614" y="5657850"/>
            <a:ext cx="4820980" cy="221903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5258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Структура расходов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Создание сайта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Реклама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Процент от сделок партнёрам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Зарплаты сотрудникам компании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5B565A54-FEE4-03BC-8819-A0AA021865B4}"/>
              </a:ext>
            </a:extLst>
          </p:cNvPr>
          <p:cNvSpPr/>
          <p:nvPr/>
        </p:nvSpPr>
        <p:spPr>
          <a:xfrm>
            <a:off x="13120554" y="8175003"/>
            <a:ext cx="4820981" cy="214003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Уникальное ценностное предложение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Сайт который экономит время на поиск животных со всеми вспомогательными функциями.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EFA780F3-CB25-3FC4-75DC-8F1287F40A0B}"/>
              </a:ext>
            </a:extLst>
          </p:cNvPr>
          <p:cNvSpPr/>
          <p:nvPr/>
        </p:nvSpPr>
        <p:spPr>
          <a:xfrm>
            <a:off x="7641560" y="8175003"/>
            <a:ext cx="4820979" cy="213558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5258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Нечестное преимущество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Изначально наша команда имеет опыт в данной сфере;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Поддержка и помощь от ВУЗа и преподавателей</a:t>
            </a:r>
            <a:endParaRPr lang="ru-RU" sz="2000" b="1" dirty="0">
              <a:solidFill>
                <a:schemeClr val="tx1"/>
              </a:solidFill>
              <a:latin typeface="Montserrat Alternates SemiBold" panose="00000700000000000000" pitchFamily="2" charset="-52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E48FE055-D282-6DAC-85CE-D29C383F136D}"/>
              </a:ext>
            </a:extLst>
          </p:cNvPr>
          <p:cNvSpPr/>
          <p:nvPr/>
        </p:nvSpPr>
        <p:spPr>
          <a:xfrm>
            <a:off x="2162565" y="8273449"/>
            <a:ext cx="4820979" cy="204607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Источники доходов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Ежемесячная подписка;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Процент от стоимости производимых сделок;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Montserrat Alternates SemiBold" panose="00000700000000000000" pitchFamily="2" charset="-52"/>
                <a:cs typeface="Times New Roman" panose="02020603050405020304" pitchFamily="18" charset="0"/>
              </a:rPr>
              <a:t>Продажа пользовательской лицензии.  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E74D12DC-18B6-79EE-555D-F7B12F10DEF3}"/>
              </a:ext>
            </a:extLst>
          </p:cNvPr>
          <p:cNvSpPr/>
          <p:nvPr/>
        </p:nvSpPr>
        <p:spPr>
          <a:xfrm>
            <a:off x="4815640" y="5629503"/>
            <a:ext cx="4821863" cy="224738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5258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Montserrat Alternates SemiBold" panose="00000700000000000000" pitchFamily="2" charset="-52"/>
              </a:rPr>
              <a:t>Ключевые метрики </a:t>
            </a:r>
          </a:p>
          <a:p>
            <a:r>
              <a:rPr lang="ru-RU" sz="1800" dirty="0">
                <a:solidFill>
                  <a:schemeClr val="tx1"/>
                </a:solidFill>
                <a:latin typeface="Montserrat Alternates SemiBold" panose="00000700000000000000" pitchFamily="2" charset="-52"/>
              </a:rPr>
              <a:t>1)Рекомендации квалифицированных ветеринаров;</a:t>
            </a:r>
          </a:p>
          <a:p>
            <a:r>
              <a:rPr lang="ru-RU" sz="1800" dirty="0">
                <a:solidFill>
                  <a:schemeClr val="tx1"/>
                </a:solidFill>
                <a:latin typeface="Montserrat Alternates SemiBold" panose="00000700000000000000" pitchFamily="2" charset="-52"/>
              </a:rPr>
              <a:t>2) Представление комфортных и безопасных условий для случки;</a:t>
            </a:r>
          </a:p>
          <a:p>
            <a:r>
              <a:rPr lang="ru-RU" sz="1800" dirty="0">
                <a:solidFill>
                  <a:schemeClr val="tx1"/>
                </a:solidFill>
                <a:latin typeface="Montserrat Alternates SemiBold" panose="00000700000000000000" pitchFamily="2" charset="-52"/>
              </a:rPr>
              <a:t>3)Гарантия достоверности данных о питомце</a:t>
            </a:r>
            <a:r>
              <a:rPr lang="ru-RU" sz="2000" dirty="0">
                <a:solidFill>
                  <a:schemeClr val="tx1"/>
                </a:solidFill>
                <a:latin typeface="Montserrat Alternates SemiBold" panose="00000700000000000000" pitchFamily="2" charset="-52"/>
              </a:rPr>
              <a:t>.</a:t>
            </a:r>
            <a:r>
              <a:rPr lang="ru-RU" dirty="0">
                <a:latin typeface="Montserrat Alternates SemiBold" panose="00000700000000000000" pitchFamily="2" charset="-5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F9961C12-19B4-0D2B-32C9-DBDFE810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392" b="156"/>
          <a:stretch/>
        </p:blipFill>
        <p:spPr bwMode="auto">
          <a:xfrm>
            <a:off x="1" y="0"/>
            <a:ext cx="20104100" cy="1131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9">
            <a:extLst>
              <a:ext uri="{FF2B5EF4-FFF2-40B4-BE49-F238E27FC236}">
                <a16:creationId xmlns:a16="http://schemas.microsoft.com/office/drawing/2014/main" id="{D14C486C-DA09-E1E3-82BE-E0D03EC0689F}"/>
              </a:ext>
            </a:extLst>
          </p:cNvPr>
          <p:cNvSpPr/>
          <p:nvPr/>
        </p:nvSpPr>
        <p:spPr>
          <a:xfrm>
            <a:off x="316606" y="451396"/>
            <a:ext cx="11885883" cy="10412905"/>
          </a:xfrm>
          <a:prstGeom prst="roundRect">
            <a:avLst>
              <a:gd name="adj" fmla="val 4281"/>
            </a:avLst>
          </a:prstGeom>
          <a:solidFill>
            <a:schemeClr val="accent6">
              <a:lumMod val="40000"/>
              <a:lumOff val="6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кругленный прямоугольник 9">
            <a:extLst>
              <a:ext uri="{FF2B5EF4-FFF2-40B4-BE49-F238E27FC236}">
                <a16:creationId xmlns:a16="http://schemas.microsoft.com/office/drawing/2014/main" id="{1357A118-29C8-D95D-5AA6-6849E7FBBBB9}"/>
              </a:ext>
            </a:extLst>
          </p:cNvPr>
          <p:cNvSpPr/>
          <p:nvPr/>
        </p:nvSpPr>
        <p:spPr>
          <a:xfrm>
            <a:off x="726182" y="736046"/>
            <a:ext cx="11066733" cy="9843606"/>
          </a:xfrm>
          <a:prstGeom prst="roundRect">
            <a:avLst>
              <a:gd name="adj" fmla="val 4281"/>
            </a:avLst>
          </a:prstGeom>
          <a:solidFill>
            <a:schemeClr val="accent6">
              <a:lumMod val="40000"/>
              <a:lumOff val="60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414" y="905386"/>
            <a:ext cx="9741217" cy="911089"/>
          </a:xfrm>
        </p:spPr>
        <p:txBody>
          <a:bodyPr/>
          <a:lstStyle/>
          <a:p>
            <a:r>
              <a:rPr lang="ru-RU" b="1" dirty="0">
                <a:latin typeface="Montserrat Alternates SemiBold" panose="00000700000000000000" pitchFamily="2" charset="-52"/>
              </a:rPr>
              <a:t>Текущие результаты</a:t>
            </a:r>
            <a:endParaRPr lang="ru-RU" dirty="0">
              <a:latin typeface="Montserrat Alternates SemiBold" panose="00000700000000000000" pitchFamily="2" charset="-52"/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64414" y="1880392"/>
            <a:ext cx="10617986" cy="7554912"/>
          </a:xfrm>
        </p:spPr>
        <p:txBody>
          <a:bodyPr/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 Alternates SemiBold" panose="00000700000000000000" pitchFamily="2" charset="-52"/>
              </a:rPr>
              <a:t>Мы провели 10 интервью с потенциальными клиентами; </a:t>
            </a:r>
          </a:p>
          <a:p>
            <a:pPr marL="358775" indent="-342900" algn="just">
              <a:buFont typeface="Arial" panose="020B0604020202020204" pitchFamily="34" charset="0"/>
              <a:buChar char="•"/>
            </a:pPr>
            <a:endParaRPr lang="ru-RU" sz="3200" dirty="0">
              <a:latin typeface="Montserrat Alternates SemiBold" panose="00000700000000000000" pitchFamily="2" charset="-52"/>
            </a:endParaRP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 Alternates SemiBold" panose="00000700000000000000" pitchFamily="2" charset="-52"/>
              </a:rPr>
              <a:t>Составили примерный вид сайта со стороны пользователя;</a:t>
            </a:r>
          </a:p>
          <a:p>
            <a:pPr marL="358775" indent="-342900" algn="just">
              <a:buFont typeface="Arial" panose="020B0604020202020204" pitchFamily="34" charset="0"/>
              <a:buChar char="•"/>
            </a:pPr>
            <a:endParaRPr lang="ru-RU" sz="3200" dirty="0">
              <a:latin typeface="Montserrat Alternates SemiBold" panose="00000700000000000000" pitchFamily="2" charset="-52"/>
            </a:endParaRP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 Alternates SemiBold" panose="00000700000000000000" pitchFamily="2" charset="-52"/>
              </a:rPr>
              <a:t>Проанализировали рынок и текущую ситуацию;</a:t>
            </a:r>
          </a:p>
          <a:p>
            <a:pPr marL="358775" indent="-342900" algn="just">
              <a:buFont typeface="Arial" panose="020B0604020202020204" pitchFamily="34" charset="0"/>
              <a:buChar char="•"/>
            </a:pPr>
            <a:endParaRPr lang="ru-RU" sz="3200" dirty="0">
              <a:latin typeface="Montserrat Alternates SemiBold" panose="00000700000000000000" pitchFamily="2" charset="-52"/>
            </a:endParaRPr>
          </a:p>
          <a:p>
            <a:pPr marL="358775" indent="-342900"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 Alternates SemiBold" panose="00000700000000000000" pitchFamily="2" charset="-52"/>
              </a:rPr>
              <a:t> Построили бизнес-модель проекта;</a:t>
            </a:r>
          </a:p>
          <a:p>
            <a:pPr marL="358775" indent="-342900" algn="just">
              <a:buFont typeface="Arial" panose="020B0604020202020204" pitchFamily="34" charset="0"/>
              <a:buChar char="•"/>
            </a:pPr>
            <a:endParaRPr lang="ru-RU" sz="3200" dirty="0">
              <a:latin typeface="Montserrat Alternates SemiBold" panose="00000700000000000000" pitchFamily="2" charset="-52"/>
            </a:endParaRPr>
          </a:p>
          <a:p>
            <a:pPr marL="358775" indent="-342900"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 Alternates SemiBold" panose="00000700000000000000" pitchFamily="2" charset="-52"/>
              </a:rPr>
              <a:t>Отметили наши конкурентные;</a:t>
            </a:r>
          </a:p>
          <a:p>
            <a:pPr marL="358775" indent="-342900" algn="just">
              <a:buFont typeface="Arial" panose="020B0604020202020204" pitchFamily="34" charset="0"/>
              <a:buChar char="•"/>
            </a:pPr>
            <a:endParaRPr lang="ru-RU" sz="3200" dirty="0">
              <a:latin typeface="Montserrat Alternates SemiBold" panose="00000700000000000000" pitchFamily="2" charset="-52"/>
            </a:endParaRP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 Alternates SemiBold" panose="00000700000000000000" pitchFamily="2" charset="-52"/>
              </a:rPr>
              <a:t>TRL-3 - Получен макетный образец и продемонстрированы его характеристики; 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423B6806-3C94-7932-4C78-9017A5E7B147}"/>
              </a:ext>
            </a:extLst>
          </p:cNvPr>
          <p:cNvSpPr/>
          <p:nvPr/>
        </p:nvSpPr>
        <p:spPr>
          <a:xfrm>
            <a:off x="17649473" y="451397"/>
            <a:ext cx="2427582" cy="2274305"/>
          </a:xfrm>
          <a:prstGeom prst="ellipse">
            <a:avLst/>
          </a:prstGeom>
          <a:solidFill>
            <a:schemeClr val="accent6">
              <a:lumMod val="7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5729EA-DE30-88AF-8839-94F2B25B7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6198" y="-304982"/>
            <a:ext cx="4234131" cy="378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07B3C2-11AA-86B3-5614-11069B0970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87" t="-76" r="73968" b="2466"/>
          <a:stretch/>
        </p:blipFill>
        <p:spPr>
          <a:xfrm>
            <a:off x="0" y="0"/>
            <a:ext cx="20104100" cy="11433795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algn="ctr" rotWithShape="0">
              <a:srgbClr val="F0FAFF"/>
            </a:outerShdw>
          </a:effectLst>
        </p:spPr>
      </p:pic>
      <p:sp>
        <p:nvSpPr>
          <p:cNvPr id="6" name="Скругленный прямоугольник 9">
            <a:extLst>
              <a:ext uri="{FF2B5EF4-FFF2-40B4-BE49-F238E27FC236}">
                <a16:creationId xmlns:a16="http://schemas.microsoft.com/office/drawing/2014/main" id="{300EB6A4-110A-2392-9FB6-0940445171B5}"/>
              </a:ext>
            </a:extLst>
          </p:cNvPr>
          <p:cNvSpPr/>
          <p:nvPr/>
        </p:nvSpPr>
        <p:spPr>
          <a:xfrm>
            <a:off x="156448" y="163781"/>
            <a:ext cx="19759184" cy="11145073"/>
          </a:xfrm>
          <a:prstGeom prst="roundRect">
            <a:avLst>
              <a:gd name="adj" fmla="val 4281"/>
            </a:avLst>
          </a:prstGeom>
          <a:solidFill>
            <a:schemeClr val="accent6">
              <a:lumMod val="40000"/>
              <a:lumOff val="6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DEDF5441-34D5-9917-BA59-5613708A6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2925" flipH="1">
            <a:off x="15784233" y="9414375"/>
            <a:ext cx="3871760" cy="125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D5A79CE2-E32B-B5CB-9DEC-0D3264BC0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438" y="317452"/>
            <a:ext cx="17849412" cy="1049274"/>
          </a:xfrm>
        </p:spPr>
        <p:txBody>
          <a:bodyPr/>
          <a:lstStyle/>
          <a:p>
            <a:r>
              <a:rPr lang="ru-RU" sz="4000" dirty="0">
                <a:latin typeface="Montserrat Alternates SemiBold" panose="00000700000000000000" pitchFamily="2" charset="-52"/>
              </a:rPr>
              <a:t>Финансовая модель проекта</a:t>
            </a:r>
            <a:br>
              <a:rPr lang="ru-RU" sz="4000" dirty="0">
                <a:latin typeface="Montserrat Alternates SemiBold" panose="00000700000000000000" pitchFamily="2" charset="-52"/>
              </a:rPr>
            </a:br>
            <a:r>
              <a:rPr lang="ru-RU" sz="4000" dirty="0">
                <a:latin typeface="Montserrat Alternates SemiBold" panose="00000700000000000000" pitchFamily="2" charset="-52"/>
              </a:rPr>
              <a:t>Расходы </a:t>
            </a: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F2B6BA20-0A8E-54CE-534F-93A08FAB3B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032422"/>
              </p:ext>
            </p:extLst>
          </p:nvPr>
        </p:nvGraphicFramePr>
        <p:xfrm>
          <a:off x="904524" y="1943371"/>
          <a:ext cx="17849413" cy="823140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358091">
                  <a:extLst>
                    <a:ext uri="{9D8B030D-6E8A-4147-A177-3AD203B41FA5}">
                      <a16:colId xmlns:a16="http://schemas.microsoft.com/office/drawing/2014/main" val="3727165433"/>
                    </a:ext>
                  </a:extLst>
                </a:gridCol>
                <a:gridCol w="4358091">
                  <a:extLst>
                    <a:ext uri="{9D8B030D-6E8A-4147-A177-3AD203B41FA5}">
                      <a16:colId xmlns:a16="http://schemas.microsoft.com/office/drawing/2014/main" val="2211863540"/>
                    </a:ext>
                  </a:extLst>
                </a:gridCol>
                <a:gridCol w="4672255">
                  <a:extLst>
                    <a:ext uri="{9D8B030D-6E8A-4147-A177-3AD203B41FA5}">
                      <a16:colId xmlns:a16="http://schemas.microsoft.com/office/drawing/2014/main" val="4187432278"/>
                    </a:ext>
                  </a:extLst>
                </a:gridCol>
                <a:gridCol w="4460976">
                  <a:extLst>
                    <a:ext uri="{9D8B030D-6E8A-4147-A177-3AD203B41FA5}">
                      <a16:colId xmlns:a16="http://schemas.microsoft.com/office/drawing/2014/main" val="301229881"/>
                    </a:ext>
                  </a:extLst>
                </a:gridCol>
              </a:tblGrid>
              <a:tr h="559697">
                <a:tc gridSpan="4"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Montserrat Alternates SemiBold" panose="00000700000000000000" pitchFamily="2" charset="-52"/>
                        </a:rPr>
                        <a:t>Расходы за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915375"/>
                  </a:ext>
                </a:extLst>
              </a:tr>
              <a:tr h="751572">
                <a:tc gridSpan="2">
                  <a:txBody>
                    <a:bodyPr/>
                    <a:lstStyle/>
                    <a:p>
                      <a:pPr marL="2505075" indent="639763" algn="l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Постоянные 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Переменные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629631"/>
                  </a:ext>
                </a:extLst>
              </a:tr>
              <a:tr h="475169">
                <a:tc>
                  <a:txBody>
                    <a:bodyPr/>
                    <a:lstStyle/>
                    <a:p>
                      <a:pPr marL="2505075" indent="639763" algn="l"/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Расход в руб.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 Alternates SemiBold" panose="00000700000000000000" pitchFamily="2" charset="-52"/>
                        </a:rPr>
                        <a:t>Расход в руб.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8549113"/>
                  </a:ext>
                </a:extLst>
              </a:tr>
              <a:tr h="974151">
                <a:tc>
                  <a:txBody>
                    <a:bodyPr/>
                    <a:lstStyle/>
                    <a:p>
                      <a:pPr marL="182563" indent="0" algn="l" fontAlgn="ctr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Зарплата директор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231 000(+69 300 налоги)</a:t>
                      </a:r>
                      <a:endParaRPr lang="ru-RU" sz="2000" dirty="0"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182563" indent="0" algn="l" fontAlgn="ctr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Затраты на сопутствующие услуги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58 600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2432710"/>
                  </a:ext>
                </a:extLst>
              </a:tr>
              <a:tr h="828429">
                <a:tc>
                  <a:txBody>
                    <a:bodyPr/>
                    <a:lstStyle/>
                    <a:p>
                      <a:pPr marL="182563" indent="0" algn="l" fontAlgn="b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Зарплата программиста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540 000(+162 000 налоги)</a:t>
                      </a:r>
                      <a:endParaRPr lang="ru-RU" sz="2000" dirty="0"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182563" indent="0" algn="l" fontAlgn="ctr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Проверка достоверности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73 250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96941984"/>
                  </a:ext>
                </a:extLst>
              </a:tr>
              <a:tr h="733671">
                <a:tc>
                  <a:txBody>
                    <a:bodyPr/>
                    <a:lstStyle/>
                    <a:p>
                      <a:pPr marL="182563" indent="0" algn="l" fontAlgn="ctr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Услуги бухгалтера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60 000</a:t>
                      </a:r>
                      <a:endParaRPr lang="ru-RU" sz="2000" dirty="0"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182563" indent="0" algn="l" fontAlgn="ctr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Резерв на развитие (ИИ)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450 000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3952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marL="182563" indent="0" algn="l" fontAlgn="ctr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Открытие и ведение расчетного счета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44 400</a:t>
                      </a:r>
                      <a:endParaRPr lang="ru-RU" sz="2000" dirty="0"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Налог на прибыль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1 130 271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6870371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182563" indent="0" algn="l" fontAlgn="ctr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Расширение сети партнеров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120 000</a:t>
                      </a:r>
                      <a:endParaRPr lang="ru-RU" sz="2000" dirty="0"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0263597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182563" indent="0" algn="l" fontAlgn="ctr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Юрист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300 000(+90 000 налоги)</a:t>
                      </a:r>
                      <a:endParaRPr lang="ru-RU" sz="2000" dirty="0"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Montserrat Alternates SemiBold" panose="00000700000000000000" pitchFamily="2" charset="-52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5825038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182563" indent="0"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Итого постоянные расходы: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1 616 700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182563" indent="0"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  <a:cs typeface="Times New Roman" panose="02020603050405020304" pitchFamily="18" charset="0"/>
                        </a:rPr>
                        <a:t>Итого переменные расходы: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1 712 121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6767236"/>
                  </a:ext>
                </a:extLst>
              </a:tr>
              <a:tr h="798303">
                <a:tc>
                  <a:txBody>
                    <a:bodyPr/>
                    <a:lstStyle/>
                    <a:p>
                      <a:pPr marL="182563" indent="0"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Итого расходы:</a:t>
                      </a:r>
                    </a:p>
                  </a:txBody>
                  <a:tcPr marL="6350" marR="6350" marT="635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3 328 821</a:t>
                      </a: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97065819"/>
                  </a:ext>
                </a:extLst>
              </a:tr>
            </a:tbl>
          </a:graphicData>
        </a:graphic>
      </p:graphicFrame>
      <p:sp>
        <p:nvSpPr>
          <p:cNvPr id="3" name="Овал 2">
            <a:extLst>
              <a:ext uri="{FF2B5EF4-FFF2-40B4-BE49-F238E27FC236}">
                <a16:creationId xmlns:a16="http://schemas.microsoft.com/office/drawing/2014/main" id="{ED5FF713-CF6D-0030-41CE-DC19FA4E7A26}"/>
              </a:ext>
            </a:extLst>
          </p:cNvPr>
          <p:cNvSpPr/>
          <p:nvPr/>
        </p:nvSpPr>
        <p:spPr>
          <a:xfrm>
            <a:off x="17540147" y="317451"/>
            <a:ext cx="2427582" cy="2274305"/>
          </a:xfrm>
          <a:prstGeom prst="ellipse">
            <a:avLst/>
          </a:prstGeom>
          <a:solidFill>
            <a:schemeClr val="accent6">
              <a:lumMod val="7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F480A4C-C936-7558-016C-C3DC5957A7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6872" y="-438928"/>
            <a:ext cx="4234131" cy="378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327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07B3C2-11AA-86B3-5614-11069B0970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87" t="-76" r="73968" b="2466"/>
          <a:stretch/>
        </p:blipFill>
        <p:spPr>
          <a:xfrm>
            <a:off x="0" y="0"/>
            <a:ext cx="20104100" cy="11433795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algn="ctr" rotWithShape="0">
              <a:srgbClr val="F0FAFF"/>
            </a:outerShdw>
          </a:effectLst>
        </p:spPr>
      </p:pic>
      <p:sp>
        <p:nvSpPr>
          <p:cNvPr id="6" name="Скругленный прямоугольник 9">
            <a:extLst>
              <a:ext uri="{FF2B5EF4-FFF2-40B4-BE49-F238E27FC236}">
                <a16:creationId xmlns:a16="http://schemas.microsoft.com/office/drawing/2014/main" id="{300EB6A4-110A-2392-9FB6-0940445171B5}"/>
              </a:ext>
            </a:extLst>
          </p:cNvPr>
          <p:cNvSpPr/>
          <p:nvPr/>
        </p:nvSpPr>
        <p:spPr>
          <a:xfrm>
            <a:off x="156448" y="163781"/>
            <a:ext cx="19759184" cy="11145073"/>
          </a:xfrm>
          <a:prstGeom prst="roundRect">
            <a:avLst>
              <a:gd name="adj" fmla="val 4281"/>
            </a:avLst>
          </a:prstGeom>
          <a:solidFill>
            <a:schemeClr val="accent6">
              <a:lumMod val="40000"/>
              <a:lumOff val="6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D5A79CE2-E32B-B5CB-9DEC-0D3264BC0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220" y="342572"/>
            <a:ext cx="17338675" cy="1049274"/>
          </a:xfrm>
        </p:spPr>
        <p:txBody>
          <a:bodyPr/>
          <a:lstStyle/>
          <a:p>
            <a:r>
              <a:rPr lang="ru-RU" sz="4000" dirty="0">
                <a:latin typeface="Montserrat Alternates SemiBold" panose="00000700000000000000" pitchFamily="2" charset="-52"/>
              </a:rPr>
              <a:t>Финансовая модель проекта</a:t>
            </a:r>
            <a:br>
              <a:rPr lang="ru-RU" sz="4000" dirty="0">
                <a:latin typeface="Montserrat Alternates SemiBold" panose="00000700000000000000" pitchFamily="2" charset="-52"/>
              </a:rPr>
            </a:br>
            <a:r>
              <a:rPr lang="ru-RU" sz="4000" dirty="0">
                <a:latin typeface="Montserrat Alternates SemiBold" panose="00000700000000000000" pitchFamily="2" charset="-52"/>
              </a:rPr>
              <a:t>Доходы</a:t>
            </a: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F2B6BA20-0A8E-54CE-534F-93A08FAB3B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882286"/>
              </p:ext>
            </p:extLst>
          </p:nvPr>
        </p:nvGraphicFramePr>
        <p:xfrm>
          <a:off x="562220" y="2285628"/>
          <a:ext cx="18379440" cy="745021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370832">
                  <a:extLst>
                    <a:ext uri="{9D8B030D-6E8A-4147-A177-3AD203B41FA5}">
                      <a16:colId xmlns:a16="http://schemas.microsoft.com/office/drawing/2014/main" val="3727165433"/>
                    </a:ext>
                  </a:extLst>
                </a:gridCol>
                <a:gridCol w="6163056">
                  <a:extLst>
                    <a:ext uri="{9D8B030D-6E8A-4147-A177-3AD203B41FA5}">
                      <a16:colId xmlns:a16="http://schemas.microsoft.com/office/drawing/2014/main" val="1534850904"/>
                    </a:ext>
                  </a:extLst>
                </a:gridCol>
                <a:gridCol w="7845552">
                  <a:extLst>
                    <a:ext uri="{9D8B030D-6E8A-4147-A177-3AD203B41FA5}">
                      <a16:colId xmlns:a16="http://schemas.microsoft.com/office/drawing/2014/main" val="2911101935"/>
                    </a:ext>
                  </a:extLst>
                </a:gridCol>
              </a:tblGrid>
              <a:tr h="732551">
                <a:tc gridSpan="3"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Montserrat Alternates SemiBold" panose="00000700000000000000" pitchFamily="2" charset="-52"/>
                        </a:rPr>
                        <a:t>Доходы за год в руб.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915375"/>
                  </a:ext>
                </a:extLst>
              </a:tr>
              <a:tr h="722185">
                <a:tc rowSpan="2">
                  <a:txBody>
                    <a:bodyPr/>
                    <a:lstStyle/>
                    <a:p>
                      <a:r>
                        <a:rPr lang="ru-RU" dirty="0">
                          <a:latin typeface="Montserrat Alternates SemiBold" panose="00000700000000000000" pitchFamily="2" charset="-52"/>
                        </a:rPr>
                        <a:t>Комиссия со сделки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Montserrat Alternates SemiBold" panose="00000700000000000000" pitchFamily="2" charset="-52"/>
                        </a:rPr>
                        <a:t>Стоимость продукта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60 000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65268879"/>
                  </a:ext>
                </a:extLst>
              </a:tr>
              <a:tr h="94018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Montserrat Alternates SemiBold" panose="00000700000000000000" pitchFamily="2" charset="-52"/>
                        </a:rPr>
                        <a:t>Объём продаж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293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01004532"/>
                  </a:ext>
                </a:extLst>
              </a:tr>
              <a:tr h="722185">
                <a:tc rowSpan="2">
                  <a:txBody>
                    <a:bodyPr/>
                    <a:lstStyle/>
                    <a:p>
                      <a:r>
                        <a:rPr lang="ru-RU" dirty="0">
                          <a:latin typeface="Montserrat Alternates SemiBold" panose="00000700000000000000" pitchFamily="2" charset="-52"/>
                        </a:rPr>
                        <a:t>Подписка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Montserrat Alternates SemiBold" panose="00000700000000000000" pitchFamily="2" charset="-52"/>
                        </a:rPr>
                        <a:t>Стоимость продукта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8400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26562003"/>
                  </a:ext>
                </a:extLst>
              </a:tr>
              <a:tr h="72218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Montserrat Alternates SemiBold" panose="00000700000000000000" pitchFamily="2" charset="-52"/>
                        </a:rPr>
                        <a:t>Объём продаж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4020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55233113"/>
                  </a:ext>
                </a:extLst>
              </a:tr>
              <a:tr h="72218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Montserrat Alternates SemiBold" panose="00000700000000000000" pitchFamily="2" charset="-52"/>
                        </a:rPr>
                        <a:t>% с продажи помёта</a:t>
                      </a:r>
                    </a:p>
                    <a:p>
                      <a:endParaRPr lang="ru-RU" dirty="0">
                        <a:latin typeface="Montserrat Alternates SemiBold" panose="000007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Montserrat Alternates SemiBold" panose="00000700000000000000" pitchFamily="2" charset="-52"/>
                        </a:rPr>
                        <a:t>Стоимость продукта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24223693"/>
                  </a:ext>
                </a:extLst>
              </a:tr>
              <a:tr h="72218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Montserrat Alternates SemiBold" panose="00000700000000000000" pitchFamily="2" charset="-52"/>
                        </a:rPr>
                        <a:t>Объём продаж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68894314"/>
                  </a:ext>
                </a:extLst>
              </a:tr>
              <a:tr h="722185">
                <a:tc gridSpan="2">
                  <a:txBody>
                    <a:bodyPr/>
                    <a:lstStyle/>
                    <a:p>
                      <a:pPr algn="l"/>
                      <a:r>
                        <a:rPr lang="ru-RU" sz="3200" dirty="0">
                          <a:latin typeface="Montserrat Alternates SemiBold" panose="00000700000000000000" pitchFamily="2" charset="-52"/>
                        </a:rPr>
                        <a:t>Итого доходы с клиентов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4 279 000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35103944"/>
                  </a:ext>
                </a:extLst>
              </a:tr>
              <a:tr h="72218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Итого оборот</a:t>
                      </a: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4 279 000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02855438"/>
                  </a:ext>
                </a:extLst>
              </a:tr>
              <a:tr h="72218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Прибыль</a:t>
                      </a: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Alternates SemiBold" panose="00000700000000000000" pitchFamily="2" charset="-52"/>
                        </a:rPr>
                        <a:t>655 794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38338144"/>
                  </a:ext>
                </a:extLst>
              </a:tr>
            </a:tbl>
          </a:graphicData>
        </a:graphic>
      </p:graphicFrame>
      <p:pic>
        <p:nvPicPr>
          <p:cNvPr id="11" name="Picture 6">
            <a:extLst>
              <a:ext uri="{FF2B5EF4-FFF2-40B4-BE49-F238E27FC236}">
                <a16:creationId xmlns:a16="http://schemas.microsoft.com/office/drawing/2014/main" id="{DEDF5441-34D5-9917-BA59-5613708A6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2925" flipH="1">
            <a:off x="17793980" y="10647643"/>
            <a:ext cx="3871760" cy="112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40DC2869-1987-5048-D7D9-E1517D790313}"/>
              </a:ext>
            </a:extLst>
          </p:cNvPr>
          <p:cNvSpPr/>
          <p:nvPr/>
        </p:nvSpPr>
        <p:spPr>
          <a:xfrm>
            <a:off x="17403392" y="342572"/>
            <a:ext cx="2427582" cy="2274305"/>
          </a:xfrm>
          <a:prstGeom prst="ellipse">
            <a:avLst/>
          </a:prstGeom>
          <a:solidFill>
            <a:schemeClr val="accent6">
              <a:lumMod val="7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41488E-66BF-FB02-F1CD-510502609A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0118" y="-526805"/>
            <a:ext cx="4234131" cy="378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94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06052CE8-0EC8-37F0-4F4C-C452A6452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398" y="0"/>
            <a:ext cx="21094843" cy="1143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C3395D3-1391-21B4-A6E9-5AA46C78F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376"/>
          <a:stretch/>
        </p:blipFill>
        <p:spPr bwMode="auto">
          <a:xfrm>
            <a:off x="-68676" y="0"/>
            <a:ext cx="6437375" cy="1143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9">
            <a:extLst>
              <a:ext uri="{FF2B5EF4-FFF2-40B4-BE49-F238E27FC236}">
                <a16:creationId xmlns:a16="http://schemas.microsoft.com/office/drawing/2014/main" id="{B6DF60C2-F8D3-D771-81A5-5C73A4958D94}"/>
              </a:ext>
            </a:extLst>
          </p:cNvPr>
          <p:cNvSpPr/>
          <p:nvPr/>
        </p:nvSpPr>
        <p:spPr>
          <a:xfrm>
            <a:off x="693420" y="736047"/>
            <a:ext cx="11066733" cy="9843606"/>
          </a:xfrm>
          <a:prstGeom prst="roundRect">
            <a:avLst>
              <a:gd name="adj" fmla="val 4281"/>
            </a:avLst>
          </a:prstGeom>
          <a:solidFill>
            <a:schemeClr val="accent6">
              <a:lumMod val="40000"/>
              <a:lumOff val="60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9">
            <a:extLst>
              <a:ext uri="{FF2B5EF4-FFF2-40B4-BE49-F238E27FC236}">
                <a16:creationId xmlns:a16="http://schemas.microsoft.com/office/drawing/2014/main" id="{BEE9A37B-F8F5-547B-A424-3A53A7DD6D13}"/>
              </a:ext>
            </a:extLst>
          </p:cNvPr>
          <p:cNvSpPr/>
          <p:nvPr/>
        </p:nvSpPr>
        <p:spPr>
          <a:xfrm>
            <a:off x="894588" y="970919"/>
            <a:ext cx="10503313" cy="9102897"/>
          </a:xfrm>
          <a:prstGeom prst="roundRect">
            <a:avLst>
              <a:gd name="adj" fmla="val 4281"/>
            </a:avLst>
          </a:prstGeom>
          <a:solidFill>
            <a:schemeClr val="accent6">
              <a:lumMod val="7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33468" y="1149385"/>
            <a:ext cx="9741217" cy="11358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4000" b="1" dirty="0">
                <a:latin typeface="Montserrat Alternates SemiBold" panose="00000700000000000000" pitchFamily="2" charset="-52"/>
              </a:rPr>
              <a:t>Планы развития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4521" y="2008129"/>
            <a:ext cx="10079109" cy="7554912"/>
          </a:xfrm>
        </p:spPr>
        <p:txBody>
          <a:bodyPr/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 Alternates SemiBold" panose="00000700000000000000" pitchFamily="2" charset="-52"/>
              </a:rPr>
              <a:t>Создание автоматизированной системы проверки документов (январь 2024 г.);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3200" dirty="0">
              <a:latin typeface="Montserrat Alternates SemiBold" panose="00000700000000000000" pitchFamily="2" charset="-52"/>
            </a:endParaRP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 Alternates SemiBold" panose="00000700000000000000" pitchFamily="2" charset="-52"/>
              </a:rPr>
              <a:t>Доработка и тестирование интерфейса (февраль-март 2024г.);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3200" dirty="0">
              <a:latin typeface="Montserrat Alternates SemiBold" panose="00000700000000000000" pitchFamily="2" charset="-52"/>
            </a:endParaRP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 Alternates SemiBold" panose="00000700000000000000" pitchFamily="2" charset="-52"/>
              </a:rPr>
              <a:t>Привлечение партнеров (ветеринарные клиники) (январь-апрель 2024г.);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3200" dirty="0">
              <a:latin typeface="Montserrat Alternates SemiBold" panose="00000700000000000000" pitchFamily="2" charset="-52"/>
            </a:endParaRP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 Alternates SemiBold" panose="00000700000000000000" pitchFamily="2" charset="-52"/>
              </a:rPr>
              <a:t>Запуск рекламной компании (март 2024г.); 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3200" dirty="0">
              <a:latin typeface="Montserrat Alternates SemiBold" panose="00000700000000000000" pitchFamily="2" charset="-52"/>
            </a:endParaRP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 Alternates SemiBold" panose="00000700000000000000" pitchFamily="2" charset="-52"/>
              </a:rPr>
              <a:t>Старт продаж (май 2024г.);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3200" dirty="0">
              <a:latin typeface="Montserrat Alternates SemiBold" panose="00000700000000000000" pitchFamily="2" charset="-52"/>
            </a:endParaRP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 Alternates SemiBold" panose="00000700000000000000" pitchFamily="2" charset="-52"/>
              </a:rPr>
              <a:t>Выход на проектную мощность площадки (октябрь 2024г.);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10A5C591-8919-954D-F753-B93F268E2627}"/>
              </a:ext>
            </a:extLst>
          </p:cNvPr>
          <p:cNvSpPr/>
          <p:nvPr/>
        </p:nvSpPr>
        <p:spPr>
          <a:xfrm>
            <a:off x="17649473" y="497888"/>
            <a:ext cx="2427582" cy="2274305"/>
          </a:xfrm>
          <a:prstGeom prst="ellipse">
            <a:avLst/>
          </a:prstGeom>
          <a:solidFill>
            <a:schemeClr val="accent6">
              <a:lumMod val="7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729D2AB-2CB5-59A3-277C-408BB7955A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6198" y="-258491"/>
            <a:ext cx="4234131" cy="378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07B3C2-11AA-86B3-5614-11069B0970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87" t="-76" r="73968" b="2466"/>
          <a:stretch/>
        </p:blipFill>
        <p:spPr>
          <a:xfrm>
            <a:off x="0" y="0"/>
            <a:ext cx="20104100" cy="11433795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algn="ctr" rotWithShape="0">
              <a:srgbClr val="F0FAFF"/>
            </a:outerShdw>
          </a:effectLst>
        </p:spPr>
      </p:pic>
      <p:sp>
        <p:nvSpPr>
          <p:cNvPr id="6" name="Скругленный прямоугольник 9">
            <a:extLst>
              <a:ext uri="{FF2B5EF4-FFF2-40B4-BE49-F238E27FC236}">
                <a16:creationId xmlns:a16="http://schemas.microsoft.com/office/drawing/2014/main" id="{300EB6A4-110A-2392-9FB6-0940445171B5}"/>
              </a:ext>
            </a:extLst>
          </p:cNvPr>
          <p:cNvSpPr/>
          <p:nvPr/>
        </p:nvSpPr>
        <p:spPr>
          <a:xfrm>
            <a:off x="468169" y="328374"/>
            <a:ext cx="19167762" cy="10658952"/>
          </a:xfrm>
          <a:prstGeom prst="roundRect">
            <a:avLst>
              <a:gd name="adj" fmla="val 4281"/>
            </a:avLst>
          </a:prstGeom>
          <a:solidFill>
            <a:schemeClr val="accent6">
              <a:lumMod val="40000"/>
              <a:lumOff val="6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0576" y="4623903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>
                <a:latin typeface="Montserrat Alternates SemiBold" panose="00000700000000000000" pitchFamily="2" charset="-52"/>
              </a:rPr>
              <a:t>Контакты</a:t>
            </a:r>
            <a:endParaRPr lang="ru-RU" dirty="0">
              <a:latin typeface="Montserrat Alternates SemiBold" panose="00000700000000000000" pitchFamily="2" charset="-52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849CB4A4-50E1-85BA-D1F6-AD5FCC1F2416}"/>
              </a:ext>
            </a:extLst>
          </p:cNvPr>
          <p:cNvSpPr/>
          <p:nvPr/>
        </p:nvSpPr>
        <p:spPr>
          <a:xfrm>
            <a:off x="6110837" y="619916"/>
            <a:ext cx="7882426" cy="4810148"/>
          </a:xfrm>
          <a:prstGeom prst="ellipse">
            <a:avLst/>
          </a:prstGeom>
          <a:solidFill>
            <a:schemeClr val="accent6">
              <a:lumMod val="20000"/>
              <a:lumOff val="8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DFA1414-51C9-44DC-8F30-085FCA462C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422" y="-921274"/>
            <a:ext cx="8141256" cy="7281646"/>
          </a:xfrm>
          <a:prstGeom prst="rect">
            <a:avLst/>
          </a:prstGeom>
        </p:spPr>
      </p:pic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28E7E37A-2AC5-8E46-D090-E69A75401520}"/>
              </a:ext>
            </a:extLst>
          </p:cNvPr>
          <p:cNvSpPr/>
          <p:nvPr/>
        </p:nvSpPr>
        <p:spPr>
          <a:xfrm>
            <a:off x="6921055" y="7138265"/>
            <a:ext cx="6731508" cy="1728240"/>
          </a:xfrm>
          <a:prstGeom prst="roundRect">
            <a:avLst>
              <a:gd name="adj" fmla="val 19096"/>
            </a:avLst>
          </a:prstGeom>
          <a:solidFill>
            <a:schemeClr val="accent6">
              <a:lumMod val="7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04DFCAA-39A4-F73B-83E5-646A40F00A6D}"/>
              </a:ext>
            </a:extLst>
          </p:cNvPr>
          <p:cNvSpPr/>
          <p:nvPr/>
        </p:nvSpPr>
        <p:spPr>
          <a:xfrm>
            <a:off x="7955966" y="3693595"/>
            <a:ext cx="41921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dirty="0">
                <a:latin typeface="Architun" panose="02000603000000000000" pitchFamily="2" charset="0"/>
                <a:cs typeface="Architun" panose="02000603000000000000" pitchFamily="2" charset="0"/>
              </a:rPr>
              <a:t>Сайт по поиску партнёра для Вашего питомца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DEDF5441-34D5-9917-BA59-5613708A6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2925" flipH="1">
            <a:off x="15784233" y="9414375"/>
            <a:ext cx="3871760" cy="125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9">
            <a:extLst>
              <a:ext uri="{FF2B5EF4-FFF2-40B4-BE49-F238E27FC236}">
                <a16:creationId xmlns:a16="http://schemas.microsoft.com/office/drawing/2014/main" id="{F2A98D72-9FA3-5A3B-7A11-436A1030D9DC}"/>
              </a:ext>
            </a:extLst>
          </p:cNvPr>
          <p:cNvSpPr/>
          <p:nvPr/>
        </p:nvSpPr>
        <p:spPr>
          <a:xfrm>
            <a:off x="1091351" y="7127886"/>
            <a:ext cx="5019486" cy="3476258"/>
          </a:xfrm>
          <a:prstGeom prst="roundRect">
            <a:avLst>
              <a:gd name="adj" fmla="val 19096"/>
            </a:avLst>
          </a:prstGeom>
          <a:solidFill>
            <a:schemeClr val="accent6">
              <a:lumMod val="7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090" y="7872071"/>
            <a:ext cx="2566006" cy="25660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F457708-9645-5328-BD31-BD6EE025B8CA}"/>
              </a:ext>
            </a:extLst>
          </p:cNvPr>
          <p:cNvSpPr txBox="1"/>
          <p:nvPr/>
        </p:nvSpPr>
        <p:spPr>
          <a:xfrm>
            <a:off x="584538" y="7269146"/>
            <a:ext cx="60331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 algn="ctr"/>
            <a:r>
              <a:rPr lang="en-US" sz="2400" dirty="0">
                <a:latin typeface="Montserrat Alternates SemiBold" panose="00000700000000000000" pitchFamily="2" charset="-52"/>
              </a:rPr>
              <a:t>QR </a:t>
            </a:r>
            <a:r>
              <a:rPr lang="ru-RU" sz="2400" dirty="0">
                <a:latin typeface="Montserrat Alternates SemiBold" panose="00000700000000000000" pitchFamily="2" charset="-52"/>
              </a:rPr>
              <a:t>код на сайт </a:t>
            </a:r>
            <a:r>
              <a:rPr lang="en-US" sz="2400" dirty="0">
                <a:latin typeface="Montserrat Alternates SemiBold" panose="00000700000000000000" pitchFamily="2" charset="-52"/>
              </a:rPr>
              <a:t>PetMatch</a:t>
            </a:r>
            <a:endParaRPr lang="ru-RU" sz="2400" dirty="0">
              <a:latin typeface="Montserrat Alternates SemiBold" panose="00000700000000000000" pitchFamily="2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7202375" y="7379022"/>
            <a:ext cx="6731509" cy="1246726"/>
          </a:xfrm>
          <a:prstGeom prst="rect">
            <a:avLst/>
          </a:prstGeom>
        </p:spPr>
        <p:txBody>
          <a:bodyPr lIns="0" tIns="0" rIns="0" bIns="0"/>
          <a:lstStyle/>
          <a:p>
            <a:pPr marL="0" indent="0">
              <a:lnSpc>
                <a:spcPts val="4360"/>
              </a:lnSpc>
              <a:buClrTx/>
              <a:buNone/>
            </a:pPr>
            <a:r>
              <a:rPr lang="ru-RU" sz="2400" dirty="0">
                <a:latin typeface="Montserrat Alternates SemiBold" panose="00000700000000000000" pitchFamily="2" charset="-52"/>
              </a:rPr>
              <a:t>Телефон:     </a:t>
            </a:r>
            <a:r>
              <a:rPr lang="en-US" sz="2400" dirty="0">
                <a:latin typeface="Montserrat Alternates SemiBold" panose="00000700000000000000" pitchFamily="2" charset="-52"/>
              </a:rPr>
              <a:t>+7 (</a:t>
            </a:r>
            <a:r>
              <a:rPr lang="ru-RU" sz="2400" dirty="0">
                <a:latin typeface="Montserrat Alternates SemiBold" panose="00000700000000000000" pitchFamily="2" charset="-52"/>
              </a:rPr>
              <a:t>906) 938 - 62 – 64</a:t>
            </a:r>
          </a:p>
          <a:p>
            <a:pPr marL="0" indent="0">
              <a:lnSpc>
                <a:spcPts val="4360"/>
              </a:lnSpc>
              <a:buClrTx/>
              <a:buNone/>
            </a:pPr>
            <a:r>
              <a:rPr lang="en-US" sz="2400" dirty="0">
                <a:latin typeface="Montserrat Alternates SemiBold" panose="00000700000000000000" pitchFamily="2" charset="-52"/>
              </a:rPr>
              <a:t>Email</a:t>
            </a:r>
            <a:r>
              <a:rPr lang="ru-RU" sz="2400" dirty="0">
                <a:latin typeface="Montserrat Alternates SemiBold" panose="00000700000000000000" pitchFamily="2" charset="-52"/>
              </a:rPr>
              <a:t>:           </a:t>
            </a:r>
            <a:r>
              <a:rPr lang="en-US" sz="2400" dirty="0">
                <a:latin typeface="Montserrat Alternates SemiBold" panose="00000700000000000000" pitchFamily="2" charset="-52"/>
              </a:rPr>
              <a:t>lizashmigun@gmail.com</a:t>
            </a:r>
            <a:endParaRPr lang="ru-RU" sz="2400" dirty="0">
              <a:latin typeface="Montserrat Alternates SemiBold" panose="000007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4941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  <p:bldP spid="12" grpId="0" animBg="1"/>
    </p:bld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purl.org/dc/dcmitype/"/>
    <ds:schemaRef ds:uri="dae585fd-f7dc-4d5a-b1b8-e5742ef77c8f"/>
    <ds:schemaRef ds:uri="http://schemas.openxmlformats.org/package/2006/metadata/core-properties"/>
    <ds:schemaRef ds:uri="f3f21cfc-4d3e-42b1-8a95-d7209818f9d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4667</TotalTime>
  <Words>726</Words>
  <Application>Microsoft Office PowerPoint</Application>
  <PresentationFormat>Произвольный</PresentationFormat>
  <Paragraphs>185</Paragraphs>
  <Slides>13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Architun</vt:lpstr>
      <vt:lpstr>Arial</vt:lpstr>
      <vt:lpstr>Calibri</vt:lpstr>
      <vt:lpstr>Montserrat Alternates SemiBold</vt:lpstr>
      <vt:lpstr>ОБЛОЖКИ</vt:lpstr>
      <vt:lpstr>РАЗДЕЛИТЕЛИ</vt:lpstr>
      <vt:lpstr>Презентация PowerPoint</vt:lpstr>
      <vt:lpstr>Актуальность проекта</vt:lpstr>
      <vt:lpstr>Проблемы с которыми может столкнуться человек при поиске партнёра для случки своего питомца:</vt:lpstr>
      <vt:lpstr>Решение проблемы</vt:lpstr>
      <vt:lpstr>Наш прототип</vt:lpstr>
      <vt:lpstr>Презентация PowerPoint</vt:lpstr>
      <vt:lpstr>Рынок Оценка конкурентов </vt:lpstr>
      <vt:lpstr>Бизнес-модель</vt:lpstr>
      <vt:lpstr>Текущие результаты</vt:lpstr>
      <vt:lpstr>Финансовая модель проекта Расходы </vt:lpstr>
      <vt:lpstr>Финансовая модель проекта Доходы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lizzabett _</cp:lastModifiedBy>
  <cp:revision>264</cp:revision>
  <dcterms:created xsi:type="dcterms:W3CDTF">2021-03-01T12:07:13Z</dcterms:created>
  <dcterms:modified xsi:type="dcterms:W3CDTF">2023-12-04T11:12:40Z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