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9" r:id="rId2"/>
    <p:sldId id="257" r:id="rId3"/>
    <p:sldId id="261" r:id="rId4"/>
    <p:sldId id="266" r:id="rId5"/>
    <p:sldId id="268" r:id="rId6"/>
    <p:sldId id="270" r:id="rId7"/>
    <p:sldId id="272" r:id="rId8"/>
    <p:sldId id="275" r:id="rId9"/>
    <p:sldId id="277" r:id="rId10"/>
    <p:sldId id="282" r:id="rId11"/>
    <p:sldId id="283" r:id="rId12"/>
    <p:sldId id="28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нил Каурдаков" initials="ДК" lastIdx="1" clrIdx="0">
    <p:extLst>
      <p:ext uri="{19B8F6BF-5375-455C-9EA6-DF929625EA0E}">
        <p15:presenceInfo xmlns:p15="http://schemas.microsoft.com/office/powerpoint/2012/main" userId="728f518d952b8c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8"/>
    <a:srgbClr val="007AD6"/>
    <a:srgbClr val="00ADEA"/>
    <a:srgbClr val="0082B0"/>
    <a:srgbClr val="BDEEFF"/>
    <a:srgbClr val="E2E2E2"/>
    <a:srgbClr val="00B0F0"/>
    <a:srgbClr val="63D6FF"/>
    <a:srgbClr val="65D7FF"/>
    <a:srgbClr val="6B2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3300" autoAdjust="0"/>
  </p:normalViewPr>
  <p:slideViewPr>
    <p:cSldViewPr snapToGrid="0">
      <p:cViewPr varScale="1">
        <p:scale>
          <a:sx n="76" d="100"/>
          <a:sy n="76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63DEF-6A83-458E-BF02-83F9C8838402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7AE8E-D2C1-420C-9232-2A2E64579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94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10DF3-8E48-ADAB-CD27-3AF4A669C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528BE9-10C9-D9D8-8AFD-2611714D3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74A9CBA-D9E5-54C6-F84E-7C50BADC3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CB0D7F-E870-B5F5-BB7C-EDE2EDD0E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62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385F5-75AB-0C75-186C-3BFFD9330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AF2F492-A0FC-A69D-6461-943321BC4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C39A5F-8530-C913-E313-8A9FE2E96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47A218-943A-6BA7-6CA6-A2B081F30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03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976C-CFB5-2CBD-A0A7-8793DD72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A2598FC-D1F7-A3C4-3AC3-DDB82C757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294B8B-FBFD-4AF1-AF3D-C2E5A1A02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27702B-0215-6A4F-8C4B-C769E1D37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45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35D0-54E6-EF98-5905-DBF17A4D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41015BB-AEB4-E741-EDD6-2D0F456CE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DEB4E1-6B69-53D3-57B4-2AECF635C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5B3F2-1A17-CCD9-5998-56002D749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3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FF3DE-A47E-9B62-684F-63E66C41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46B34E-2381-8C6B-F7D4-87AD5C211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AA63879-A1B2-25EF-7878-438034D08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16975D-1B52-A65E-2A73-CE0133D43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9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C9A5-8329-E89A-30C6-85AE12CD5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C433377-060F-E51D-D669-43F1EEEED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C8155D-CC59-2A0A-D5F1-0C5FD2D67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E68936-6C14-9174-D47E-CD9FE87CE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75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79F3D-FEF6-90B8-EADE-99974DC69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E3DDA7-47F7-311E-5677-0A95E559C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98E8E-E149-E6F7-1E0F-D56390EE0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F3AE-BEE9-45BB-9826-5BBF59BED609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8317B-DB63-181D-0577-0DC5E549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529BF-FABB-DEEC-0C47-320056988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0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EFE20-15AA-B592-289D-DBD32CD3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47A407-8E43-917C-63CD-CABC4C598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2F386-A10C-B65D-489E-41318217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F0E2-31B3-4658-BA20-F85FE202BC20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E6ABC8-0784-C682-61C5-0EF68A46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EF0CB6-C7E2-BB8B-A2D3-8822E716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A6DF5-81B3-931E-59DE-CE7E8C7C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88CD2F-B5D3-37AA-1F6D-9AFE70610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CE01E5-DE39-0F62-529B-BAEB9EAE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B014A-88D1-4ACA-9C82-B072BC544AA8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572897-0D95-888A-A3F9-A116768A2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082E19-12CE-4245-F777-23F48B62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52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BE506-9C29-1C25-E9A4-CA8BA205A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B7C7D-D603-06AA-6EA9-8AB423878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ADF923-5E6B-DDD7-2AF9-42172E956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2CEE47-C826-7C76-55F8-A66C7B4AC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2AECF-2984-4A38-9C09-07F15F831B51}" type="datetime1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B0FE82-BCE4-6C07-E2EB-7555E314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514496-2B42-8C70-05EB-D3137191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7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8C72D-7604-78CA-7692-AF204FC40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9493E0-48CC-FB22-D292-FA5A2B484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A6B028-A24C-FD11-C6C0-99800EA4C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A060CA-D5AE-72DD-6176-595FEAF57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37CA94-E91F-B60A-2DE9-15150CBF3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779651-D866-CEFF-99C8-0408A107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9B4F-AFE5-49E3-938F-1C50EDB7EC57}" type="datetime1">
              <a:rPr lang="ru-RU" smtClean="0"/>
              <a:t>04.11.2025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AAF938-D242-9BEE-B8F7-845A4E41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152892-FF02-954F-E1E7-A1B353CB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5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BE8A0-7DED-6E1D-055E-3F6FC850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070EF6-2D3B-9B8C-C3A4-190B7B1E3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8064-BB24-452E-973E-349CA2DD9C4F}" type="datetime1">
              <a:rPr lang="ru-RU" smtClean="0"/>
              <a:t>04.11.2025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7965EB-B0DD-0A3C-DCE5-AD1CFFF8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4959EB-C70C-E50E-E131-E4D0CF336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0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532C28-CE5C-8D28-EB77-B3BAAA85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1F1F-DC89-45A4-9475-9BA84961DFE6}" type="datetime1">
              <a:rPr lang="ru-RU" smtClean="0"/>
              <a:t>04.11.2025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3F607D-E1A8-F6BC-AF03-56122E4A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83AC9A-2729-BCB9-9BDA-FFAA3A34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1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7F8B5-978C-0806-258F-339F17989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1E046-C8D5-6C61-E64A-A2DFF0E2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F7AFE7-B5EA-575D-DAA4-440DA632B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8AFA90-27B9-F432-4F26-EC0A4852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13FE-C3DE-4D43-9A23-2F22D71B08E9}" type="datetime1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368F13-EF81-DEFB-BF44-80F882A9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A1007D-F79A-53F2-16BF-A4D14F26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1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2F3B3-A318-1EF6-84DC-86168731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E7EF32-D1DB-D26F-B3CB-EAABF64C5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19A29B-E984-A3D8-0084-ED2D7DA9D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9D9833-8B64-54FE-FAF8-685CFF2A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E2FEC-4C53-4F66-9AB3-336392A25FAB}" type="datetime1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BC600-4B20-4245-4202-A05C7C0CA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718034-E2A9-20FB-B442-DE367A79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23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4FD40-8459-5FD9-E992-351AB919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2C6F47-F686-0972-6E66-9503AAA45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D658F-F465-DBDB-675E-C1E2037C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45D35-30E6-4E7F-85EB-F7276D55BE23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5189ED-D99B-D6AA-96BE-C93B95981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44655B-2CF6-88CC-1131-52939826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8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2779DCC-075E-3F5B-6266-6A8B4F09A2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3AC57E-DC6F-D318-9F5F-49B2F735D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5E06D-3946-05D6-B8E0-A561C699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EB8D3-C0CD-4C2B-A2BD-8BAA9CBE4B56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661B71-F75E-AD32-6A5A-9BD64AE7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26358-6594-4523-9DB8-3930082E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4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18F5F-9E81-E8B1-9E05-CFBE928CC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747155-EFE6-0310-6651-6B5BC5EBE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BEF516-DACC-A17E-40AD-704DC7F64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1D228-5EC2-49AD-90EB-B8A236ABF124}" type="datetime1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82E418-C631-EDDC-471E-DEC717C1A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3135F8-4706-F6B9-839F-5D3723229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6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1A3DD-5A79-9886-066E-92B8C01C2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9E8CABA-B104-B008-88EA-0AA2146A22C2}"/>
              </a:ext>
            </a:extLst>
          </p:cNvPr>
          <p:cNvSpPr txBox="1"/>
          <p:nvPr/>
        </p:nvSpPr>
        <p:spPr>
          <a:xfrm>
            <a:off x="2100875" y="2294558"/>
            <a:ext cx="799025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Система регулировки размеров </a:t>
            </a:r>
            <a:r>
              <a:rPr lang="ru-RU" sz="4400" dirty="0" err="1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культеприемной</a:t>
            </a:r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 гильзы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88034F-82E5-14C0-1A6C-344B067CEEDA}"/>
              </a:ext>
            </a:extLst>
          </p:cNvPr>
          <p:cNvSpPr txBox="1"/>
          <p:nvPr/>
        </p:nvSpPr>
        <p:spPr>
          <a:xfrm>
            <a:off x="1484414" y="4395174"/>
            <a:ext cx="187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Контакты лидера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25A328-DF41-FC47-7DBD-B6B5D1B69E48}"/>
              </a:ext>
            </a:extLst>
          </p:cNvPr>
          <p:cNvSpPr txBox="1"/>
          <p:nvPr/>
        </p:nvSpPr>
        <p:spPr>
          <a:xfrm>
            <a:off x="713053" y="4800488"/>
            <a:ext cx="241232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Почта:</a:t>
            </a:r>
            <a:r>
              <a:rPr lang="en-US" dirty="0">
                <a:solidFill>
                  <a:srgbClr val="0069B8"/>
                </a:solidFill>
                <a:latin typeface="Druk Text Wide Cyr" pitchFamily="50" charset="-52"/>
              </a:rPr>
              <a:t> egk13@tpu.ru</a:t>
            </a:r>
            <a:endParaRPr lang="ru-RU" dirty="0">
              <a:solidFill>
                <a:srgbClr val="0069B8"/>
              </a:solidFill>
              <a:latin typeface="Druk Text Wide Cyr" pitchFamily="50" charset="-52"/>
            </a:endParaRPr>
          </a:p>
          <a:p>
            <a:endParaRPr lang="ru-RU" sz="1050" dirty="0">
              <a:solidFill>
                <a:srgbClr val="0069B8"/>
              </a:solidFill>
              <a:latin typeface="Druk Text Wide Cyr" pitchFamily="50" charset="-52"/>
            </a:endParaRPr>
          </a:p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Телефон: </a:t>
            </a:r>
            <a:r>
              <a:rPr lang="en-US" dirty="0">
                <a:solidFill>
                  <a:srgbClr val="0069B8"/>
                </a:solidFill>
                <a:latin typeface="Druk Text Wide Cyr" pitchFamily="50" charset="-52"/>
              </a:rPr>
              <a:t>89138471962</a:t>
            </a:r>
            <a:endParaRPr lang="ru-RU" dirty="0">
              <a:solidFill>
                <a:srgbClr val="0069B8"/>
              </a:solidFill>
              <a:latin typeface="Druk Text Wide Cyr" pitchFamily="5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4701F8-620B-1E73-5642-205EA5E57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2" t="6061" r="31002"/>
          <a:stretch>
            <a:fillRect/>
          </a:stretch>
        </p:blipFill>
        <p:spPr>
          <a:xfrm>
            <a:off x="10306477" y="3224819"/>
            <a:ext cx="1527859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B4B6EE-0B2F-D01D-41A2-07775F515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8670" r="13783" b="8365"/>
          <a:stretch>
            <a:fillRect/>
          </a:stretch>
        </p:blipFill>
        <p:spPr>
          <a:xfrm>
            <a:off x="-2504" y="2212"/>
            <a:ext cx="1572533" cy="1849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30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38053D-BAA8-E00D-3536-B939D54BFBEC}"/>
              </a:ext>
            </a:extLst>
          </p:cNvPr>
          <p:cNvSpPr txBox="1"/>
          <p:nvPr/>
        </p:nvSpPr>
        <p:spPr>
          <a:xfrm>
            <a:off x="500558" y="413296"/>
            <a:ext cx="47244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ПРОДУКТ </a:t>
            </a:r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СТАРТАПА</a:t>
            </a:r>
          </a:p>
        </p:txBody>
      </p:sp>
      <p:sp>
        <p:nvSpPr>
          <p:cNvPr id="5" name="Блок-схема: альтернативный процесс 4">
            <a:extLst>
              <a:ext uri="{FF2B5EF4-FFF2-40B4-BE49-F238E27FC236}">
                <a16:creationId xmlns:a16="http://schemas.microsoft.com/office/drawing/2014/main" id="{3AFDB05C-3C7C-89A7-4B6C-9445B2B9F5F6}"/>
              </a:ext>
            </a:extLst>
          </p:cNvPr>
          <p:cNvSpPr/>
          <p:nvPr/>
        </p:nvSpPr>
        <p:spPr>
          <a:xfrm>
            <a:off x="779648" y="2002533"/>
            <a:ext cx="4247319" cy="2122899"/>
          </a:xfrm>
          <a:prstGeom prst="flowChartAlternateProcess">
            <a:avLst/>
          </a:prstGeom>
          <a:noFill/>
          <a:ln w="57150"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1A4C2-25FC-371E-2184-D7E0BE83DC2C}"/>
              </a:ext>
            </a:extLst>
          </p:cNvPr>
          <p:cNvSpPr txBox="1"/>
          <p:nvPr/>
        </p:nvSpPr>
        <p:spPr>
          <a:xfrm>
            <a:off x="1535336" y="1458044"/>
            <a:ext cx="2599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Что будем продавать?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D23AD-BAAE-6D85-2899-BD3C968638B1}"/>
              </a:ext>
            </a:extLst>
          </p:cNvPr>
          <p:cNvSpPr txBox="1"/>
          <p:nvPr/>
        </p:nvSpPr>
        <p:spPr>
          <a:xfrm>
            <a:off x="5613963" y="1458044"/>
            <a:ext cx="6016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Преимущества и характеристики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B5B13B-40CF-DB1E-FC25-D2F1CAB5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2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3C5EE471-62C2-45CC-457D-60310F963E26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16E50-7B5E-D0EB-3C9F-EC51C4DBE9A0}"/>
              </a:ext>
            </a:extLst>
          </p:cNvPr>
          <p:cNvSpPr txBox="1"/>
          <p:nvPr/>
        </p:nvSpPr>
        <p:spPr>
          <a:xfrm>
            <a:off x="947542" y="2068185"/>
            <a:ext cx="41247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Отечественная система регулировки посадки </a:t>
            </a:r>
            <a:r>
              <a:rPr lang="ru-RU" sz="2000" dirty="0" err="1">
                <a:solidFill>
                  <a:srgbClr val="0069B8"/>
                </a:solidFill>
                <a:latin typeface="Druk Text Wide Cyr" pitchFamily="50" charset="-52"/>
              </a:rPr>
              <a:t>культеприемной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гильзы, позволяющая адаптировать гильзу к изменению объема культи в режиме реального времени.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D73DCE-0628-526B-78A0-AF5058049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1" t="5037" r="33285" b="6840"/>
          <a:stretch>
            <a:fillRect/>
          </a:stretch>
        </p:blipFill>
        <p:spPr>
          <a:xfrm>
            <a:off x="4210565" y="3538710"/>
            <a:ext cx="1362906" cy="3319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DFA2E1F-D85D-7F43-32F8-8C6692B8D026}"/>
              </a:ext>
            </a:extLst>
          </p:cNvPr>
          <p:cNvGrpSpPr/>
          <p:nvPr/>
        </p:nvGrpSpPr>
        <p:grpSpPr>
          <a:xfrm>
            <a:off x="5938360" y="2002533"/>
            <a:ext cx="5367318" cy="3382186"/>
            <a:chOff x="5938360" y="2446712"/>
            <a:chExt cx="5367318" cy="3138000"/>
          </a:xfrm>
        </p:grpSpPr>
        <p:sp>
          <p:nvSpPr>
            <p:cNvPr id="15" name="Блок-схема: альтернативный процесс 14">
              <a:extLst>
                <a:ext uri="{FF2B5EF4-FFF2-40B4-BE49-F238E27FC236}">
                  <a16:creationId xmlns:a16="http://schemas.microsoft.com/office/drawing/2014/main" id="{FB695721-7118-D003-113E-2406EBB5BCA0}"/>
                </a:ext>
              </a:extLst>
            </p:cNvPr>
            <p:cNvSpPr/>
            <p:nvPr/>
          </p:nvSpPr>
          <p:spPr>
            <a:xfrm>
              <a:off x="5938360" y="2446712"/>
              <a:ext cx="5367318" cy="3138000"/>
            </a:xfrm>
            <a:prstGeom prst="flowChartAlternateProcess">
              <a:avLst/>
            </a:prstGeom>
            <a:noFill/>
            <a:ln w="57150">
              <a:solidFill>
                <a:srgbClr val="0069B8"/>
              </a:solidFill>
              <a:beve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77DF9-0538-6860-7D9D-C3C8A432B7B5}"/>
                </a:ext>
              </a:extLst>
            </p:cNvPr>
            <p:cNvSpPr txBox="1"/>
            <p:nvPr/>
          </p:nvSpPr>
          <p:spPr>
            <a:xfrm>
              <a:off x="6096000" y="2584551"/>
              <a:ext cx="5087091" cy="2655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0069B8"/>
                  </a:solidFill>
                  <a:latin typeface="Druk Text Wide Cyr" pitchFamily="50" charset="-52"/>
                </a:rPr>
                <a:t>Доступность:</a:t>
              </a:r>
              <a:r>
                <a:rPr lang="ru-RU" sz="2000" dirty="0">
                  <a:solidFill>
                    <a:srgbClr val="0069B8"/>
                  </a:solidFill>
                  <a:latin typeface="Druk Text Wide Cyr" pitchFamily="50" charset="-52"/>
                </a:rPr>
                <a:t> Российский аналог, не зависящий от импорта</a:t>
              </a:r>
            </a:p>
            <a:p>
              <a:r>
                <a:rPr lang="ru-RU" sz="2000" b="1" dirty="0">
                  <a:solidFill>
                    <a:srgbClr val="0069B8"/>
                  </a:solidFill>
                  <a:latin typeface="Druk Text Wide Cyr" pitchFamily="50" charset="-52"/>
                </a:rPr>
                <a:t>Адаптивность:</a:t>
              </a:r>
              <a:r>
                <a:rPr lang="ru-RU" sz="2000" dirty="0">
                  <a:solidFill>
                    <a:srgbClr val="0069B8"/>
                  </a:solidFill>
                  <a:latin typeface="Druk Text Wide Cyr" pitchFamily="50" charset="-52"/>
                </a:rPr>
                <a:t> Позволяет регулировать посадку гильзы </a:t>
              </a:r>
            </a:p>
            <a:p>
              <a:r>
                <a:rPr lang="ru-RU" sz="2000" b="1" dirty="0">
                  <a:solidFill>
                    <a:srgbClr val="0069B8"/>
                  </a:solidFill>
                  <a:latin typeface="Druk Text Wide Cyr" pitchFamily="50" charset="-52"/>
                </a:rPr>
                <a:t>Зона охвата: </a:t>
              </a:r>
              <a:r>
                <a:rPr lang="ru-RU" sz="2000" dirty="0">
                  <a:solidFill>
                    <a:srgbClr val="0069B8"/>
                  </a:solidFill>
                  <a:latin typeface="Druk Text Wide Cyr" pitchFamily="50" charset="-52"/>
                </a:rPr>
                <a:t>Регулировка объема по всему посадочному кольцу гильзы 	</a:t>
              </a:r>
            </a:p>
            <a:p>
              <a:r>
                <a:rPr lang="ru-RU" sz="2000" b="1" dirty="0">
                  <a:solidFill>
                    <a:srgbClr val="0069B8"/>
                  </a:solidFill>
                  <a:latin typeface="Druk Text Wide Cyr" pitchFamily="50" charset="-52"/>
                </a:rPr>
                <a:t>Механизм регулировки: </a:t>
              </a:r>
              <a:r>
                <a:rPr lang="ru-RU" sz="2000" dirty="0">
                  <a:solidFill>
                    <a:srgbClr val="0069B8"/>
                  </a:solidFill>
                  <a:latin typeface="Druk Text Wide Cyr" pitchFamily="50" charset="-52"/>
                </a:rPr>
                <a:t>Вращающийся ролик, на который наматывается нить, стягивающая гильзу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E4C7D0-03C1-8B05-778B-EEE437332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0" t="2519" r="14351" b="4445"/>
          <a:stretch>
            <a:fillRect/>
          </a:stretch>
        </p:blipFill>
        <p:spPr>
          <a:xfrm>
            <a:off x="1645285" y="4192395"/>
            <a:ext cx="2109584" cy="24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6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057A42-F6EB-50EB-4E1E-235483F69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A0DCC17-E8A7-E86B-BE78-1163B9B28DBA}"/>
              </a:ext>
            </a:extLst>
          </p:cNvPr>
          <p:cNvSpPr txBox="1"/>
          <p:nvPr/>
        </p:nvSpPr>
        <p:spPr>
          <a:xfrm>
            <a:off x="828372" y="362076"/>
            <a:ext cx="62077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АКТУАЛЬНОСТЬ</a:t>
            </a:r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</a:t>
            </a:r>
            <a:r>
              <a:rPr lang="ru-RU" sz="4400" dirty="0">
                <a:ln w="22225" cmpd="sng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ПРОЕКТА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6C90C534-7124-5F4B-8DDB-1209CE77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34613-D7B1-5DBE-D2C9-034C677F9868}"/>
              </a:ext>
            </a:extLst>
          </p:cNvPr>
          <p:cNvSpPr txBox="1"/>
          <p:nvPr/>
        </p:nvSpPr>
        <p:spPr>
          <a:xfrm>
            <a:off x="641975" y="1183119"/>
            <a:ext cx="57091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Целевая аудитория: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Пользователи протезов нижних конечностей: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91 220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в 2023 году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138 118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в 2024 году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5CE16-3918-60CA-683A-63E6FB87B6F4}"/>
              </a:ext>
            </a:extLst>
          </p:cNvPr>
          <p:cNvSpPr txBox="1"/>
          <p:nvPr/>
        </p:nvSpPr>
        <p:spPr>
          <a:xfrm>
            <a:off x="641975" y="2422213"/>
            <a:ext cx="61871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Первичные клиенты: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Протезно-ортопедические предприятия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Порядка </a:t>
            </a:r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350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компаний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6811C0-1D1A-127D-E2B3-A7107012BC91}"/>
              </a:ext>
            </a:extLst>
          </p:cNvPr>
          <p:cNvSpPr txBox="1"/>
          <p:nvPr/>
        </p:nvSpPr>
        <p:spPr>
          <a:xfrm>
            <a:off x="641975" y="3335379"/>
            <a:ext cx="5709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Спрос: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Каждый пользователь протеза в течение дня сталкивается с изменением объема культи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347179-6372-561D-D3F3-DCEE07F74B8C}"/>
              </a:ext>
            </a:extLst>
          </p:cNvPr>
          <p:cNvSpPr txBox="1"/>
          <p:nvPr/>
        </p:nvSpPr>
        <p:spPr>
          <a:xfrm>
            <a:off x="6476612" y="1583177"/>
            <a:ext cx="57091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Почему стоит вложиться: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Российский рынок </a:t>
            </a:r>
            <a:r>
              <a:rPr lang="en-US" sz="2000" dirty="0">
                <a:solidFill>
                  <a:srgbClr val="0069B8"/>
                </a:solidFill>
                <a:latin typeface="Druk Text Wide Cyr" pitchFamily="50" charset="-52"/>
              </a:rPr>
              <a:t>Medtech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придерживается курса на импортозамещение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Восходящая тенденция на услуги в сфере протезирования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Потенциал выхода на рынки стран СНГ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9F76329-80C5-1F4B-B16F-A0ACF37A7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879" y="4391025"/>
            <a:ext cx="3661509" cy="19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104BB0CA-105B-263E-96AC-611AAE7D0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406" y="3807954"/>
            <a:ext cx="3866514" cy="257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FF5BDE8A-ADBA-0746-9294-D707C290EEBF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78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2ABD2-D2ED-006E-FCFD-C876B6AEA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471D0BDE-E9D5-DF85-2F1D-236AB8EB7063}"/>
              </a:ext>
            </a:extLst>
          </p:cNvPr>
          <p:cNvSpPr txBox="1"/>
          <p:nvPr/>
        </p:nvSpPr>
        <p:spPr>
          <a:xfrm>
            <a:off x="707075" y="371406"/>
            <a:ext cx="30733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ЦЕЛЕВАЯ</a:t>
            </a:r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 </a:t>
            </a:r>
          </a:p>
          <a:p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АУДИТОРИЯ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C9E80-5AE7-1B89-499E-5DA88EE60179}"/>
              </a:ext>
            </a:extLst>
          </p:cNvPr>
          <p:cNvSpPr txBox="1"/>
          <p:nvPr/>
        </p:nvSpPr>
        <p:spPr>
          <a:xfrm>
            <a:off x="122000" y="2193698"/>
            <a:ext cx="586135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1.</a:t>
            </a:r>
            <a:r>
              <a:rPr lang="ru-RU" sz="2400" b="1" dirty="0">
                <a:ln>
                  <a:solidFill>
                    <a:srgbClr val="0069B8"/>
                  </a:solidFill>
                </a:ln>
                <a:solidFill>
                  <a:srgbClr val="6B21D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 </a:t>
            </a:r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Протезно-ортопедические</a:t>
            </a:r>
            <a:r>
              <a:rPr lang="ru-RU" sz="2400" dirty="0">
                <a:ln>
                  <a:solidFill>
                    <a:srgbClr val="0069B8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 </a:t>
            </a:r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предприятия</a:t>
            </a:r>
          </a:p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Портрет: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Государственные и частные центры</a:t>
            </a:r>
          </a:p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Ситуация: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Запрос от пациента, желающего, получить протез, с возможностью в течение дня регулировать объём гильзы, для повышения комфорта использования</a:t>
            </a:r>
            <a:endParaRPr lang="ru-RU" sz="2000" b="1" dirty="0">
              <a:solidFill>
                <a:srgbClr val="0069B8"/>
              </a:solidFill>
              <a:latin typeface="Druk Text Wide Cyr" pitchFamily="50" charset="-52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FB491B5-0145-2BE4-45F4-2C869AC0BFAE}"/>
              </a:ext>
            </a:extLst>
          </p:cNvPr>
          <p:cNvCxnSpPr/>
          <p:nvPr/>
        </p:nvCxnSpPr>
        <p:spPr>
          <a:xfrm>
            <a:off x="2999388" y="2117711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A3E804D-8CCC-DFAE-72AE-C2DBA993FB09}"/>
              </a:ext>
            </a:extLst>
          </p:cNvPr>
          <p:cNvCxnSpPr>
            <a:cxnSpLocks/>
          </p:cNvCxnSpPr>
          <p:nvPr/>
        </p:nvCxnSpPr>
        <p:spPr>
          <a:xfrm>
            <a:off x="4038600" y="1940429"/>
            <a:ext cx="1717971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F0B66CD-EF3D-2785-5FD2-8C1DB0E61892}"/>
              </a:ext>
            </a:extLst>
          </p:cNvPr>
          <p:cNvCxnSpPr/>
          <p:nvPr/>
        </p:nvCxnSpPr>
        <p:spPr>
          <a:xfrm>
            <a:off x="844016" y="6301273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C5DDB42-5034-D033-BC26-89E323CF0B62}"/>
              </a:ext>
            </a:extLst>
          </p:cNvPr>
          <p:cNvCxnSpPr/>
          <p:nvPr/>
        </p:nvCxnSpPr>
        <p:spPr>
          <a:xfrm>
            <a:off x="1833733" y="6123991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92AE021-6AD6-E604-FB05-C5FEBC1E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BFB796-3DFA-94BC-8419-B18740B13F70}"/>
              </a:ext>
            </a:extLst>
          </p:cNvPr>
          <p:cNvSpPr txBox="1"/>
          <p:nvPr/>
        </p:nvSpPr>
        <p:spPr>
          <a:xfrm>
            <a:off x="122000" y="4270232"/>
            <a:ext cx="5861356" cy="16927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2. Пользователи протезов</a:t>
            </a:r>
          </a:p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Портрет: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Человек лишившийся нижней конечности</a:t>
            </a:r>
          </a:p>
          <a:p>
            <a:r>
              <a:rPr lang="ru-RU" sz="2000" b="1" dirty="0">
                <a:solidFill>
                  <a:srgbClr val="0069B8"/>
                </a:solidFill>
                <a:latin typeface="Druk Text Wide Cyr" pitchFamily="50" charset="-52"/>
              </a:rPr>
              <a:t>Ситуация: 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Пользователь столкнувшийся с проблемой изменения размеров нижней конечности в течение дня</a:t>
            </a:r>
            <a:endParaRPr lang="ru-RU" sz="2000" b="1" dirty="0">
              <a:solidFill>
                <a:srgbClr val="0069B8"/>
              </a:solidFill>
              <a:latin typeface="Druk Text Wide Cyr" pitchFamily="50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F6FBC3-4A57-EF06-C07B-8FCE7C06F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666" y="5"/>
            <a:ext cx="5053259" cy="6857995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7D108CEE-D40B-B41E-D28C-E49240809B2C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73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503E8-54F1-2E4E-FB44-BF021899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695BD23-8709-CA23-DB60-2FA9B63CC57E}"/>
              </a:ext>
            </a:extLst>
          </p:cNvPr>
          <p:cNvSpPr/>
          <p:nvPr/>
        </p:nvSpPr>
        <p:spPr>
          <a:xfrm>
            <a:off x="-1" y="0"/>
            <a:ext cx="7245627" cy="6858000"/>
          </a:xfrm>
          <a:prstGeom prst="rect">
            <a:avLst/>
          </a:prstGeom>
          <a:solidFill>
            <a:srgbClr val="0069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7B6375-63E3-A96A-081E-6290F19F07C4}"/>
              </a:ext>
            </a:extLst>
          </p:cNvPr>
          <p:cNvSpPr txBox="1"/>
          <p:nvPr/>
        </p:nvSpPr>
        <p:spPr>
          <a:xfrm>
            <a:off x="707075" y="408728"/>
            <a:ext cx="46586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ПРОБЛЕМА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42A8A1-6A90-E361-9D86-FDE9C203CE44}"/>
              </a:ext>
            </a:extLst>
          </p:cNvPr>
          <p:cNvSpPr txBox="1"/>
          <p:nvPr/>
        </p:nvSpPr>
        <p:spPr>
          <a:xfrm>
            <a:off x="7625225" y="1889398"/>
            <a:ext cx="427236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Почему существующих вариантов решения </a:t>
            </a:r>
          </a:p>
          <a:p>
            <a:pPr algn="ctr"/>
            <a:r>
              <a: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недостаточно? 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C2BAFCC-DEC6-F767-3B32-4114545047AA}"/>
              </a:ext>
            </a:extLst>
          </p:cNvPr>
          <p:cNvCxnSpPr/>
          <p:nvPr/>
        </p:nvCxnSpPr>
        <p:spPr>
          <a:xfrm>
            <a:off x="4041983" y="1574134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79AD83C-66B7-902A-48BF-97B1A628AC87}"/>
              </a:ext>
            </a:extLst>
          </p:cNvPr>
          <p:cNvCxnSpPr/>
          <p:nvPr/>
        </p:nvCxnSpPr>
        <p:spPr>
          <a:xfrm>
            <a:off x="5031700" y="1396852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DB4B19B-851A-9612-08E9-77145384F576}"/>
              </a:ext>
            </a:extLst>
          </p:cNvPr>
          <p:cNvCxnSpPr/>
          <p:nvPr/>
        </p:nvCxnSpPr>
        <p:spPr>
          <a:xfrm>
            <a:off x="941584" y="6403909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F4D28FB-CC91-8987-7BF6-CFED4C8C67BF}"/>
              </a:ext>
            </a:extLst>
          </p:cNvPr>
          <p:cNvCxnSpPr/>
          <p:nvPr/>
        </p:nvCxnSpPr>
        <p:spPr>
          <a:xfrm>
            <a:off x="1931301" y="6226627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id="{0D4A0433-C993-B8FE-ED14-E0303D25DF13}"/>
              </a:ext>
            </a:extLst>
          </p:cNvPr>
          <p:cNvSpPr/>
          <p:nvPr/>
        </p:nvSpPr>
        <p:spPr>
          <a:xfrm>
            <a:off x="7473803" y="3319660"/>
            <a:ext cx="4613304" cy="2417664"/>
          </a:xfrm>
          <a:prstGeom prst="flowChartAlternateProcess">
            <a:avLst/>
          </a:prstGeom>
          <a:noFill/>
          <a:ln w="57150"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69B8"/>
                </a:solidFill>
              </a:ln>
              <a:solidFill>
                <a:srgbClr val="0069B8"/>
              </a:solidFill>
            </a:endParaRPr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9CA8514B-A5F0-7EE1-F828-F0AD1C75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9C269-12CC-92AD-82F9-B8C95AC4FDCD}"/>
              </a:ext>
            </a:extLst>
          </p:cNvPr>
          <p:cNvSpPr txBox="1"/>
          <p:nvPr/>
        </p:nvSpPr>
        <p:spPr>
          <a:xfrm>
            <a:off x="104892" y="1852706"/>
            <a:ext cx="703583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Проблема протезно-ортопедических предприятий: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Отсутствие доступных отечественных решений для регулировки объемов гильзы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Зависимость от импорта</a:t>
            </a:r>
            <a:endParaRPr lang="ru-RU" sz="2400" b="1" dirty="0">
              <a:ln w="10160">
                <a:solidFill>
                  <a:srgbClr val="0069B8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Druk Text Wide Cyr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CBC3A-F13F-2F57-ACC7-73F7B583379C}"/>
              </a:ext>
            </a:extLst>
          </p:cNvPr>
          <p:cNvSpPr txBox="1"/>
          <p:nvPr/>
        </p:nvSpPr>
        <p:spPr>
          <a:xfrm>
            <a:off x="104893" y="3429000"/>
            <a:ext cx="7035837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Проблема пользователей протезов: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Невозможность быстро подкорректировать посадку гильзы в течение дня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Дискомфорт и болевые ощущения при изменении объема культи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Необходимость носить с собой дополнительные носки</a:t>
            </a:r>
          </a:p>
          <a:p>
            <a:pPr marL="268288" indent="-268288">
              <a:buFont typeface="+mj-lt"/>
              <a:buAutoNum type="arabicPeriod"/>
            </a:pPr>
            <a:r>
              <a:rPr lang="ru-RU" sz="2000" b="1" dirty="0">
                <a:ln w="10160">
                  <a:solidFill>
                    <a:srgbClr val="0069B8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ruk Text Wide Cyr" pitchFamily="50" charset="-52"/>
              </a:rPr>
              <a:t>Снижение мобильности и качества жизни</a:t>
            </a:r>
            <a:endParaRPr lang="ru-RU" sz="2400" b="1" dirty="0">
              <a:ln w="10160">
                <a:solidFill>
                  <a:srgbClr val="0069B8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Druk Text Wide Cyr" pitchFamily="50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3BE386-8A88-8554-B4F6-237B7F267AA9}"/>
              </a:ext>
            </a:extLst>
          </p:cNvPr>
          <p:cNvSpPr txBox="1"/>
          <p:nvPr/>
        </p:nvSpPr>
        <p:spPr>
          <a:xfrm>
            <a:off x="7590954" y="3530240"/>
            <a:ext cx="43790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Импортные аналоги </a:t>
            </a:r>
            <a:r>
              <a:rPr lang="ru-RU" sz="2000" dirty="0" err="1">
                <a:solidFill>
                  <a:srgbClr val="0069B8"/>
                </a:solidFill>
                <a:latin typeface="Druk Text Wide Cyr" pitchFamily="50" charset="-52"/>
              </a:rPr>
              <a:t>времязатратные</a:t>
            </a:r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 в поставках, а традиционные методы не дают точной регулировки.</a:t>
            </a:r>
          </a:p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Российских аналогов на рынке нет, но проблема пользователей остается существенной и нерешенной.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7CD6C8-C69E-7DDA-026B-92CC917E5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8670" r="13783" b="8365"/>
          <a:stretch>
            <a:fillRect/>
          </a:stretch>
        </p:blipFill>
        <p:spPr>
          <a:xfrm>
            <a:off x="10619467" y="2212"/>
            <a:ext cx="1572533" cy="1849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D19C4763-F057-B987-F97C-FBA3E400F90B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5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72316-8AE6-ECCE-AFE4-5634DA54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8146D0-D11A-B475-070D-0EA238ED9172}"/>
              </a:ext>
            </a:extLst>
          </p:cNvPr>
          <p:cNvSpPr txBox="1"/>
          <p:nvPr/>
        </p:nvSpPr>
        <p:spPr>
          <a:xfrm>
            <a:off x="920444" y="413293"/>
            <a:ext cx="24016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A5FD4-287B-EB9C-1B61-19BF6A5EC7C5}"/>
              </a:ext>
            </a:extLst>
          </p:cNvPr>
          <p:cNvSpPr txBox="1"/>
          <p:nvPr/>
        </p:nvSpPr>
        <p:spPr>
          <a:xfrm>
            <a:off x="5658792" y="1256687"/>
            <a:ext cx="6301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Как ЦА будет использовать продукт?</a:t>
            </a:r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C8C54C0C-E7CB-834E-E075-20D31A252C7C}"/>
              </a:ext>
            </a:extLst>
          </p:cNvPr>
          <p:cNvSpPr/>
          <p:nvPr/>
        </p:nvSpPr>
        <p:spPr>
          <a:xfrm>
            <a:off x="6203643" y="1923882"/>
            <a:ext cx="5234474" cy="4281931"/>
          </a:xfrm>
          <a:prstGeom prst="flowChartAlternateProcess">
            <a:avLst/>
          </a:prstGeom>
          <a:noFill/>
          <a:ln w="19050"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9D4C65-D793-25C9-5E6E-C12A97ECF17B}"/>
              </a:ext>
            </a:extLst>
          </p:cNvPr>
          <p:cNvSpPr/>
          <p:nvPr/>
        </p:nvSpPr>
        <p:spPr>
          <a:xfrm>
            <a:off x="6615409" y="2481937"/>
            <a:ext cx="391886" cy="13062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6B464D4D-6550-85F2-D2CE-61460B4C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4C1214-BFFC-F8AD-E641-31FCE8833505}"/>
              </a:ext>
            </a:extLst>
          </p:cNvPr>
          <p:cNvSpPr txBox="1"/>
          <p:nvPr/>
        </p:nvSpPr>
        <p:spPr>
          <a:xfrm>
            <a:off x="7232489" y="2193308"/>
            <a:ext cx="43790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Встраивание системы на этапе изготовления постоянных гильз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464C465-842B-27BB-17CD-9610AE46C35D}"/>
              </a:ext>
            </a:extLst>
          </p:cNvPr>
          <p:cNvSpPr/>
          <p:nvPr/>
        </p:nvSpPr>
        <p:spPr>
          <a:xfrm>
            <a:off x="6615409" y="3206173"/>
            <a:ext cx="391886" cy="13062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FD098D-5861-F1C3-729E-326C4E0702EE}"/>
              </a:ext>
            </a:extLst>
          </p:cNvPr>
          <p:cNvSpPr txBox="1"/>
          <p:nvPr/>
        </p:nvSpPr>
        <p:spPr>
          <a:xfrm>
            <a:off x="7232489" y="2917544"/>
            <a:ext cx="43790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Техническое обслуживание механизма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8570E98-D3A7-48CE-F8C8-C9E291279CBE}"/>
              </a:ext>
            </a:extLst>
          </p:cNvPr>
          <p:cNvSpPr/>
          <p:nvPr/>
        </p:nvSpPr>
        <p:spPr>
          <a:xfrm>
            <a:off x="6615409" y="3929871"/>
            <a:ext cx="391886" cy="13062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84EE86-10EE-FD07-2BE5-D9A64339DB3F}"/>
              </a:ext>
            </a:extLst>
          </p:cNvPr>
          <p:cNvSpPr txBox="1"/>
          <p:nvPr/>
        </p:nvSpPr>
        <p:spPr>
          <a:xfrm>
            <a:off x="7232489" y="3795130"/>
            <a:ext cx="4379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Замена изношенных компонентов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9E17F27-F05C-ADD9-D882-78AD86365CFE}"/>
              </a:ext>
            </a:extLst>
          </p:cNvPr>
          <p:cNvSpPr/>
          <p:nvPr/>
        </p:nvSpPr>
        <p:spPr>
          <a:xfrm>
            <a:off x="6615409" y="4648570"/>
            <a:ext cx="391886" cy="13062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A5631-EE4D-1B32-B379-18DCD12D3FAB}"/>
              </a:ext>
            </a:extLst>
          </p:cNvPr>
          <p:cNvSpPr txBox="1"/>
          <p:nvPr/>
        </p:nvSpPr>
        <p:spPr>
          <a:xfrm>
            <a:off x="7232489" y="4359941"/>
            <a:ext cx="43790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Утренняя подгонка после надевания протеза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6D19C51-EC87-EFB0-F3D5-3C23B17ADE43}"/>
              </a:ext>
            </a:extLst>
          </p:cNvPr>
          <p:cNvSpPr/>
          <p:nvPr/>
        </p:nvSpPr>
        <p:spPr>
          <a:xfrm>
            <a:off x="6615409" y="5501472"/>
            <a:ext cx="391886" cy="13062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954B5B-39B2-03E3-B74C-4493CD0679E3}"/>
              </a:ext>
            </a:extLst>
          </p:cNvPr>
          <p:cNvSpPr txBox="1"/>
          <p:nvPr/>
        </p:nvSpPr>
        <p:spPr>
          <a:xfrm>
            <a:off x="7232489" y="5366731"/>
            <a:ext cx="4379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9B8"/>
                </a:solidFill>
                <a:latin typeface="Druk Text Wide Cyr" pitchFamily="50" charset="-52"/>
              </a:rPr>
              <a:t>Регулировка размера в течение дня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3F166D-FDCC-EC48-40BB-29388DA48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63" y="1456742"/>
            <a:ext cx="4095750" cy="4676775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492519D5-5B05-B92F-2B25-7ADA8980062A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23EC85-60F0-D0B4-3194-4175DEDC4E10}"/>
              </a:ext>
            </a:extLst>
          </p:cNvPr>
          <p:cNvSpPr/>
          <p:nvPr/>
        </p:nvSpPr>
        <p:spPr>
          <a:xfrm>
            <a:off x="6701386" y="1594562"/>
            <a:ext cx="4216106" cy="45719"/>
          </a:xfrm>
          <a:prstGeom prst="rect">
            <a:avLst/>
          </a:prstGeom>
          <a:solidFill>
            <a:srgbClr val="0069B8"/>
          </a:soli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553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3C9A47-5430-DA2B-7EC4-16ED0DCDA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B3EEC5-12FA-66C5-CAF7-0A2783F3CBEA}"/>
              </a:ext>
            </a:extLst>
          </p:cNvPr>
          <p:cNvSpPr txBox="1"/>
          <p:nvPr/>
        </p:nvSpPr>
        <p:spPr>
          <a:xfrm>
            <a:off x="444583" y="403963"/>
            <a:ext cx="69775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ЦЕННОСТЬ</a:t>
            </a:r>
          </a:p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ЦЕННОСТНОЕ ПРЕДЛОЖЕНИЕ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1ACA29-48F5-02D9-2478-3D19553D4258}"/>
              </a:ext>
            </a:extLst>
          </p:cNvPr>
          <p:cNvCxnSpPr/>
          <p:nvPr/>
        </p:nvCxnSpPr>
        <p:spPr>
          <a:xfrm>
            <a:off x="8896335" y="2401080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B02324-F08C-2A65-BB4D-1C093B8498B1}"/>
              </a:ext>
            </a:extLst>
          </p:cNvPr>
          <p:cNvCxnSpPr/>
          <p:nvPr/>
        </p:nvCxnSpPr>
        <p:spPr>
          <a:xfrm>
            <a:off x="9886052" y="2195805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B26F414-F0EC-A7E7-4BDB-D783207ACCE5}"/>
              </a:ext>
            </a:extLst>
          </p:cNvPr>
          <p:cNvCxnSpPr/>
          <p:nvPr/>
        </p:nvCxnSpPr>
        <p:spPr>
          <a:xfrm>
            <a:off x="648073" y="4425832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5D1530B-2ABB-E710-4FA8-EBEBE8F83A7A}"/>
              </a:ext>
            </a:extLst>
          </p:cNvPr>
          <p:cNvCxnSpPr/>
          <p:nvPr/>
        </p:nvCxnSpPr>
        <p:spPr>
          <a:xfrm>
            <a:off x="1637790" y="4220557"/>
            <a:ext cx="1767466" cy="0"/>
          </a:xfrm>
          <a:prstGeom prst="line">
            <a:avLst/>
          </a:prstGeom>
          <a:ln w="38100">
            <a:solidFill>
              <a:srgbClr val="0069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BD5864A-ADB8-986F-EE31-D8EF78E4D788}"/>
              </a:ext>
            </a:extLst>
          </p:cNvPr>
          <p:cNvSpPr txBox="1"/>
          <p:nvPr/>
        </p:nvSpPr>
        <p:spPr>
          <a:xfrm>
            <a:off x="538482" y="2499551"/>
            <a:ext cx="11115036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Пользователи перестают постоянно снимать протез для подкладки носков и терпеть дискомфорт до визита к специалисту. С помощью данного решения можно быстро подтянуть гильзу в любой момент – дома, на работе или прогулке.</a:t>
            </a:r>
          </a:p>
          <a:p>
            <a:pPr algn="just"/>
            <a:r>
              <a: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Протезные предприятия тратят меньше времени на получение комплектующих, тем самым ускоряя процесс производства протеза</a:t>
            </a:r>
          </a:p>
        </p:txBody>
      </p: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8E2F8A6D-98A2-59CE-111C-3CF8DAA6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35DF65-9DC4-3DE6-5A93-3B7C3F182DF4}"/>
              </a:ext>
            </a:extLst>
          </p:cNvPr>
          <p:cNvSpPr/>
          <p:nvPr/>
        </p:nvSpPr>
        <p:spPr>
          <a:xfrm>
            <a:off x="0" y="4986676"/>
            <a:ext cx="12192000" cy="1084510"/>
          </a:xfrm>
          <a:prstGeom prst="rect">
            <a:avLst/>
          </a:prstGeom>
          <a:gradFill flip="none" rotWithShape="1">
            <a:gsLst>
              <a:gs pos="21000">
                <a:srgbClr val="007AD6"/>
              </a:gs>
              <a:gs pos="51000">
                <a:srgbClr val="00ADEA"/>
              </a:gs>
              <a:gs pos="77000">
                <a:srgbClr val="BDEE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011E771-B444-88D1-FA12-3767E547982A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19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E11D8-26EE-5669-3D37-D37854A8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814259-A291-B50E-7B7B-51CAB189ECFD}"/>
              </a:ext>
            </a:extLst>
          </p:cNvPr>
          <p:cNvSpPr txBox="1"/>
          <p:nvPr/>
        </p:nvSpPr>
        <p:spPr>
          <a:xfrm>
            <a:off x="444583" y="403963"/>
            <a:ext cx="342645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РЫНОК</a:t>
            </a:r>
            <a:r>
              <a:rPr lang="pl-PL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</a:t>
            </a:r>
            <a:endParaRPr lang="ru-RU" sz="4200" dirty="0">
              <a:ln w="19050">
                <a:solidFill>
                  <a:srgbClr val="6B21D0"/>
                </a:solidFill>
              </a:ln>
              <a:solidFill>
                <a:schemeClr val="bg1"/>
              </a:solidFill>
              <a:latin typeface="Druk Text Wide Cyr" pitchFamily="50" charset="-52"/>
            </a:endParaRPr>
          </a:p>
          <a:p>
            <a:r>
              <a:rPr lang="pl-PL" sz="28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PAM, TAM, SAM, SOM</a:t>
            </a:r>
            <a:endParaRPr lang="ru-RU" sz="4200" dirty="0">
              <a:ln w="19050">
                <a:solidFill>
                  <a:srgbClr val="0069B8"/>
                </a:solidFill>
              </a:ln>
              <a:solidFill>
                <a:srgbClr val="0069B8"/>
              </a:solidFill>
              <a:latin typeface="Druk Text Wide Cyr" pitchFamily="50" charset="-52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217914D-1342-F2FE-B0F8-B91EA04A94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0" r="9366"/>
          <a:stretch>
            <a:fillRect/>
          </a:stretch>
        </p:blipFill>
        <p:spPr bwMode="auto">
          <a:xfrm>
            <a:off x="8490433" y="0"/>
            <a:ext cx="3035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9B8E02F-0825-459D-D19E-798CC971CF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650506"/>
              </p:ext>
            </p:extLst>
          </p:nvPr>
        </p:nvGraphicFramePr>
        <p:xfrm>
          <a:off x="87452" y="1573514"/>
          <a:ext cx="8127999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853">
                  <a:extLst>
                    <a:ext uri="{9D8B030D-6E8A-4147-A177-3AD203B41FA5}">
                      <a16:colId xmlns:a16="http://schemas.microsoft.com/office/drawing/2014/main" val="666382891"/>
                    </a:ext>
                  </a:extLst>
                </a:gridCol>
                <a:gridCol w="4849793">
                  <a:extLst>
                    <a:ext uri="{9D8B030D-6E8A-4147-A177-3AD203B41FA5}">
                      <a16:colId xmlns:a16="http://schemas.microsoft.com/office/drawing/2014/main" val="1455103424"/>
                    </a:ext>
                  </a:extLst>
                </a:gridCol>
                <a:gridCol w="1768353">
                  <a:extLst>
                    <a:ext uri="{9D8B030D-6E8A-4147-A177-3AD203B41FA5}">
                      <a16:colId xmlns:a16="http://schemas.microsoft.com/office/drawing/2014/main" val="3256900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Показатель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Druk Text Wide Cyr"/>
                        </a:rPr>
                        <a:t>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Druk Text Wide Cyr"/>
                        </a:rPr>
                        <a:t>Расчетный объем, руб. (годовой)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5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PAM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Druk Text Wide Cyr"/>
                        </a:rPr>
                        <a:t>Все пользователи протезов в СНГ (~</a:t>
                      </a:r>
                      <a:r>
                        <a:rPr lang="en-US" b="0" dirty="0">
                          <a:latin typeface="Druk Text Wide Cyr"/>
                        </a:rPr>
                        <a:t>60</a:t>
                      </a:r>
                      <a:r>
                        <a:rPr lang="ru-RU" b="0" dirty="0">
                          <a:latin typeface="Druk Text Wide Cyr"/>
                        </a:rPr>
                        <a:t>0 000 чел.)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~18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млрд руб.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3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latin typeface="Druk Text Wide Cyr"/>
                        </a:rPr>
                        <a:t>Все пользователи протезов в России 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~5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 от 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PAM</a:t>
                      </a:r>
                      <a:endParaRPr lang="ru-RU" b="1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~9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млрд руб.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66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Доступный рынок – 30% от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</a:t>
                      </a:r>
                      <a:endParaRPr lang="ru-RU" b="1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 млрд руб.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2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Достижимый рынок – 20% от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</a:t>
                      </a:r>
                      <a:endParaRPr lang="ru-RU" b="1" dirty="0">
                        <a:latin typeface="Druk Text Wide Cy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~540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млн руб.</a:t>
                      </a:r>
                      <a:endParaRPr lang="ru-RU" dirty="0">
                        <a:latin typeface="Druk Text Wide Cy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84098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BD9636-4F74-0344-8FC2-BEEA2F0E06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2" t="8155" r="20302" b="7320"/>
          <a:stretch>
            <a:fillRect/>
          </a:stretch>
        </p:blipFill>
        <p:spPr>
          <a:xfrm>
            <a:off x="3051004" y="4569244"/>
            <a:ext cx="2200894" cy="2220122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823CE2B8-ABD2-FD5E-CBD6-1F7A9615C398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1">
            <a:extLst>
              <a:ext uri="{FF2B5EF4-FFF2-40B4-BE49-F238E27FC236}">
                <a16:creationId xmlns:a16="http://schemas.microsoft.com/office/drawing/2014/main" id="{DD9DD596-692A-6043-8E3C-AA718F817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rgbClr val="0069B8"/>
                </a:solidFill>
              </a:rPr>
              <a:t>8</a:t>
            </a:r>
            <a:endParaRPr lang="ru-RU" dirty="0">
              <a:solidFill>
                <a:srgbClr val="0069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87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248F4-66D6-A98D-2430-8A3342BD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48E789-CA53-5B43-F178-9741B888E983}"/>
              </a:ext>
            </a:extLst>
          </p:cNvPr>
          <p:cNvSpPr txBox="1"/>
          <p:nvPr/>
        </p:nvSpPr>
        <p:spPr>
          <a:xfrm>
            <a:off x="503489" y="453327"/>
            <a:ext cx="32794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КОНКУРЕНТЫ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60B76-5929-4235-3152-D9C2DB0431CE}"/>
              </a:ext>
            </a:extLst>
          </p:cNvPr>
          <p:cNvSpPr txBox="1"/>
          <p:nvPr/>
        </p:nvSpPr>
        <p:spPr>
          <a:xfrm>
            <a:off x="503489" y="1423824"/>
            <a:ext cx="111150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Кто твои прямые и косвенные конкуренты? Чем они лучше или хуже вас?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98E9C37-09B1-6957-5659-E88C8FA0F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68986"/>
              </p:ext>
            </p:extLst>
          </p:nvPr>
        </p:nvGraphicFramePr>
        <p:xfrm>
          <a:off x="1455156" y="2131710"/>
          <a:ext cx="9258538" cy="3760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010">
                  <a:extLst>
                    <a:ext uri="{9D8B030D-6E8A-4147-A177-3AD203B41FA5}">
                      <a16:colId xmlns:a16="http://schemas.microsoft.com/office/drawing/2014/main" val="2979493447"/>
                    </a:ext>
                  </a:extLst>
                </a:gridCol>
                <a:gridCol w="2517284">
                  <a:extLst>
                    <a:ext uri="{9D8B030D-6E8A-4147-A177-3AD203B41FA5}">
                      <a16:colId xmlns:a16="http://schemas.microsoft.com/office/drawing/2014/main" val="80068586"/>
                    </a:ext>
                  </a:extLst>
                </a:gridCol>
                <a:gridCol w="2305879">
                  <a:extLst>
                    <a:ext uri="{9D8B030D-6E8A-4147-A177-3AD203B41FA5}">
                      <a16:colId xmlns:a16="http://schemas.microsoft.com/office/drawing/2014/main" val="985534557"/>
                    </a:ext>
                  </a:extLst>
                </a:gridCol>
                <a:gridCol w="2226365">
                  <a:extLst>
                    <a:ext uri="{9D8B030D-6E8A-4147-A177-3AD203B41FA5}">
                      <a16:colId xmlns:a16="http://schemas.microsoft.com/office/drawing/2014/main" val="1097959605"/>
                    </a:ext>
                  </a:extLst>
                </a:gridCol>
              </a:tblGrid>
              <a:tr h="743194"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noFill/>
                        </a:ln>
                        <a:solidFill>
                          <a:srgbClr val="0069B8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Система регулировки размеров </a:t>
                      </a:r>
                      <a:r>
                        <a:rPr lang="ru-RU" dirty="0" err="1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культеприемной</a:t>
                      </a:r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 гильзы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RevoFit</a:t>
                      </a:r>
                      <a:r>
                        <a:rPr lang="en-US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 </a:t>
                      </a:r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от </a:t>
                      </a:r>
                      <a:r>
                        <a:rPr lang="en-US" dirty="0" err="1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ClickMedical</a:t>
                      </a:r>
                      <a:endParaRPr lang="ru-RU" dirty="0">
                        <a:ln>
                          <a:noFill/>
                        </a:ln>
                        <a:solidFill>
                          <a:srgbClr val="0069B8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Varos </a:t>
                      </a:r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от </a:t>
                      </a:r>
                      <a:endParaRPr lang="en-US" dirty="0">
                        <a:ln>
                          <a:noFill/>
                        </a:ln>
                        <a:solidFill>
                          <a:srgbClr val="0069B8"/>
                        </a:solidFill>
                        <a:latin typeface="Druk Text Wide Cyr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Ottobock</a:t>
                      </a:r>
                      <a:endParaRPr lang="ru-RU" dirty="0">
                        <a:ln>
                          <a:noFill/>
                        </a:ln>
                        <a:solidFill>
                          <a:srgbClr val="0069B8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10621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Технология регулировки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Механическая/</a:t>
                      </a:r>
                    </a:p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электрическая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Механическая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Гильза с изменяемым объемом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61914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Логистика и поставки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Стабильные поставки по РФ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Нестабильные поставки в РФ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Стабильные поставки по РФ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29236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Сервисное обслуживание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Поставка ремонтного комплекта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Поставка ремонтного комплекта из другой страны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n>
                            <a:noFill/>
                          </a:ln>
                          <a:solidFill>
                            <a:srgbClr val="0069B8"/>
                          </a:solidFill>
                          <a:latin typeface="Druk Text Wide Cyr" pitchFamily="50" charset="-52"/>
                        </a:rPr>
                        <a:t>Ограниченный сервис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80244"/>
                  </a:ext>
                </a:extLst>
              </a:tr>
            </a:tbl>
          </a:graphicData>
        </a:graphic>
      </p:graphicFrame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21FAA77F-471F-8C7B-89D3-94AE9428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0069B8"/>
                </a:solidFill>
              </a:rPr>
              <a:t>9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828236D-633C-4A5A-6DA7-46026D10DA79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37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1E269-3D69-387F-EC38-E0BC96FD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535708-A1DE-D095-9CED-B69F00BD766B}"/>
              </a:ext>
            </a:extLst>
          </p:cNvPr>
          <p:cNvSpPr txBox="1"/>
          <p:nvPr/>
        </p:nvSpPr>
        <p:spPr>
          <a:xfrm>
            <a:off x="444583" y="403963"/>
            <a:ext cx="109142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ТЕКУЩИЕ </a:t>
            </a:r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РЕЗУЛЬТАТЫ</a:t>
            </a:r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</a:t>
            </a:r>
          </a:p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И </a:t>
            </a:r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ПЛАНЫ</a:t>
            </a:r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РАЗВИТИЯ</a:t>
            </a:r>
            <a:endParaRPr lang="ru-RU" sz="4200" dirty="0">
              <a:ln w="19050">
                <a:solidFill>
                  <a:srgbClr val="0069B8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</p:txBody>
      </p:sp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B1649CAD-D0C2-DC57-E59E-9A55C2B0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3764" y="6376919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rgbClr val="0069B8"/>
                </a:solidFill>
              </a:rPr>
              <a:t>10</a:t>
            </a:r>
            <a:endParaRPr lang="ru-RU" dirty="0">
              <a:solidFill>
                <a:srgbClr val="0069B8"/>
              </a:solidFill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F933BB0-B953-CE40-EBA7-217E1DEF3919}"/>
              </a:ext>
            </a:extLst>
          </p:cNvPr>
          <p:cNvGrpSpPr/>
          <p:nvPr/>
        </p:nvGrpSpPr>
        <p:grpSpPr>
          <a:xfrm>
            <a:off x="6965723" y="1935749"/>
            <a:ext cx="3486833" cy="1999328"/>
            <a:chOff x="7305456" y="1820675"/>
            <a:chExt cx="3486833" cy="199932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D3E32C-071A-5D07-49C7-1756F106EB81}"/>
                </a:ext>
              </a:extLst>
            </p:cNvPr>
            <p:cNvSpPr txBox="1"/>
            <p:nvPr/>
          </p:nvSpPr>
          <p:spPr>
            <a:xfrm>
              <a:off x="7305456" y="1850843"/>
              <a:ext cx="3486833" cy="1938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Ресурсы для старта</a:t>
              </a:r>
            </a:p>
            <a:p>
              <a:pPr algn="ctr"/>
              <a:endParaRPr lang="ru-RU" sz="2000" dirty="0">
                <a:ln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endParaRPr>
            </a:p>
            <a:p>
              <a:pPr marL="173038" indent="-173038">
                <a:buFont typeface="Arial" panose="020B0604020202020204" pitchFamily="34" charset="0"/>
                <a:buChar char="•"/>
              </a:pPr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Гранты на разработку и исследования</a:t>
              </a:r>
            </a:p>
            <a:p>
              <a:pPr marL="173038" indent="-173038">
                <a:buFont typeface="Arial" panose="020B0604020202020204" pitchFamily="34" charset="0"/>
                <a:buChar char="•"/>
              </a:pPr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Помещение для разработки</a:t>
              </a:r>
            </a:p>
            <a:p>
              <a:pPr algn="ctr"/>
              <a:endPara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endParaRPr>
            </a:p>
          </p:txBody>
        </p:sp>
        <p:sp>
          <p:nvSpPr>
            <p:cNvPr id="32" name="Блок-схема: альтернативный процесс 31">
              <a:extLst>
                <a:ext uri="{FF2B5EF4-FFF2-40B4-BE49-F238E27FC236}">
                  <a16:creationId xmlns:a16="http://schemas.microsoft.com/office/drawing/2014/main" id="{77A36899-7119-E4DA-6839-05591C9AC076}"/>
                </a:ext>
              </a:extLst>
            </p:cNvPr>
            <p:cNvSpPr/>
            <p:nvPr/>
          </p:nvSpPr>
          <p:spPr>
            <a:xfrm>
              <a:off x="7305456" y="1820675"/>
              <a:ext cx="3486833" cy="1999328"/>
            </a:xfrm>
            <a:prstGeom prst="flowChartAlternateProcess">
              <a:avLst/>
            </a:prstGeom>
            <a:noFill/>
            <a:ln w="57150">
              <a:solidFill>
                <a:srgbClr val="0069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7894C70-F2FF-0F65-60A5-1CC3436AB329}"/>
              </a:ext>
            </a:extLst>
          </p:cNvPr>
          <p:cNvGrpSpPr/>
          <p:nvPr/>
        </p:nvGrpSpPr>
        <p:grpSpPr>
          <a:xfrm>
            <a:off x="1599251" y="4255602"/>
            <a:ext cx="8989236" cy="2098667"/>
            <a:chOff x="1872241" y="4574563"/>
            <a:chExt cx="8989236" cy="2098667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8A3F6D4D-507E-BBCD-7116-E4A22D1A2469}"/>
                </a:ext>
              </a:extLst>
            </p:cNvPr>
            <p:cNvGrpSpPr/>
            <p:nvPr/>
          </p:nvGrpSpPr>
          <p:grpSpPr>
            <a:xfrm>
              <a:off x="2275398" y="5008277"/>
              <a:ext cx="8188353" cy="725654"/>
              <a:chOff x="2580198" y="5384227"/>
              <a:chExt cx="5458902" cy="483769"/>
            </a:xfrm>
            <a:gradFill flip="none" rotWithShape="1">
              <a:gsLst>
                <a:gs pos="21000">
                  <a:srgbClr val="00B0F0"/>
                </a:gs>
                <a:gs pos="51000">
                  <a:srgbClr val="65D7FF"/>
                </a:gs>
                <a:gs pos="77000">
                  <a:srgbClr val="BDEEFF"/>
                </a:gs>
              </a:gsLst>
              <a:path path="circle">
                <a:fillToRect l="100000" t="100000"/>
              </a:path>
              <a:tileRect r="-100000" b="-100000"/>
            </a:gradFill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CF9029F7-6A7C-87A1-DD05-FB395E58FE32}"/>
                  </a:ext>
                </a:extLst>
              </p:cNvPr>
              <p:cNvSpPr/>
              <p:nvPr/>
            </p:nvSpPr>
            <p:spPr>
              <a:xfrm>
                <a:off x="5075649" y="5399996"/>
                <a:ext cx="468000" cy="46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99226112-2B01-3682-FF78-EF6AAE18D325}"/>
                  </a:ext>
                </a:extLst>
              </p:cNvPr>
              <p:cNvSpPr/>
              <p:nvPr/>
            </p:nvSpPr>
            <p:spPr>
              <a:xfrm>
                <a:off x="2580198" y="5585460"/>
                <a:ext cx="5458902" cy="970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4693C7D6-E293-D50A-E6FE-2EC55F5DF906}"/>
                  </a:ext>
                </a:extLst>
              </p:cNvPr>
              <p:cNvSpPr/>
              <p:nvPr/>
            </p:nvSpPr>
            <p:spPr>
              <a:xfrm>
                <a:off x="2889103" y="5399996"/>
                <a:ext cx="468000" cy="46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832388A7-8BAC-5568-9E27-1B4317AA64D2}"/>
                  </a:ext>
                </a:extLst>
              </p:cNvPr>
              <p:cNvSpPr/>
              <p:nvPr/>
            </p:nvSpPr>
            <p:spPr>
              <a:xfrm>
                <a:off x="7262195" y="5384227"/>
                <a:ext cx="468000" cy="46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0A79E448-8F13-73A8-BDEF-9B49CD65E18E}"/>
                  </a:ext>
                </a:extLst>
              </p:cNvPr>
              <p:cNvSpPr/>
              <p:nvPr/>
            </p:nvSpPr>
            <p:spPr>
              <a:xfrm>
                <a:off x="3015103" y="552599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6CE8D48C-43F9-5649-EB29-C23A5EDF00F4}"/>
                  </a:ext>
                </a:extLst>
              </p:cNvPr>
              <p:cNvSpPr/>
              <p:nvPr/>
            </p:nvSpPr>
            <p:spPr>
              <a:xfrm>
                <a:off x="5201649" y="5525996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4FADB320-B22D-0E0F-8BB8-6C950D7A8967}"/>
                  </a:ext>
                </a:extLst>
              </p:cNvPr>
              <p:cNvSpPr/>
              <p:nvPr/>
            </p:nvSpPr>
            <p:spPr>
              <a:xfrm>
                <a:off x="7388195" y="5510227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75589C-F8FD-B611-8658-E6BB758C81B7}"/>
                </a:ext>
              </a:extLst>
            </p:cNvPr>
            <p:cNvSpPr txBox="1"/>
            <p:nvPr/>
          </p:nvSpPr>
          <p:spPr>
            <a:xfrm>
              <a:off x="4648324" y="5749900"/>
              <a:ext cx="344249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12 месяцев</a:t>
              </a:r>
            </a:p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Опытная модель механического и прототип электрического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463ACF-83E9-B237-578E-222F61E0F7A7}"/>
                </a:ext>
              </a:extLst>
            </p:cNvPr>
            <p:cNvSpPr txBox="1"/>
            <p:nvPr/>
          </p:nvSpPr>
          <p:spPr>
            <a:xfrm>
              <a:off x="1872241" y="5749900"/>
              <a:ext cx="242416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6 месяцев</a:t>
              </a:r>
            </a:p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Прототип и первые испытания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78F032A-2EE7-E9AD-34DA-EE1CA2FF3C6C}"/>
                </a:ext>
              </a:extLst>
            </p:cNvPr>
            <p:cNvSpPr txBox="1"/>
            <p:nvPr/>
          </p:nvSpPr>
          <p:spPr>
            <a:xfrm>
              <a:off x="8437310" y="5738106"/>
              <a:ext cx="242416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18 месяцев</a:t>
              </a:r>
            </a:p>
            <a:p>
              <a:pPr algn="ctr"/>
              <a:r>
                <a:rPr lang="ru-RU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Пилотные продажи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E0CAB9-AF32-739C-CC15-DA192FE2429C}"/>
                </a:ext>
              </a:extLst>
            </p:cNvPr>
            <p:cNvSpPr txBox="1"/>
            <p:nvPr/>
          </p:nvSpPr>
          <p:spPr>
            <a:xfrm>
              <a:off x="2681008" y="4580338"/>
              <a:ext cx="8066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Шаг 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2BC0EE-228C-95CC-7375-E7BCB0E57490}"/>
                </a:ext>
              </a:extLst>
            </p:cNvPr>
            <p:cNvSpPr txBox="1"/>
            <p:nvPr/>
          </p:nvSpPr>
          <p:spPr>
            <a:xfrm>
              <a:off x="5966257" y="4575396"/>
              <a:ext cx="8066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Шаг 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168BA7-D0E2-D6F3-5137-B00F13E9C895}"/>
                </a:ext>
              </a:extLst>
            </p:cNvPr>
            <p:cNvSpPr txBox="1"/>
            <p:nvPr/>
          </p:nvSpPr>
          <p:spPr>
            <a:xfrm>
              <a:off x="9251506" y="4574563"/>
              <a:ext cx="8066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Шаг 3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D3315C44-7A11-2BB5-5A92-CEF9BEB46BF4}"/>
              </a:ext>
            </a:extLst>
          </p:cNvPr>
          <p:cNvGrpSpPr/>
          <p:nvPr/>
        </p:nvGrpSpPr>
        <p:grpSpPr>
          <a:xfrm>
            <a:off x="1739445" y="1935749"/>
            <a:ext cx="3486833" cy="1969160"/>
            <a:chOff x="626120" y="1872942"/>
            <a:chExt cx="3486833" cy="199932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DC88A71-D4C9-FD4E-14FC-B9B8DB51536A}"/>
                </a:ext>
              </a:extLst>
            </p:cNvPr>
            <p:cNvSpPr txBox="1"/>
            <p:nvPr/>
          </p:nvSpPr>
          <p:spPr>
            <a:xfrm>
              <a:off x="626120" y="2056998"/>
              <a:ext cx="3486833" cy="16312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73038" indent="-173038">
                <a:buFont typeface="Arial" panose="020B0604020202020204" pitchFamily="34" charset="0"/>
                <a:buChar char="•"/>
              </a:pPr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Проведён анализ рынка</a:t>
              </a:r>
            </a:p>
            <a:p>
              <a:pPr marL="173038" indent="-173038">
                <a:buFont typeface="Arial" panose="020B0604020202020204" pitchFamily="34" charset="0"/>
                <a:buChar char="•"/>
              </a:pPr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Определена целевая аудитория</a:t>
              </a:r>
            </a:p>
            <a:p>
              <a:pPr marL="173038" indent="-173038">
                <a:buFont typeface="Arial" panose="020B0604020202020204" pitchFamily="34" charset="0"/>
                <a:buChar char="•"/>
              </a:pPr>
              <a:r>
                <a:rPr lang="ru-RU" sz="2000" dirty="0">
                  <a:ln>
                    <a:solidFill>
                      <a:srgbClr val="0069B8"/>
                    </a:solidFill>
                  </a:ln>
                  <a:solidFill>
                    <a:srgbClr val="0069B8"/>
                  </a:solidFill>
                  <a:latin typeface="Druk Text Wide Cyr" pitchFamily="50" charset="-52"/>
                </a:rPr>
                <a:t>Разработана концепция продукта</a:t>
              </a:r>
            </a:p>
          </p:txBody>
        </p:sp>
        <p:sp>
          <p:nvSpPr>
            <p:cNvPr id="37" name="Блок-схема: альтернативный процесс 36">
              <a:extLst>
                <a:ext uri="{FF2B5EF4-FFF2-40B4-BE49-F238E27FC236}">
                  <a16:creationId xmlns:a16="http://schemas.microsoft.com/office/drawing/2014/main" id="{85B5F79C-19BD-54EE-7407-47CFC5CD006C}"/>
                </a:ext>
              </a:extLst>
            </p:cNvPr>
            <p:cNvSpPr/>
            <p:nvPr/>
          </p:nvSpPr>
          <p:spPr>
            <a:xfrm>
              <a:off x="626120" y="1872942"/>
              <a:ext cx="3486833" cy="1999328"/>
            </a:xfrm>
            <a:prstGeom prst="flowChartAlternateProcess">
              <a:avLst/>
            </a:prstGeom>
            <a:noFill/>
            <a:ln w="57150">
              <a:solidFill>
                <a:srgbClr val="0069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вал 2">
            <a:extLst>
              <a:ext uri="{FF2B5EF4-FFF2-40B4-BE49-F238E27FC236}">
                <a16:creationId xmlns:a16="http://schemas.microsoft.com/office/drawing/2014/main" id="{636B1AF5-B372-4C56-7EAC-356F39A8ACFA}"/>
              </a:ext>
            </a:extLst>
          </p:cNvPr>
          <p:cNvSpPr/>
          <p:nvPr/>
        </p:nvSpPr>
        <p:spPr>
          <a:xfrm>
            <a:off x="11610420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881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47E94-E376-F925-C85E-F8DDF9E09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1FE5EA-7C84-4A0E-28F6-8AABDC6560A4}"/>
              </a:ext>
            </a:extLst>
          </p:cNvPr>
          <p:cNvSpPr txBox="1"/>
          <p:nvPr/>
        </p:nvSpPr>
        <p:spPr>
          <a:xfrm>
            <a:off x="928385" y="233751"/>
            <a:ext cx="10914297" cy="738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42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КОМАНДА СТАРТАПА</a:t>
            </a:r>
          </a:p>
        </p:txBody>
      </p:sp>
      <p:sp>
        <p:nvSpPr>
          <p:cNvPr id="30" name="Номер слайда 1">
            <a:extLst>
              <a:ext uri="{FF2B5EF4-FFF2-40B4-BE49-F238E27FC236}">
                <a16:creationId xmlns:a16="http://schemas.microsoft.com/office/drawing/2014/main" id="{5E19E20F-6A80-5D72-776C-13C2F6214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rgbClr val="0069B8"/>
                </a:solidFill>
              </a:rPr>
              <a:t>11</a:t>
            </a:r>
            <a:endParaRPr lang="ru-RU" dirty="0">
              <a:solidFill>
                <a:srgbClr val="0069B8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0248BEF-F2C8-B698-166C-093DA1FB156F}"/>
              </a:ext>
            </a:extLst>
          </p:cNvPr>
          <p:cNvSpPr/>
          <p:nvPr/>
        </p:nvSpPr>
        <p:spPr>
          <a:xfrm>
            <a:off x="11652708" y="6439770"/>
            <a:ext cx="268644" cy="254457"/>
          </a:xfrm>
          <a:prstGeom prst="ellipse">
            <a:avLst/>
          </a:prstGeom>
          <a:noFill/>
          <a:ln>
            <a:solidFill>
              <a:srgbClr val="006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6367B0-73E4-B9A6-4952-7286799121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9" t="751" r="34258" b="2433"/>
          <a:stretch>
            <a:fillRect/>
          </a:stretch>
        </p:blipFill>
        <p:spPr>
          <a:xfrm>
            <a:off x="3134360" y="1320800"/>
            <a:ext cx="5923280" cy="506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85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B039A-88D1-4A80-B653-9FC6A9F60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4B7C7FF-77C7-90C1-E1BA-BB60CC268279}"/>
              </a:ext>
            </a:extLst>
          </p:cNvPr>
          <p:cNvSpPr txBox="1"/>
          <p:nvPr/>
        </p:nvSpPr>
        <p:spPr>
          <a:xfrm>
            <a:off x="2100875" y="2294558"/>
            <a:ext cx="799025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Система регулировки размеров </a:t>
            </a:r>
            <a:r>
              <a:rPr lang="ru-RU" sz="4400" dirty="0" err="1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культеприемной</a:t>
            </a:r>
            <a:r>
              <a:rPr lang="ru-RU" sz="4400" dirty="0">
                <a:ln w="19050">
                  <a:solidFill>
                    <a:srgbClr val="0069B8"/>
                  </a:solidFill>
                </a:ln>
                <a:solidFill>
                  <a:srgbClr val="0069B8"/>
                </a:solidFill>
                <a:latin typeface="Druk Text Wide Cyr" pitchFamily="50" charset="-52"/>
              </a:rPr>
              <a:t> гильзы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9D02F-A6B2-3FFD-FFF6-D5B1215AAE43}"/>
              </a:ext>
            </a:extLst>
          </p:cNvPr>
          <p:cNvSpPr txBox="1"/>
          <p:nvPr/>
        </p:nvSpPr>
        <p:spPr>
          <a:xfrm>
            <a:off x="1484414" y="4395174"/>
            <a:ext cx="187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Контакты лидера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BC24CC-DE02-FF87-4102-2B3E37D4CA8F}"/>
              </a:ext>
            </a:extLst>
          </p:cNvPr>
          <p:cNvSpPr txBox="1"/>
          <p:nvPr/>
        </p:nvSpPr>
        <p:spPr>
          <a:xfrm>
            <a:off x="713053" y="4800488"/>
            <a:ext cx="2412327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Почта:</a:t>
            </a:r>
            <a:r>
              <a:rPr lang="en-US" dirty="0">
                <a:solidFill>
                  <a:srgbClr val="0069B8"/>
                </a:solidFill>
                <a:latin typeface="Druk Text Wide Cyr" pitchFamily="50" charset="-52"/>
              </a:rPr>
              <a:t> egk13@tpu.ru</a:t>
            </a:r>
            <a:endParaRPr lang="ru-RU" dirty="0">
              <a:solidFill>
                <a:srgbClr val="0069B8"/>
              </a:solidFill>
              <a:latin typeface="Druk Text Wide Cyr" pitchFamily="50" charset="-52"/>
            </a:endParaRPr>
          </a:p>
          <a:p>
            <a:endParaRPr lang="ru-RU" sz="1050" dirty="0">
              <a:solidFill>
                <a:srgbClr val="0069B8"/>
              </a:solidFill>
              <a:latin typeface="Druk Text Wide Cyr" pitchFamily="50" charset="-52"/>
            </a:endParaRPr>
          </a:p>
          <a:p>
            <a:r>
              <a:rPr lang="ru-RU" dirty="0">
                <a:solidFill>
                  <a:srgbClr val="0069B8"/>
                </a:solidFill>
                <a:latin typeface="Druk Text Wide Cyr" pitchFamily="50" charset="-52"/>
              </a:rPr>
              <a:t>Телефон: </a:t>
            </a:r>
            <a:r>
              <a:rPr lang="en-US" dirty="0">
                <a:solidFill>
                  <a:srgbClr val="0069B8"/>
                </a:solidFill>
                <a:latin typeface="Druk Text Wide Cyr" pitchFamily="50" charset="-52"/>
              </a:rPr>
              <a:t>89138471962</a:t>
            </a:r>
            <a:endParaRPr lang="ru-RU" dirty="0">
              <a:solidFill>
                <a:srgbClr val="0069B8"/>
              </a:solidFill>
              <a:latin typeface="Druk Text Wide Cyr" pitchFamily="5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D67F2C-6D4D-9A26-8374-6A7105889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2" t="6061" r="31002"/>
          <a:stretch>
            <a:fillRect/>
          </a:stretch>
        </p:blipFill>
        <p:spPr>
          <a:xfrm>
            <a:off x="10306477" y="3224819"/>
            <a:ext cx="1527859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A7B83D-28CE-1734-0D06-39E9E5A39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8670" r="13783" b="8365"/>
          <a:stretch>
            <a:fillRect/>
          </a:stretch>
        </p:blipFill>
        <p:spPr>
          <a:xfrm>
            <a:off x="-2504" y="2212"/>
            <a:ext cx="1572533" cy="1849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085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4072</TotalTime>
  <Words>602</Words>
  <Application>Microsoft Office PowerPoint</Application>
  <PresentationFormat>Широкоэкранный</PresentationFormat>
  <Paragraphs>132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Druk Text Wide Cyr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Ветлугаева</dc:creator>
  <cp:lastModifiedBy>Данил Каурдаков</cp:lastModifiedBy>
  <cp:revision>12</cp:revision>
  <dcterms:created xsi:type="dcterms:W3CDTF">2025-09-19T03:56:31Z</dcterms:created>
  <dcterms:modified xsi:type="dcterms:W3CDTF">2025-11-04T13:19:44Z</dcterms:modified>
</cp:coreProperties>
</file>