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5" r:id="rId3"/>
    <p:sldId id="286" r:id="rId4"/>
    <p:sldId id="288" r:id="rId5"/>
    <p:sldId id="290" r:id="rId6"/>
    <p:sldId id="289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80" r:id="rId15"/>
    <p:sldId id="298" r:id="rId16"/>
    <p:sldId id="300" r:id="rId17"/>
    <p:sldId id="299" r:id="rId18"/>
    <p:sldId id="281" r:id="rId19"/>
    <p:sldId id="301" r:id="rId20"/>
    <p:sldId id="30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74" autoAdjust="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632" y="1198919"/>
            <a:ext cx="11922368" cy="2591007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latin typeface="Arial Black" panose="020B0A04020102020204" pitchFamily="34" charset="0"/>
              </a:rPr>
              <a:t>SkyGuide</a:t>
            </a:r>
            <a:r>
              <a:rPr lang="ru-RU" sz="8800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31985" y="4098194"/>
            <a:ext cx="9000580" cy="693614"/>
          </a:xfrm>
        </p:spPr>
        <p:txBody>
          <a:bodyPr>
            <a:normAutofit fontScale="85000" lnSpcReduction="10000"/>
          </a:bodyPr>
          <a:lstStyle/>
          <a:p>
            <a:r>
              <a:rPr lang="ru-RU" sz="1800" dirty="0"/>
              <a:t>Группа: 15.24Д-Э03/23б</a:t>
            </a:r>
          </a:p>
          <a:p>
            <a:r>
              <a:rPr lang="ru-RU" sz="1800" dirty="0"/>
              <a:t>Подготовили: Ефанова Ангелина, Зайцева Валерия, Копысова Мария, Кувшинова Ксения.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3304" y="976697"/>
            <a:ext cx="8610600" cy="129302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Как часто жители страны посещают культурные объекты своего края?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4672" y="2596896"/>
            <a:ext cx="10820400" cy="4024125"/>
          </a:xfrm>
        </p:spPr>
        <p:txBody>
          <a:bodyPr/>
          <a:lstStyle/>
          <a:p>
            <a:r>
              <a:rPr lang="ru-RU" b="1" dirty="0"/>
              <a:t>53% </a:t>
            </a:r>
            <a:r>
              <a:rPr lang="ru-RU" dirty="0"/>
              <a:t>россиян ни разу не посещали архитектурные достопримечательности своего города или края. </a:t>
            </a:r>
          </a:p>
          <a:p>
            <a:r>
              <a:rPr lang="ru-RU" b="1" dirty="0"/>
              <a:t>28% </a:t>
            </a:r>
            <a:r>
              <a:rPr lang="ru-RU" dirty="0"/>
              <a:t>россиян посещают их 1-2 раз в год, а каждый десятый житель страны.</a:t>
            </a:r>
          </a:p>
          <a:p>
            <a:r>
              <a:rPr lang="ru-RU" b="1" dirty="0"/>
              <a:t>9%  </a:t>
            </a:r>
            <a:r>
              <a:rPr lang="ru-RU" dirty="0"/>
              <a:t>россиян посещают культурные объекты 3-5 раз в год. </a:t>
            </a:r>
          </a:p>
        </p:txBody>
      </p:sp>
    </p:spTree>
    <p:extLst>
      <p:ext uri="{BB962C8B-B14F-4D97-AF65-F5344CB8AC3E}">
        <p14:creationId xmlns:p14="http://schemas.microsoft.com/office/powerpoint/2010/main" val="1541976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3304" y="976697"/>
            <a:ext cx="8610600" cy="129302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Как россияне узнают о памятниках культуры и истории?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4672" y="2596896"/>
            <a:ext cx="10820400" cy="4024125"/>
          </a:xfrm>
        </p:spPr>
        <p:txBody>
          <a:bodyPr/>
          <a:lstStyle/>
          <a:p>
            <a:r>
              <a:rPr lang="ru-RU" b="1" dirty="0"/>
              <a:t>74% </a:t>
            </a:r>
            <a:r>
              <a:rPr lang="ru-RU" dirty="0"/>
              <a:t>россиян подписаны на сообщества с интересными фактами о достопримечательностях.</a:t>
            </a:r>
          </a:p>
          <a:p>
            <a:r>
              <a:rPr lang="ru-RU" b="1" dirty="0"/>
              <a:t>28% </a:t>
            </a:r>
            <a:r>
              <a:rPr lang="ru-RU" dirty="0"/>
              <a:t>россиян используют простую поисковую выдачу или специализированные сайты.</a:t>
            </a:r>
          </a:p>
          <a:p>
            <a:r>
              <a:rPr lang="ru-RU" b="1" dirty="0"/>
              <a:t>24% </a:t>
            </a:r>
            <a:r>
              <a:rPr lang="ru-RU" dirty="0"/>
              <a:t>россиян находит информацию о культурных объектах в соцсетях.</a:t>
            </a:r>
          </a:p>
        </p:txBody>
      </p:sp>
    </p:spTree>
    <p:extLst>
      <p:ext uri="{BB962C8B-B14F-4D97-AF65-F5344CB8AC3E}">
        <p14:creationId xmlns:p14="http://schemas.microsoft.com/office/powerpoint/2010/main" val="4267361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Проблема и её актуальность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Проблема</a:t>
            </a:r>
            <a:r>
              <a:rPr lang="ru-RU" dirty="0"/>
              <a:t>: низкая конкурентоспособность туристических агентств и монотонные экскурсии.</a:t>
            </a:r>
          </a:p>
          <a:p>
            <a:r>
              <a:rPr lang="ru-RU" dirty="0"/>
              <a:t>Туристические агентства нуждаются в большем количестве клиентов, а люди хотят, чтобы экскурсии были более интерактивными, что будет выгодно как агентствам, так и самим туристам.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9502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ОПИСАНИЕ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SkyGuide</a:t>
            </a:r>
            <a:r>
              <a:rPr lang="en-US" dirty="0" smtClean="0"/>
              <a:t> </a:t>
            </a:r>
            <a:r>
              <a:rPr lang="ru-RU" dirty="0" smtClean="0"/>
              <a:t>предлагает </a:t>
            </a:r>
            <a:r>
              <a:rPr lang="ru-RU" dirty="0"/>
              <a:t>новое решение в области туризма, которое сочетает в себе современные технологии и потребности потребителей.</a:t>
            </a:r>
          </a:p>
          <a:p>
            <a:r>
              <a:rPr lang="ru-RU" dirty="0"/>
              <a:t>﻿﻿Реализация проекта изменит подход к туристическим экскурсиям, делая их более интерактивными и информативными.</a:t>
            </a:r>
          </a:p>
          <a:p>
            <a:r>
              <a:rPr lang="ru-RU" dirty="0"/>
              <a:t>Наш проект гарантирует повышение конкурентоспособности за счёт </a:t>
            </a:r>
            <a:r>
              <a:rPr lang="ru-RU" dirty="0" err="1"/>
              <a:t>инновационности</a:t>
            </a:r>
            <a:r>
              <a:rPr lang="ru-RU" dirty="0"/>
              <a:t> продукта, а также «оживление» экскурсий с помощью проектирования различных изображений.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9534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Идея </a:t>
            </a:r>
            <a:r>
              <a:rPr lang="ru-RU" dirty="0" err="1">
                <a:latin typeface="Arial Black" panose="020B0A04020102020204" pitchFamily="34" charset="0"/>
              </a:rPr>
              <a:t>ПроЕКТА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Наш продукт (БПЛА) выполняет функцию экскурсовода.</a:t>
            </a:r>
          </a:p>
          <a:p>
            <a:pPr marL="0" indent="0">
              <a:buNone/>
            </a:pPr>
            <a:r>
              <a:rPr lang="ru-RU" dirty="0"/>
              <a:t>Отличительные характеристики:</a:t>
            </a:r>
          </a:p>
          <a:p>
            <a:r>
              <a:rPr lang="ru-RU" dirty="0" err="1"/>
              <a:t>SkyGuide</a:t>
            </a:r>
            <a:r>
              <a:rPr lang="ru-RU" dirty="0"/>
              <a:t> проецирует 2D и 3D изображение архитектурных объектов, которые недоступны для человеческого взгляда, не существуют в настоящем времени и т.д.</a:t>
            </a:r>
          </a:p>
          <a:p>
            <a:r>
              <a:rPr lang="ru-RU" dirty="0"/>
              <a:t>Аудио сопровождение </a:t>
            </a:r>
          </a:p>
          <a:p>
            <a:r>
              <a:rPr lang="ru-RU" dirty="0"/>
              <a:t>﻿﻿Искусственный интеллект</a:t>
            </a:r>
          </a:p>
          <a:p>
            <a:r>
              <a:rPr lang="ru-RU" dirty="0"/>
              <a:t>﻿﻿Дополненная реальность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3096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Целевая аудитория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Первичная целевая аудитория - агентства. </a:t>
            </a:r>
          </a:p>
          <a:p>
            <a:r>
              <a:rPr lang="ru-RU" dirty="0"/>
              <a:t>Конечная целевая аудитория – потребители, туристы.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9731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Ценность предложения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 err="1"/>
              <a:t>Инновационность</a:t>
            </a:r>
            <a:r>
              <a:rPr lang="ru-RU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Увеличение охвата.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Снижение затрат.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Персонализация.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Безопасность.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err="1"/>
              <a:t>Экологичность</a:t>
            </a:r>
            <a:r>
              <a:rPr lang="ru-RU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Технологическая привлекательность.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Маркетинговые возможности.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6957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Каналы сбыта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Онлайн платформы</a:t>
            </a:r>
          </a:p>
          <a:p>
            <a:r>
              <a:rPr lang="ru-RU" dirty="0"/>
              <a:t>Участие в выставках и ярмарках</a:t>
            </a:r>
          </a:p>
          <a:p>
            <a:r>
              <a:rPr lang="ru-RU" dirty="0"/>
              <a:t>Социальные сети</a:t>
            </a:r>
          </a:p>
          <a:p>
            <a:r>
              <a:rPr lang="ru-RU" dirty="0"/>
              <a:t>Местные власти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146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Финансовые потоки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Гранты и субсидии</a:t>
            </a:r>
          </a:p>
          <a:p>
            <a:r>
              <a:rPr lang="ru-RU" dirty="0"/>
              <a:t>Партнёрские программы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8768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Ключевые виды деятельности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Исследование </a:t>
            </a:r>
            <a:r>
              <a:rPr lang="ru-RU" dirty="0"/>
              <a:t>рынка.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Разработка </a:t>
            </a:r>
            <a:r>
              <a:rPr lang="ru-RU" dirty="0"/>
              <a:t>продукта.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Создание </a:t>
            </a:r>
            <a:r>
              <a:rPr lang="ru-RU" dirty="0"/>
              <a:t>маркетинговых материалов.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Проведение </a:t>
            </a:r>
            <a:r>
              <a:rPr lang="ru-RU" dirty="0"/>
              <a:t>демонстраций.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Обучение </a:t>
            </a:r>
            <a:r>
              <a:rPr lang="ru-RU" dirty="0"/>
              <a:t>и поддержка.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Установление </a:t>
            </a:r>
            <a:r>
              <a:rPr lang="ru-RU" dirty="0"/>
              <a:t>партнерских отношений.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Разработка </a:t>
            </a:r>
            <a:r>
              <a:rPr lang="ru-RU" dirty="0"/>
              <a:t>ценовой стратегии.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6154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Ключевые ресурсы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Глубокие знания по истории, культуре и географии мест, где проводятся экскурсии.</a:t>
            </a:r>
          </a:p>
          <a:p>
            <a:r>
              <a:rPr lang="ru-RU" dirty="0"/>
              <a:t>Опыт ведения экскурсий и общения с различными группами.</a:t>
            </a:r>
          </a:p>
          <a:p>
            <a:r>
              <a:rPr lang="ru-RU" dirty="0"/>
              <a:t>Разработанные маршруты и сценарии экскурсий.</a:t>
            </a:r>
          </a:p>
          <a:p>
            <a:r>
              <a:rPr lang="ru-RU" dirty="0"/>
              <a:t>Информационные материалы, такие как брошюры, карты и презентации.</a:t>
            </a:r>
          </a:p>
          <a:p>
            <a:r>
              <a:rPr lang="ru-RU" dirty="0"/>
              <a:t>Контакты с другими экскурсоводами, туристическими агентствами и местными жителями.</a:t>
            </a:r>
          </a:p>
          <a:p>
            <a:r>
              <a:rPr lang="ru-RU" dirty="0"/>
              <a:t>Партнерские отношения с гостиницами, ресторанами и транспортными компаниями.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8282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Ключевые </a:t>
            </a:r>
            <a:r>
              <a:rPr lang="ru-RU" dirty="0" smtClean="0">
                <a:latin typeface="Arial Black" panose="020B0A04020102020204" pitchFamily="34" charset="0"/>
              </a:rPr>
              <a:t>партнёры </a:t>
            </a:r>
            <a:r>
              <a:rPr lang="en-US" dirty="0" smtClean="0">
                <a:latin typeface="Arial Black" panose="020B0A04020102020204" pitchFamily="34" charset="0"/>
              </a:rPr>
              <a:t/>
            </a:r>
            <a:br>
              <a:rPr lang="en-US" dirty="0" smtClean="0">
                <a:latin typeface="Arial Black" panose="020B0A04020102020204" pitchFamily="34" charset="0"/>
              </a:rPr>
            </a:b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Гостиницы</a:t>
            </a:r>
          </a:p>
          <a:p>
            <a:r>
              <a:rPr lang="ru-RU" dirty="0"/>
              <a:t>Музеи</a:t>
            </a:r>
          </a:p>
          <a:p>
            <a:r>
              <a:rPr lang="ru-RU" dirty="0"/>
              <a:t>Культурные учреждения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078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025974-EBB0-4C28-BFBC-10CB8E50E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1099933"/>
            <a:ext cx="8610600" cy="1293028"/>
          </a:xfrm>
        </p:spPr>
        <p:txBody>
          <a:bodyPr>
            <a:normAutofit fontScale="90000"/>
          </a:bodyPr>
          <a:lstStyle/>
          <a:p>
            <a:r>
              <a:rPr lang="ru-RU" sz="4400" dirty="0">
                <a:latin typeface="Arial Black" panose="020B0A04020102020204" pitchFamily="34" charset="0"/>
              </a:rPr>
              <a:t>Структура издержек </a:t>
            </a:r>
            <a:r>
              <a:rPr lang="ru-RU" dirty="0">
                <a:latin typeface="Arial Black" panose="020B0A04020102020204" pitchFamily="34" charset="0"/>
              </a:rPr>
              <a:t/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/>
            </a:r>
            <a:br>
              <a:rPr lang="ru-RU" dirty="0">
                <a:latin typeface="Arial Black" panose="020B0A04020102020204" pitchFamily="34" charset="0"/>
              </a:rPr>
            </a:b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4F30F2-3A05-46A9-ABC0-DC657AF89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Переменные издержки: оплата входных билетов</a:t>
            </a:r>
          </a:p>
          <a:p>
            <a:r>
              <a:rPr lang="ru-RU" dirty="0"/>
              <a:t>Постоянные издержки: маркетинг и реклама, страхование, лицензии и разрешения </a:t>
            </a:r>
          </a:p>
          <a:p>
            <a:r>
              <a:rPr lang="ru-RU" dirty="0"/>
              <a:t>Административные расходы: налоги и зарплаты</a:t>
            </a:r>
          </a:p>
          <a:p>
            <a:r>
              <a:rPr lang="ru-RU" dirty="0"/>
              <a:t>Технологические издержки: программное обеспечение, ремонт оборудования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4670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Бизнес-модель</a:t>
            </a:r>
            <a:r>
              <a:rPr lang="en-US" dirty="0" smtClean="0">
                <a:latin typeface="Arial Black" panose="020B0A04020102020204" pitchFamily="34" charset="0"/>
              </a:rPr>
              <a:t/>
            </a:r>
            <a:br>
              <a:rPr lang="en-US" dirty="0" smtClean="0">
                <a:latin typeface="Arial Black" panose="020B0A04020102020204" pitchFamily="34" charset="0"/>
              </a:rPr>
            </a:b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 первую очередь </a:t>
            </a:r>
            <a:r>
              <a:rPr lang="ru-RU" dirty="0" err="1"/>
              <a:t>беспилотники</a:t>
            </a:r>
            <a:r>
              <a:rPr lang="ru-RU" dirty="0"/>
              <a:t> будут продаваться туристическим агентствам, где они будут использоваться для проведения экскурсий. Для их продвижения, </a:t>
            </a:r>
            <a:r>
              <a:rPr lang="ru-RU" dirty="0" err="1"/>
              <a:t>дроны</a:t>
            </a:r>
            <a:r>
              <a:rPr lang="ru-RU" dirty="0"/>
              <a:t> могут быть представлены на туристических выставках, а также из реклама может быть размещена в различных социальных сетях для привлечения внимания.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63442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Основные конкуренты</a:t>
            </a:r>
            <a:r>
              <a:rPr lang="en-US" dirty="0" smtClean="0">
                <a:latin typeface="Arial Black" panose="020B0A04020102020204" pitchFamily="34" charset="0"/>
              </a:rPr>
              <a:t/>
            </a:r>
            <a:br>
              <a:rPr lang="en-US" dirty="0" smtClean="0">
                <a:latin typeface="Arial Black" panose="020B0A04020102020204" pitchFamily="34" charset="0"/>
              </a:rPr>
            </a:b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Экскурсоводы люди</a:t>
            </a:r>
          </a:p>
          <a:p>
            <a:r>
              <a:rPr lang="ru-RU" dirty="0"/>
              <a:t>Аудиогиды</a:t>
            </a:r>
          </a:p>
          <a:p>
            <a:r>
              <a:rPr lang="ru-RU" dirty="0"/>
              <a:t>Музейные экскурсии</a:t>
            </a:r>
          </a:p>
          <a:p>
            <a:r>
              <a:rPr lang="ru-RU" dirty="0"/>
              <a:t>QR-коды</a:t>
            </a:r>
          </a:p>
          <a:p>
            <a:r>
              <a:rPr lang="ru-RU" dirty="0"/>
              <a:t>Виртуальная реальность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543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025974-EBB0-4C28-BFBC-10CB8E50E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1099933"/>
            <a:ext cx="8610600" cy="1293028"/>
          </a:xfrm>
        </p:spPr>
        <p:txBody>
          <a:bodyPr>
            <a:normAutofit fontScale="90000"/>
          </a:bodyPr>
          <a:lstStyle/>
          <a:p>
            <a:r>
              <a:rPr lang="ru-RU" sz="4400" dirty="0">
                <a:latin typeface="Arial Black" panose="020B0A04020102020204" pitchFamily="34" charset="0"/>
              </a:rPr>
              <a:t>Структура издержек </a:t>
            </a:r>
            <a:r>
              <a:rPr lang="ru-RU" dirty="0">
                <a:latin typeface="Arial Black" panose="020B0A04020102020204" pitchFamily="34" charset="0"/>
              </a:rPr>
              <a:t/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/>
            </a:r>
            <a:br>
              <a:rPr lang="ru-RU" dirty="0">
                <a:latin typeface="Arial Black" panose="020B0A04020102020204" pitchFamily="34" charset="0"/>
              </a:rPr>
            </a:b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4F30F2-3A05-46A9-ABC0-DC657AF89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Переменные издержки: оплата входных билетов</a:t>
            </a:r>
          </a:p>
          <a:p>
            <a:r>
              <a:rPr lang="ru-RU" dirty="0"/>
              <a:t>Постоянные издержки: маркетинг и реклама, страхование, лицензии и разрешения </a:t>
            </a:r>
          </a:p>
          <a:p>
            <a:r>
              <a:rPr lang="ru-RU" dirty="0"/>
              <a:t>Административные расходы: налоги и зарплаты</a:t>
            </a:r>
          </a:p>
          <a:p>
            <a:r>
              <a:rPr lang="ru-RU" dirty="0"/>
              <a:t>Технологические издержки: программное обеспечение, ремонт оборудования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84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5B9C08-441A-4895-A0E3-1B3136822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14039"/>
            <a:ext cx="8610600" cy="1293028"/>
          </a:xfrm>
        </p:spPr>
        <p:txBody>
          <a:bodyPr/>
          <a:lstStyle/>
          <a:p>
            <a:r>
              <a:rPr lang="ru-RU" dirty="0" err="1">
                <a:latin typeface="Arial Black" panose="020B0A04020102020204" pitchFamily="34" charset="0"/>
              </a:rPr>
              <a:t>рИСКИ</a:t>
            </a:r>
            <a:endParaRPr lang="ru-RU" dirty="0">
              <a:latin typeface="Arial Black" panose="020B0A04020102020204" pitchFamily="34" charset="0"/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C70F4AC1-F697-4FDD-90D0-363EF545F2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5263042"/>
              </p:ext>
            </p:extLst>
          </p:nvPr>
        </p:nvGraphicFramePr>
        <p:xfrm>
          <a:off x="685800" y="2353315"/>
          <a:ext cx="10820400" cy="3207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100">
                  <a:extLst>
                    <a:ext uri="{9D8B030D-6E8A-4147-A177-3AD203B41FA5}">
                      <a16:colId xmlns:a16="http://schemas.microsoft.com/office/drawing/2014/main" val="507008862"/>
                    </a:ext>
                  </a:extLst>
                </a:gridCol>
                <a:gridCol w="2705100">
                  <a:extLst>
                    <a:ext uri="{9D8B030D-6E8A-4147-A177-3AD203B41FA5}">
                      <a16:colId xmlns:a16="http://schemas.microsoft.com/office/drawing/2014/main" val="2927105978"/>
                    </a:ext>
                  </a:extLst>
                </a:gridCol>
                <a:gridCol w="2705100">
                  <a:extLst>
                    <a:ext uri="{9D8B030D-6E8A-4147-A177-3AD203B41FA5}">
                      <a16:colId xmlns:a16="http://schemas.microsoft.com/office/drawing/2014/main" val="1744767537"/>
                    </a:ext>
                  </a:extLst>
                </a:gridCol>
                <a:gridCol w="2705100">
                  <a:extLst>
                    <a:ext uri="{9D8B030D-6E8A-4147-A177-3AD203B41FA5}">
                      <a16:colId xmlns:a16="http://schemas.microsoft.com/office/drawing/2014/main" val="3181017853"/>
                    </a:ext>
                  </a:extLst>
                </a:gridCol>
              </a:tblGrid>
              <a:tr h="373106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Стратегические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Комплаенс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Репутационные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Операционные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956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Продвижение компании на рынке будет сложным элементом работы над проектом, потому что будет недоверие со стороны потребителей из-за нововведения.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Запрет на полёты в большинстве мест в центре Москвы.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Из-за плохой репутации компании могут потерять потребителей, партнёров, поставщиков.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Аппарат может с лёгкостью выйти из строя из-за неполной изученности поведения внутренних систем.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991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554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5B9C08-441A-4895-A0E3-1B3136822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14039"/>
            <a:ext cx="8610600" cy="1293028"/>
          </a:xfrm>
        </p:spPr>
        <p:txBody>
          <a:bodyPr/>
          <a:lstStyle/>
          <a:p>
            <a:r>
              <a:rPr lang="ru-RU" dirty="0" smtClean="0">
                <a:latin typeface="Arial Black" panose="020B0A04020102020204" pitchFamily="34" charset="0"/>
              </a:rPr>
              <a:t>решения</a:t>
            </a:r>
            <a:endParaRPr lang="ru-RU" dirty="0">
              <a:latin typeface="Arial Black" panose="020B0A04020102020204" pitchFamily="34" charset="0"/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C70F4AC1-F697-4FDD-90D0-363EF545F2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3172225"/>
              </p:ext>
            </p:extLst>
          </p:nvPr>
        </p:nvGraphicFramePr>
        <p:xfrm>
          <a:off x="685800" y="2353315"/>
          <a:ext cx="10820400" cy="3482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100">
                  <a:extLst>
                    <a:ext uri="{9D8B030D-6E8A-4147-A177-3AD203B41FA5}">
                      <a16:colId xmlns:a16="http://schemas.microsoft.com/office/drawing/2014/main" val="507008862"/>
                    </a:ext>
                  </a:extLst>
                </a:gridCol>
                <a:gridCol w="2705100">
                  <a:extLst>
                    <a:ext uri="{9D8B030D-6E8A-4147-A177-3AD203B41FA5}">
                      <a16:colId xmlns:a16="http://schemas.microsoft.com/office/drawing/2014/main" val="2927105978"/>
                    </a:ext>
                  </a:extLst>
                </a:gridCol>
                <a:gridCol w="2705100">
                  <a:extLst>
                    <a:ext uri="{9D8B030D-6E8A-4147-A177-3AD203B41FA5}">
                      <a16:colId xmlns:a16="http://schemas.microsoft.com/office/drawing/2014/main" val="1744767537"/>
                    </a:ext>
                  </a:extLst>
                </a:gridCol>
                <a:gridCol w="2705100">
                  <a:extLst>
                    <a:ext uri="{9D8B030D-6E8A-4147-A177-3AD203B41FA5}">
                      <a16:colId xmlns:a16="http://schemas.microsoft.com/office/drawing/2014/main" val="3181017853"/>
                    </a:ext>
                  </a:extLst>
                </a:gridCol>
              </a:tblGrid>
              <a:tr h="373106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Стратегические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Комплаенс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Репутационные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Операционные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956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Проводить испытания перед</a:t>
                      </a:r>
                      <a:r>
                        <a:rPr lang="ru-RU" baseline="0" dirty="0" smtClean="0"/>
                        <a:t> экскурсиями</a:t>
                      </a:r>
                      <a:r>
                        <a:rPr lang="ru-RU" dirty="0" smtClean="0"/>
                        <a:t>, чтобы убедиться в исправности системы.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Изучить ограничения на полёты и выбрать наиболее интересные территории,</a:t>
                      </a:r>
                      <a:r>
                        <a:rPr lang="ru-RU" baseline="0" dirty="0" smtClean="0"/>
                        <a:t> и</a:t>
                      </a:r>
                      <a:r>
                        <a:rPr lang="ru-RU" dirty="0" smtClean="0"/>
                        <a:t>ли найти</a:t>
                      </a:r>
                      <a:r>
                        <a:rPr lang="ru-RU" baseline="0" dirty="0" smtClean="0"/>
                        <a:t> возможность </a:t>
                      </a:r>
                      <a:r>
                        <a:rPr lang="ru-RU" dirty="0" smtClean="0"/>
                        <a:t>снятия запрета для определённых целей в определённые часы на единичные образцы.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Следить за качеством работы и обслуживания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дронов</a:t>
                      </a:r>
                      <a:r>
                        <a:rPr lang="ru-RU" dirty="0" smtClean="0"/>
                        <a:t>, а также качественно выбирать рекламу, чтобы не было провокационных моментов.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Провести рекламную акцию, где будет рассказано о системе безопасности и о возможности изучить новое, благодаря технологиям.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991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6352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0700" y="2958933"/>
            <a:ext cx="8610600" cy="1293028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latin typeface="Arial Black" panose="020B0A04020102020204" pitchFamily="34" charset="0"/>
              </a:rPr>
              <a:t>Спасибо за внимание</a:t>
            </a:r>
            <a:endParaRPr lang="ru-RU" sz="6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919903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91</TotalTime>
  <Words>691</Words>
  <Application>Microsoft Office PowerPoint</Application>
  <PresentationFormat>Широкоэкранный</PresentationFormat>
  <Paragraphs>103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Arial Black</vt:lpstr>
      <vt:lpstr>Century Gothic</vt:lpstr>
      <vt:lpstr>След самолета</vt:lpstr>
      <vt:lpstr>SkyGuide </vt:lpstr>
      <vt:lpstr>Как часто жители страны посещают культурные объекты своего края?</vt:lpstr>
      <vt:lpstr>Как россияне узнают о памятниках культуры и истории?</vt:lpstr>
      <vt:lpstr>Проблема и её актуальность</vt:lpstr>
      <vt:lpstr>ОПИСАНИЕ ПРОЕКТА</vt:lpstr>
      <vt:lpstr>Идея ПроЕКТА</vt:lpstr>
      <vt:lpstr>Целевая аудитория</vt:lpstr>
      <vt:lpstr>Ценность предложения </vt:lpstr>
      <vt:lpstr>Каналы сбыта</vt:lpstr>
      <vt:lpstr>Финансовые потоки </vt:lpstr>
      <vt:lpstr>Ключевые виды деятельности </vt:lpstr>
      <vt:lpstr>Ключевые ресурсы </vt:lpstr>
      <vt:lpstr>Ключевые партнёры  </vt:lpstr>
      <vt:lpstr>Структура издержек   </vt:lpstr>
      <vt:lpstr>Бизнес-модель </vt:lpstr>
      <vt:lpstr>Основные конкуренты </vt:lpstr>
      <vt:lpstr>Структура издержек   </vt:lpstr>
      <vt:lpstr>рИСКИ</vt:lpstr>
      <vt:lpstr>решения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SkyGuide</dc:title>
  <dc:creator>Ксения Кувшинова</dc:creator>
  <cp:lastModifiedBy>RED</cp:lastModifiedBy>
  <cp:revision>21</cp:revision>
  <dcterms:created xsi:type="dcterms:W3CDTF">2024-10-16T16:15:00Z</dcterms:created>
  <dcterms:modified xsi:type="dcterms:W3CDTF">2024-10-17T14:28:49Z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5E5C57606E204BE5AFD9E5F2E565138B_13</vt:lpwstr>
  </property>
  <property fmtid="{D5CDD505-2E9C-101B-9397-08002B2CF9AE}" pid="3" name="KSOProductBuildVer">
    <vt:lpwstr>1049-12.2.0.16731</vt:lpwstr>
  </property>
</Properties>
</file>