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ibre Franklin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Hpe+Qvb5gmSFcuuGJZUJ9eoxJ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63ADF4-9C4D-4129-9EF4-CD25466C82E5}">
  <a:tblStyle styleId="{5963ADF4-9C4D-4129-9EF4-CD25466C82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612CD1-CA04-4A96-9EAA-9BD7F267CF4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754" y="3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4958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8526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5" name="Google Shape;1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8041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104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8" name="Google Shape;1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119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21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6" name="Google Shape;14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3628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6546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4" name="Google Shape;1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9004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3" name="Google Shape;17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7148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0" name="Google Shape;180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1999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1876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96" name="Google Shape;196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4657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5" name="Google Shape;20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7329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5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6.png"/><Relationship Id="rId7" Type="http://schemas.microsoft.com/office/2007/relationships/hdphoto" Target="../media/hdphoto8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7.wdp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microsoft.com/office/2007/relationships/hdphoto" Target="../media/hdphoto9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10.wdp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2.wdp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-82825" y="-46712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39003" y="554748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2023</a:t>
            </a:r>
            <a:endParaRPr sz="36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562765" y="5207064"/>
            <a:ext cx="6858000" cy="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85650" y="2433100"/>
            <a:ext cx="9097800" cy="1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РОБОТОТЕХНИЧЕСКОЕ УСТРОЙСТВО SPINE 2.0</a:t>
            </a:r>
            <a:endParaRPr sz="3600" b="1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проекта – </a:t>
            </a: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Мажарова Наталья Владимировна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- </a:t>
            </a: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Порохненко Ксения Александровна </a:t>
            </a:r>
            <a:endParaRPr sz="20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48500" y="2205363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 idx="4294967295"/>
          </p:nvPr>
        </p:nvSpPr>
        <p:spPr>
          <a:xfrm>
            <a:off x="2518125" y="83126"/>
            <a:ext cx="9673800" cy="8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b="1">
                <a:solidFill>
                  <a:srgbClr val="002060"/>
                </a:solidFill>
              </a:rPr>
              <a:t>КОМАНДА ПРОЕКТА</a:t>
            </a:r>
            <a:endParaRPr sz="3200" b="1">
              <a:solidFill>
                <a:srgbClr val="002060"/>
              </a:solidFill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4294967295"/>
          </p:nvPr>
        </p:nvSpPr>
        <p:spPr>
          <a:xfrm>
            <a:off x="4962400" y="4564875"/>
            <a:ext cx="2517600" cy="2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900" b="1" dirty="0">
                <a:solidFill>
                  <a:schemeClr val="bg2">
                    <a:lumMod val="75000"/>
                  </a:schemeClr>
                </a:solidFill>
              </a:rPr>
              <a:t>Черепков Тимофей</a:t>
            </a:r>
            <a:endParaRPr sz="1900" b="1" dirty="0">
              <a:solidFill>
                <a:schemeClr val="bg2">
                  <a:lumMod val="75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/>
              <a:t> </a:t>
            </a:r>
            <a:endParaRPr sz="17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>
                <a:solidFill>
                  <a:srgbClr val="002060"/>
                </a:solidFill>
              </a:rPr>
              <a:t>Программист</a:t>
            </a:r>
            <a:endParaRPr sz="1700" dirty="0">
              <a:solidFill>
                <a:srgbClr val="00206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>
                <a:solidFill>
                  <a:srgbClr val="002060"/>
                </a:solidFill>
              </a:rPr>
              <a:t>Программирование системы</a:t>
            </a:r>
            <a:endParaRPr sz="1700" dirty="0">
              <a:solidFill>
                <a:srgbClr val="00206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7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rgbClr val="42719B"/>
                </a:solidFill>
              </a:rPr>
              <a:t>chtimig@gmail.com</a:t>
            </a:r>
            <a:endParaRPr sz="1400" dirty="0">
              <a:solidFill>
                <a:srgbClr val="42719B"/>
              </a:solidFill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2399693" y="4564875"/>
            <a:ext cx="2822096" cy="20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900" b="1" dirty="0">
                <a:solidFill>
                  <a:schemeClr val="bg2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Поляков Игорь</a:t>
            </a:r>
            <a:r>
              <a:rPr lang="ru-RU" sz="1900" b="1" i="0" u="none" strike="noStrike" cap="none" dirty="0">
                <a:solidFill>
                  <a:schemeClr val="bg2">
                    <a:lumMod val="75000"/>
                  </a:schemeClr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sz="1900" b="1" i="0" u="none" strike="noStrike" cap="none" dirty="0">
              <a:solidFill>
                <a:schemeClr val="bg2">
                  <a:lumMod val="75000"/>
                </a:schemeClr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7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Технический директор</a:t>
            </a:r>
            <a:endParaRPr sz="1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7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Техническое сопровождение проекта</a:t>
            </a: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dirty="0">
                <a:solidFill>
                  <a:srgbClr val="42719B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igor.polyakov.2003@gmail.com</a:t>
            </a:r>
            <a:endParaRPr dirty="0">
              <a:solidFill>
                <a:srgbClr val="42719B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>
            <a:spLocks noGrp="1"/>
          </p:cNvSpPr>
          <p:nvPr>
            <p:ph type="body" idx="4294967295"/>
          </p:nvPr>
        </p:nvSpPr>
        <p:spPr>
          <a:xfrm>
            <a:off x="7383226" y="4579124"/>
            <a:ext cx="2702373" cy="2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900" b="1" dirty="0">
                <a:solidFill>
                  <a:schemeClr val="bg2">
                    <a:lumMod val="75000"/>
                  </a:schemeClr>
                </a:solidFill>
              </a:rPr>
              <a:t>Максименко Михаил</a:t>
            </a:r>
            <a:r>
              <a:rPr lang="ru-RU" sz="1900" dirty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sz="1900" dirty="0">
              <a:solidFill>
                <a:schemeClr val="bg2">
                  <a:lumMod val="75000"/>
                </a:schemeClr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>
                <a:solidFill>
                  <a:srgbClr val="002060"/>
                </a:solidFill>
              </a:rPr>
              <a:t>Инженер</a:t>
            </a:r>
            <a:endParaRPr sz="1700" dirty="0">
              <a:solidFill>
                <a:srgbClr val="00206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>
                <a:solidFill>
                  <a:srgbClr val="002060"/>
                </a:solidFill>
              </a:rPr>
              <a:t>Сборка и тестирование прототипа</a:t>
            </a:r>
            <a:endParaRPr sz="1700" dirty="0">
              <a:solidFill>
                <a:srgbClr val="00206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7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rgbClr val="42719B"/>
                </a:solidFill>
              </a:rPr>
              <a:t>mihinm08@mail.ru</a:t>
            </a:r>
            <a:endParaRPr sz="1400" dirty="0">
              <a:solidFill>
                <a:srgbClr val="42719B"/>
              </a:solidFill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4294967295"/>
          </p:nvPr>
        </p:nvSpPr>
        <p:spPr>
          <a:xfrm>
            <a:off x="9896842" y="4574375"/>
            <a:ext cx="2286657" cy="20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900" b="1" dirty="0">
                <a:solidFill>
                  <a:schemeClr val="bg2">
                    <a:lumMod val="75000"/>
                  </a:schemeClr>
                </a:solidFill>
              </a:rPr>
              <a:t>Мамяко Арина</a:t>
            </a:r>
            <a:endParaRPr sz="1900" b="1" dirty="0">
              <a:solidFill>
                <a:schemeClr val="bg2">
                  <a:lumMod val="75000"/>
                </a:schemeClr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700" b="1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>
                <a:solidFill>
                  <a:srgbClr val="002060"/>
                </a:solidFill>
              </a:rPr>
              <a:t>Стратег</a:t>
            </a:r>
            <a:endParaRPr sz="1700" dirty="0">
              <a:solidFill>
                <a:srgbClr val="00206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700" dirty="0">
                <a:solidFill>
                  <a:srgbClr val="002060"/>
                </a:solidFill>
              </a:rPr>
              <a:t>Стратегическое развитие</a:t>
            </a:r>
            <a:endParaRPr sz="1700" dirty="0">
              <a:solidFill>
                <a:srgbClr val="00206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7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rgbClr val="42719B"/>
                </a:solidFill>
              </a:rPr>
              <a:t>mamyako@mail.ru</a:t>
            </a:r>
            <a:endParaRPr sz="1400" dirty="0">
              <a:solidFill>
                <a:srgbClr val="42719B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8094" y="2010900"/>
            <a:ext cx="2313600" cy="22605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0306" y="2010000"/>
            <a:ext cx="2313600" cy="22614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15" name="Google Shape;115;p20"/>
          <p:cNvPicPr preferRelativeResize="0"/>
          <p:nvPr/>
        </p:nvPicPr>
        <p:blipFill rotWithShape="1">
          <a:blip r:embed="rId6">
            <a:alphaModFix/>
          </a:blip>
          <a:srcRect l="3749" t="9112" r="14390" b="37506"/>
          <a:stretch/>
        </p:blipFill>
        <p:spPr>
          <a:xfrm>
            <a:off x="9767900" y="2010901"/>
            <a:ext cx="2313600" cy="22614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88648" y="1971150"/>
            <a:ext cx="2213400" cy="23391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828230" y="6492875"/>
            <a:ext cx="355270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chemeClr val="accent1">
                    <a:lumMod val="75000"/>
                  </a:schemeClr>
                </a:solidFill>
              </a:rPr>
              <a:t>2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2489982" y="-8"/>
            <a:ext cx="96339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>
                <a:solidFill>
                  <a:srgbClr val="002060"/>
                </a:solidFill>
              </a:rPr>
              <a:t>АКТУАЛЬНОСТЬ И ОПИСАНИЕ ПРОЕКТА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05" y="369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1439" y="2857880"/>
            <a:ext cx="4185920" cy="3817557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0259" y="974589"/>
            <a:ext cx="3258589" cy="1988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9920" y="1188720"/>
            <a:ext cx="3701284" cy="5486717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836730" y="6492875"/>
            <a:ext cx="355270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chemeClr val="accent1">
                    <a:lumMod val="75000"/>
                  </a:schemeClr>
                </a:solidFill>
              </a:rPr>
              <a:t>3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- что это такое и как сделать презентацию на компьютере со  слайдами в Powerpoint">
            <a:extLst>
              <a:ext uri="{FF2B5EF4-FFF2-40B4-BE49-F238E27FC236}">
                <a16:creationId xmlns:a16="http://schemas.microsoft.com/office/drawing/2014/main" id="{56231DD5-C2F7-4F8B-8A87-92B640F53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2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52" b="16203"/>
          <a:stretch/>
        </p:blipFill>
        <p:spPr bwMode="auto">
          <a:xfrm>
            <a:off x="7477761" y="4509427"/>
            <a:ext cx="4548480" cy="234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2611975" y="0"/>
            <a:ext cx="95811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b="1" dirty="0">
                <a:solidFill>
                  <a:srgbClr val="002060"/>
                </a:solidFill>
              </a:rPr>
              <a:t>ПРОБЛЕМА, КОТОРУЮ РЕШАЕТ ПРОЕКТ</a:t>
            </a:r>
            <a:endParaRPr sz="3200" b="1" dirty="0">
              <a:solidFill>
                <a:srgbClr val="002060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" name="Google Shape;132;p23"/>
          <p:cNvGraphicFramePr/>
          <p:nvPr>
            <p:extLst>
              <p:ext uri="{D42A27DB-BD31-4B8C-83A1-F6EECF244321}">
                <p14:modId xmlns:p14="http://schemas.microsoft.com/office/powerpoint/2010/main" val="1654774000"/>
              </p:ext>
            </p:extLst>
          </p:nvPr>
        </p:nvGraphicFramePr>
        <p:xfrm>
          <a:off x="2679006" y="1386510"/>
          <a:ext cx="9181475" cy="199635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78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3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2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>
                          <a:solidFill>
                            <a:srgbClr val="002060"/>
                          </a:solidFill>
                        </a:rPr>
                        <a:t>Направление</a:t>
                      </a:r>
                      <a:endParaRPr sz="1900" b="1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СПБГЭТУ “ЛЭТИ”</a:t>
                      </a:r>
                      <a:endParaRPr sz="1600" b="1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</a:rPr>
                        <a:t>ВОЕНМЕХ</a:t>
                      </a:r>
                      <a:endParaRPr sz="1600" b="1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</a:rPr>
                        <a:t>СПБПУ</a:t>
                      </a:r>
                      <a:endParaRPr sz="1600" b="1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</a:rPr>
                        <a:t>ИТМО</a:t>
                      </a:r>
                      <a:endParaRPr sz="1600" b="1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900">
                          <a:solidFill>
                            <a:srgbClr val="002060"/>
                          </a:solidFill>
                          <a:sym typeface="Times New Roman"/>
                        </a:rPr>
                        <a:t>27.03.04 Управление в технических системах</a:t>
                      </a:r>
                      <a:endParaRPr sz="190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>
                          <a:solidFill>
                            <a:srgbClr val="002060"/>
                          </a:solidFill>
                        </a:rPr>
                        <a:t>182</a:t>
                      </a:r>
                      <a:endParaRPr sz="2100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>
                          <a:solidFill>
                            <a:srgbClr val="002060"/>
                          </a:solidFill>
                        </a:rPr>
                        <a:t>16</a:t>
                      </a:r>
                      <a:endParaRPr sz="2100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solidFill>
                            <a:srgbClr val="002060"/>
                          </a:solidFill>
                        </a:rPr>
                        <a:t>95</a:t>
                      </a:r>
                      <a:endParaRPr sz="210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solidFill>
                            <a:srgbClr val="002060"/>
                          </a:solidFill>
                        </a:rPr>
                        <a:t>25</a:t>
                      </a:r>
                      <a:endParaRPr sz="210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900" dirty="0">
                          <a:solidFill>
                            <a:srgbClr val="002060"/>
                          </a:solidFill>
                          <a:sym typeface="Times New Roman"/>
                        </a:rPr>
                        <a:t>15.03.06 Мехатроника и робототехника</a:t>
                      </a:r>
                      <a:endParaRPr sz="1900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solidFill>
                            <a:srgbClr val="002060"/>
                          </a:solidFill>
                        </a:rPr>
                        <a:t>30</a:t>
                      </a:r>
                      <a:endParaRPr sz="210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>
                          <a:solidFill>
                            <a:srgbClr val="002060"/>
                          </a:solidFill>
                        </a:rPr>
                        <a:t>57</a:t>
                      </a:r>
                      <a:endParaRPr sz="2100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>
                          <a:solidFill>
                            <a:srgbClr val="002060"/>
                          </a:solidFill>
                        </a:rPr>
                        <a:t>115</a:t>
                      </a:r>
                      <a:endParaRPr sz="2100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>
                          <a:solidFill>
                            <a:srgbClr val="002060"/>
                          </a:solidFill>
                        </a:rPr>
                        <a:t>104</a:t>
                      </a:r>
                      <a:endParaRPr sz="2100" dirty="0">
                        <a:solidFill>
                          <a:srgbClr val="002060"/>
                        </a:solidFill>
                        <a:latin typeface="Libre Franklin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3" name="Google Shape;133;p23"/>
          <p:cNvSpPr txBox="1"/>
          <p:nvPr/>
        </p:nvSpPr>
        <p:spPr>
          <a:xfrm>
            <a:off x="2611975" y="3698236"/>
            <a:ext cx="7324505" cy="1877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Таблица, предоставляющая данные о количестве мест по направлениям</a:t>
            </a:r>
            <a:r>
              <a:rPr lang="ru-RU" sz="2200" i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ru-RU" sz="1900" b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27.03.04</a:t>
            </a:r>
            <a:r>
              <a:rPr lang="ru-RU" sz="2200" i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и </a:t>
            </a:r>
            <a:r>
              <a:rPr lang="ru-RU" sz="1900" b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15.03.06</a:t>
            </a: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в разных ВУЗах.</a:t>
            </a:r>
            <a:endParaRPr sz="22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 общем количестве мест учитывались бюджетные, платные, а также целевые места.</a:t>
            </a:r>
            <a:endParaRPr sz="22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860481" y="6492875"/>
            <a:ext cx="331519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chemeClr val="accent1">
                    <a:lumMod val="75000"/>
                  </a:schemeClr>
                </a:solidFill>
              </a:rPr>
              <a:t>4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2B - что это такое простыми словами и как работают B2B-продажи">
            <a:extLst>
              <a:ext uri="{FF2B5EF4-FFF2-40B4-BE49-F238E27FC236}">
                <a16:creationId xmlns:a16="http://schemas.microsoft.com/office/drawing/2014/main" id="{AC3BC527-8FEB-49A6-9D99-306F0B054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32" y="930138"/>
            <a:ext cx="4272455" cy="320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Google Shape;139;g275a8c1f4a1_0_6"/>
          <p:cNvSpPr txBox="1">
            <a:spLocks noGrp="1"/>
          </p:cNvSpPr>
          <p:nvPr>
            <p:ph type="title"/>
          </p:nvPr>
        </p:nvSpPr>
        <p:spPr>
          <a:xfrm>
            <a:off x="2627425" y="0"/>
            <a:ext cx="93159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>
                <a:solidFill>
                  <a:srgbClr val="002060"/>
                </a:solidFill>
              </a:rPr>
              <a:t>ЦЕЛЕВАЯ АУДИТОРИЯ B2G и B2B</a:t>
            </a:r>
            <a:endParaRPr sz="3200" b="1">
              <a:solidFill>
                <a:srgbClr val="002060"/>
              </a:solidFill>
            </a:endParaRPr>
          </a:p>
        </p:txBody>
      </p:sp>
      <p:sp>
        <p:nvSpPr>
          <p:cNvPr id="140" name="Google Shape;140;g275a8c1f4a1_0_6"/>
          <p:cNvSpPr txBox="1"/>
          <p:nvPr/>
        </p:nvSpPr>
        <p:spPr>
          <a:xfrm>
            <a:off x="2927250" y="3869700"/>
            <a:ext cx="8787600" cy="29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Портрет клиента:</a:t>
            </a:r>
            <a:endParaRPr sz="22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Times New Roman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Школы должны обладать классом с техническим уклоном, а также иметь оборудованные кабинеты информатики. </a:t>
            </a:r>
            <a:endParaRPr sz="20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Средние  и Высшие учебные заведения, которые обладать направлением по обучению робототехники и автоматики и оборудованные лаборатории для проведения обучающих занятий.</a:t>
            </a:r>
            <a:r>
              <a:rPr lang="ru-RU" sz="1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 b="1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43" name="Google Shape;143;g275a8c1f4a1_0_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881682" y="6492875"/>
            <a:ext cx="355270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chemeClr val="accent1">
                    <a:lumMod val="75000"/>
                  </a:schemeClr>
                </a:solidFill>
              </a:rPr>
              <a:t>5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32" name="Picture 8" descr="B2g или бизнес для правительства, маркетинг векторные иллюстрации.  бизнесмены и клиенты устанавливают стратегию, продажи, коммерция достигают  согласованной сделки | Премиум векторы">
            <a:extLst>
              <a:ext uri="{FF2B5EF4-FFF2-40B4-BE49-F238E27FC236}">
                <a16:creationId xmlns:a16="http://schemas.microsoft.com/office/drawing/2014/main" id="{92F90874-6CC8-416A-805D-2ABCE840E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1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13" y="839811"/>
            <a:ext cx="4683462" cy="329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wot сильные и слабые стороны, угрозы и возможности концепции компании. |  Премиум векторы">
            <a:extLst>
              <a:ext uri="{FF2B5EF4-FFF2-40B4-BE49-F238E27FC236}">
                <a16:creationId xmlns:a16="http://schemas.microsoft.com/office/drawing/2014/main" id="{7F1E7039-0884-4187-86BA-A5DB8C082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6" t="13124" r="5527" b="25315"/>
          <a:stretch/>
        </p:blipFill>
        <p:spPr bwMode="auto">
          <a:xfrm>
            <a:off x="2572895" y="1292197"/>
            <a:ext cx="3045585" cy="139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2531625" y="0"/>
            <a:ext cx="9724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b="1" dirty="0">
                <a:solidFill>
                  <a:srgbClr val="002060"/>
                </a:solidFill>
              </a:rPr>
              <a:t>РЕШЕНИЕ, КОТОРОЕ ПРЕДЛАГАЕТ ПРОЕКТ</a:t>
            </a:r>
            <a:endParaRPr sz="3200" b="1" dirty="0">
              <a:solidFill>
                <a:srgbClr val="002060"/>
              </a:solidFill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 rotWithShape="1">
          <a:blip r:embed="rId5">
            <a:alphaModFix/>
          </a:blip>
          <a:srcRect r="8029"/>
          <a:stretch/>
        </p:blipFill>
        <p:spPr>
          <a:xfrm>
            <a:off x="9489045" y="2534725"/>
            <a:ext cx="2701535" cy="4023240"/>
          </a:xfrm>
          <a:prstGeom prst="roundRect">
            <a:avLst/>
          </a:prstGeom>
          <a:noFill/>
          <a:ln>
            <a:noFill/>
          </a:ln>
        </p:spPr>
      </p:pic>
      <p:graphicFrame>
        <p:nvGraphicFramePr>
          <p:cNvPr id="152" name="Google Shape;152;p27"/>
          <p:cNvGraphicFramePr/>
          <p:nvPr>
            <p:extLst>
              <p:ext uri="{D42A27DB-BD31-4B8C-83A1-F6EECF244321}">
                <p14:modId xmlns:p14="http://schemas.microsoft.com/office/powerpoint/2010/main" val="4074160421"/>
              </p:ext>
            </p:extLst>
          </p:nvPr>
        </p:nvGraphicFramePr>
        <p:xfrm>
          <a:off x="2663940" y="2685659"/>
          <a:ext cx="6574328" cy="40232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571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2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sym typeface="Libre Franklin"/>
                        </a:rPr>
                        <a:t>Сильные стороны</a:t>
                      </a:r>
                      <a:endParaRPr sz="20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sym typeface="Libre Franklin"/>
                        </a:rPr>
                        <a:t>Слабые стороны</a:t>
                      </a:r>
                      <a:endParaRPr sz="20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907">
                <a:tc>
                  <a:txBody>
                    <a:bodyPr/>
                    <a:lstStyle/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Необходимое обучение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Привлекательность стендов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Революционное решение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Предоставление методических материалов</a:t>
                      </a: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Сложное в реализации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Ограничено на изучении кинематики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Цена</a:t>
                      </a: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Возможности</a:t>
                      </a:r>
                      <a:endParaRPr sz="20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sym typeface="Libre Franklin"/>
                        </a:rPr>
                        <a:t>Угрозы</a:t>
                      </a:r>
                      <a:endParaRPr sz="20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8809">
                <a:tc>
                  <a:txBody>
                    <a:bodyPr/>
                    <a:lstStyle/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Развитие робототехники страны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Распространение лабораторных стендов 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Расширить методические материалы</a:t>
                      </a: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Увеличении конкуренции</a:t>
                      </a:r>
                      <a:endParaRPr sz="16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30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600"/>
                        <a:buFont typeface="Libre Franklin"/>
                        <a:buAutoNum type="arabicPeriod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Повышение цены</a:t>
                      </a: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614178" y="1163531"/>
            <a:ext cx="84941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0" indent="584200" algn="r">
              <a:buClr>
                <a:srgbClr val="002060"/>
              </a:buClr>
              <a:buSzPts val="1600"/>
            </a:pPr>
            <a:r>
              <a:rPr lang="ru-RU" sz="24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>Наш проект представляет собой </a:t>
            </a:r>
            <a:r>
              <a:rPr lang="ru-RU" sz="2400" b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>образовательный стенд </a:t>
            </a:r>
            <a:r>
              <a:rPr lang="ru-RU" sz="24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</a:rPr>
              <a:t>созданный на основе многозвенного робототехнического устройства.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11859061" y="6498573"/>
            <a:ext cx="331519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chemeClr val="accent1">
                    <a:lumMod val="75000"/>
                  </a:schemeClr>
                </a:solidFill>
              </a:rPr>
              <a:t>6</a:t>
            </a:fld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>
            <a:spLocks noGrp="1"/>
          </p:cNvSpPr>
          <p:nvPr>
            <p:ph type="title"/>
          </p:nvPr>
        </p:nvSpPr>
        <p:spPr>
          <a:xfrm>
            <a:off x="2532900" y="32225"/>
            <a:ext cx="95907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>
                <a:solidFill>
                  <a:srgbClr val="002060"/>
                </a:solidFill>
              </a:rPr>
              <a:t>ЦЕННОСТНОЕ ПРЕДЛОЖЕНИЕ И ПРОДУКТ</a:t>
            </a:r>
            <a:endParaRPr b="1">
              <a:solidFill>
                <a:srgbClr val="002060"/>
              </a:solidFill>
            </a:endParaRPr>
          </a:p>
        </p:txBody>
      </p:sp>
      <p:sp>
        <p:nvSpPr>
          <p:cNvPr id="159" name="Google Shape;159;p31"/>
          <p:cNvSpPr txBox="1">
            <a:spLocks noGrp="1"/>
          </p:cNvSpPr>
          <p:nvPr>
            <p:ph type="body" idx="1"/>
          </p:nvPr>
        </p:nvSpPr>
        <p:spPr>
          <a:xfrm>
            <a:off x="2532900" y="2197149"/>
            <a:ext cx="5869420" cy="462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002060"/>
                </a:solidFill>
              </a:rPr>
              <a:t>Темы лабораторных работ</a:t>
            </a:r>
            <a:endParaRPr sz="1900" b="1" dirty="0">
              <a:solidFill>
                <a:srgbClr val="002060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Обратная кинематика</a:t>
            </a: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Управление в пространстве посредством механического гироскопа</a:t>
            </a: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Управление в пространстве посредством оптического гироскопа </a:t>
            </a: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Перемещение головного звена в вертикальной плоскости “Робот - художник”</a:t>
            </a: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Фиксирование головного звена в пространстве</a:t>
            </a: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Захват предмета с помощью ручного управления</a:t>
            </a:r>
            <a:endParaRPr sz="1900" dirty="0">
              <a:solidFill>
                <a:srgbClr val="00206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AutoNum type="arabicPeriod"/>
            </a:pPr>
            <a:r>
              <a:rPr lang="ru-RU" sz="1900" dirty="0">
                <a:solidFill>
                  <a:srgbClr val="002060"/>
                </a:solidFill>
              </a:rPr>
              <a:t>Захват предмета с помощью автоматической корректировки </a:t>
            </a:r>
            <a:r>
              <a:rPr lang="ru-RU" sz="1900" dirty="0" err="1">
                <a:solidFill>
                  <a:srgbClr val="002060"/>
                </a:solidFill>
              </a:rPr>
              <a:t>нейросетями</a:t>
            </a:r>
            <a:r>
              <a:rPr lang="ru-RU" sz="1900" dirty="0">
                <a:solidFill>
                  <a:srgbClr val="002060"/>
                </a:solidFill>
              </a:rPr>
              <a:t>. </a:t>
            </a:r>
            <a:endParaRPr sz="1900" dirty="0">
              <a:solidFill>
                <a:srgbClr val="002060"/>
              </a:solidFill>
            </a:endParaRPr>
          </a:p>
        </p:txBody>
      </p:sp>
      <p:pic>
        <p:nvPicPr>
          <p:cNvPr id="160" name="Google Shape;16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1"/>
          <p:cNvPicPr preferRelativeResize="0"/>
          <p:nvPr/>
        </p:nvPicPr>
        <p:blipFill rotWithShape="1">
          <a:blip r:embed="rId4">
            <a:alphaModFix/>
          </a:blip>
          <a:srcRect t="13472"/>
          <a:stretch/>
        </p:blipFill>
        <p:spPr>
          <a:xfrm>
            <a:off x="8992712" y="1942622"/>
            <a:ext cx="3199288" cy="4546737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11809888" y="6492875"/>
            <a:ext cx="382112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0070C0"/>
                </a:solidFill>
              </a:rPr>
              <a:t>7</a:t>
            </a:fld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6C619B-A65A-43EF-9487-A4785008E222}"/>
              </a:ext>
            </a:extLst>
          </p:cNvPr>
          <p:cNvSpPr txBox="1"/>
          <p:nvPr/>
        </p:nvSpPr>
        <p:spPr>
          <a:xfrm>
            <a:off x="2532900" y="1111625"/>
            <a:ext cx="73527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Мы предоставляем не только стенд, но 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методические материалы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к лабораторным работам.</a:t>
            </a:r>
            <a:endParaRPr lang="ru-B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2537800" y="32225"/>
            <a:ext cx="95859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b="1">
                <a:solidFill>
                  <a:srgbClr val="002060"/>
                </a:solidFill>
              </a:rPr>
              <a:t>РЫНОК И АНАЛИЗ КОНКУРЕНТОВ</a:t>
            </a:r>
            <a:endParaRPr sz="3200" b="1">
              <a:solidFill>
                <a:srgbClr val="002060"/>
              </a:solidFill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p29"/>
          <p:cNvGraphicFramePr/>
          <p:nvPr>
            <p:extLst>
              <p:ext uri="{D42A27DB-BD31-4B8C-83A1-F6EECF244321}">
                <p14:modId xmlns:p14="http://schemas.microsoft.com/office/powerpoint/2010/main" val="2772674558"/>
              </p:ext>
            </p:extLst>
          </p:nvPr>
        </p:nvGraphicFramePr>
        <p:xfrm>
          <a:off x="2668239" y="1628464"/>
          <a:ext cx="9191501" cy="500940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998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3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4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3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Название компании</a:t>
                      </a:r>
                      <a:endParaRPr sz="18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sym typeface="Libre Franklin"/>
                        </a:rPr>
                        <a:t>Стоимость продукта</a:t>
                      </a:r>
                      <a:endParaRPr sz="18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Плюсы</a:t>
                      </a:r>
                      <a:endParaRPr sz="18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Минусы</a:t>
                      </a:r>
                      <a:endParaRPr sz="18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rgbClr val="002060"/>
                          </a:solidFill>
                          <a:sym typeface="Libre Franklin"/>
                        </a:rPr>
                        <a:t>KUKA Robotics</a:t>
                      </a:r>
                      <a:endParaRPr sz="1500" b="1" i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от 2500000 рублей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Широкий спектр роботов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Не предоставляют обучение  для широких масс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sym typeface="Libre Franklin"/>
                        </a:rPr>
                        <a:t>ABB </a:t>
                      </a:r>
                      <a:r>
                        <a:rPr lang="ru-RU" sz="1500" b="1" dirty="0" err="1">
                          <a:solidFill>
                            <a:srgbClr val="002060"/>
                          </a:solidFill>
                          <a:sym typeface="Libre Franklin"/>
                        </a:rPr>
                        <a:t>Robotics</a:t>
                      </a:r>
                      <a:endParaRPr sz="1500" b="1" i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от 1000000 рублей</a:t>
                      </a: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Полностью готовый стенд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Не предоставляются методические материалы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69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 err="1">
                          <a:solidFill>
                            <a:srgbClr val="002060"/>
                          </a:solidFill>
                          <a:sym typeface="Libre Franklin"/>
                        </a:rPr>
                        <a:t>Yaskawa</a:t>
                      </a:r>
                      <a:r>
                        <a:rPr lang="ru-RU" sz="1500" b="1" dirty="0">
                          <a:solidFill>
                            <a:srgbClr val="002060"/>
                          </a:solidFill>
                          <a:sym typeface="Libre Franklin"/>
                        </a:rPr>
                        <a:t> Electric Corporation</a:t>
                      </a:r>
                      <a:endParaRPr sz="1500" b="1" i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от 2000000 рублей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Предоставляют широкий спектр промышленных роботов, включая коллаборативные роботы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Не предоставляют обучающий материал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01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sym typeface="Libre Franklin"/>
                        </a:rPr>
                        <a:t>Epson </a:t>
                      </a:r>
                      <a:r>
                        <a:rPr lang="ru-RU" sz="1500" b="1" dirty="0" err="1">
                          <a:solidFill>
                            <a:srgbClr val="002060"/>
                          </a:solidFill>
                          <a:sym typeface="Libre Franklin"/>
                        </a:rPr>
                        <a:t>Robots</a:t>
                      </a:r>
                      <a:endParaRPr lang="ru-RU" sz="1500" b="1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i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от 3000000 рублей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sym typeface="Libre Franklin"/>
                        </a:rPr>
                        <a:t>Большое разнообразие роботов</a:t>
                      </a:r>
                      <a:endParaRPr sz="16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sym typeface="Libre Franklin"/>
                        </a:rPr>
                        <a:t>Отсутствие обучения</a:t>
                      </a: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Google Shape;170;p29"/>
          <p:cNvSpPr txBox="1"/>
          <p:nvPr/>
        </p:nvSpPr>
        <p:spPr>
          <a:xfrm>
            <a:off x="5758640" y="829938"/>
            <a:ext cx="6101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Полный объем рынка </a:t>
            </a:r>
            <a:r>
              <a:rPr lang="ru-RU" sz="1700" b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1,98 </a:t>
            </a:r>
            <a:r>
              <a:rPr lang="ru-RU" sz="1900" dirty="0" err="1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мрд</a:t>
            </a:r>
            <a:r>
              <a:rPr lang="en-US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r>
              <a:rPr lang="ru-RU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рублей</a:t>
            </a:r>
            <a:br>
              <a:rPr lang="ru-RU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ru-RU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Возможный к освоению объем рынка </a:t>
            </a:r>
            <a:r>
              <a:rPr lang="ru-RU" sz="1700" b="1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0,7</a:t>
            </a:r>
            <a:r>
              <a:rPr lang="ru-RU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мрд</a:t>
            </a:r>
            <a:r>
              <a:rPr lang="en-US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r>
              <a:rPr lang="ru-RU" sz="1900" dirty="0">
                <a:solidFill>
                  <a:srgbClr val="00206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рублей</a:t>
            </a:r>
            <a:endParaRPr sz="19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824855" y="6492875"/>
            <a:ext cx="367145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0070C0"/>
                </a:solidFill>
              </a:rPr>
              <a:t>8</a:t>
            </a:fld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124" name="Picture 4" descr="Packaging and palletizing robots for all industries. | KUKA AG">
            <a:extLst>
              <a:ext uri="{FF2B5EF4-FFF2-40B4-BE49-F238E27FC236}">
                <a16:creationId xmlns:a16="http://schemas.microsoft.com/office/drawing/2014/main" id="{110694D8-86CB-4535-9416-80C510EF9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56" b="7630"/>
          <a:stretch/>
        </p:blipFill>
        <p:spPr bwMode="auto">
          <a:xfrm>
            <a:off x="2942559" y="2673315"/>
            <a:ext cx="1284001" cy="61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7CCCDA-67BE-41A0-B5F7-3D5A7E67F3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8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</a:extLst>
          </a:blip>
          <a:srcRect t="6602" b="8045"/>
          <a:stretch/>
        </p:blipFill>
        <p:spPr>
          <a:xfrm>
            <a:off x="3164413" y="3615708"/>
            <a:ext cx="719720" cy="614304"/>
          </a:xfrm>
          <a:prstGeom prst="rect">
            <a:avLst/>
          </a:prstGeom>
        </p:spPr>
      </p:pic>
      <p:pic>
        <p:nvPicPr>
          <p:cNvPr id="5130" name="Picture 10" descr="Робот YASKAWA MOTOMAN GP35L - это компактный и высокоскоростной робот-манипулятор  с полезной нагрузкой 35 кг увеличенным максимальным вылетом до 2538 мм">
            <a:extLst>
              <a:ext uri="{FF2B5EF4-FFF2-40B4-BE49-F238E27FC236}">
                <a16:creationId xmlns:a16="http://schemas.microsoft.com/office/drawing/2014/main" id="{2E248341-5551-446E-A025-EE3C277F9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8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413" y="4746851"/>
            <a:ext cx="719720" cy="8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Изображение выглядит как зажигалка, дизайн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24EA3790-0123-443F-891F-0F13C657A9B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8679" b="6841"/>
          <a:stretch/>
        </p:blipFill>
        <p:spPr>
          <a:xfrm>
            <a:off x="3096030" y="5949950"/>
            <a:ext cx="1031130" cy="6879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3"/>
          <p:cNvPicPr preferRelativeResize="0"/>
          <p:nvPr/>
        </p:nvPicPr>
        <p:blipFill rotWithShape="1">
          <a:blip r:embed="rId3">
            <a:alphaModFix/>
          </a:blip>
          <a:srcRect l="4238" r="3835"/>
          <a:stretch/>
        </p:blipFill>
        <p:spPr>
          <a:xfrm>
            <a:off x="5616297" y="913227"/>
            <a:ext cx="6507678" cy="577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6D2780-E9E5-400C-B2CD-3128174AB3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1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 l="4170" t="2164"/>
          <a:stretch/>
        </p:blipFill>
        <p:spPr>
          <a:xfrm>
            <a:off x="4486275" y="4694048"/>
            <a:ext cx="1302089" cy="21046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3B65C1-275D-410F-AFDA-A3125D7D40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rcRect l="7784" t="3428" r="6395"/>
          <a:stretch/>
        </p:blipFill>
        <p:spPr>
          <a:xfrm flipH="1">
            <a:off x="10281867" y="4522608"/>
            <a:ext cx="1569708" cy="2303167"/>
          </a:xfrm>
          <a:prstGeom prst="rect">
            <a:avLst/>
          </a:prstGeom>
        </p:spPr>
      </p:pic>
      <p:sp>
        <p:nvSpPr>
          <p:cNvPr id="175" name="Google Shape;175;p33"/>
          <p:cNvSpPr txBox="1">
            <a:spLocks noGrp="1"/>
          </p:cNvSpPr>
          <p:nvPr>
            <p:ph type="title"/>
          </p:nvPr>
        </p:nvSpPr>
        <p:spPr>
          <a:xfrm>
            <a:off x="2509275" y="32225"/>
            <a:ext cx="96147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 dirty="0">
                <a:solidFill>
                  <a:srgbClr val="002060"/>
                </a:solidFill>
              </a:rPr>
              <a:t>БИЗНЕС МОДЕЛЬ И ФАКТОРЫ УСПЕХА</a:t>
            </a:r>
            <a:endParaRPr b="1" dirty="0">
              <a:solidFill>
                <a:srgbClr val="002060"/>
              </a:solidFill>
            </a:endParaRPr>
          </a:p>
        </p:txBody>
      </p:sp>
      <p:pic>
        <p:nvPicPr>
          <p:cNvPr id="176" name="Google Shape;176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851575" y="6492875"/>
            <a:ext cx="340426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0070C0"/>
                </a:solidFill>
              </a:rPr>
              <a:t>9</a:t>
            </a:fld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A33D13-D277-4CED-A85F-BEC91C107B9F}"/>
              </a:ext>
            </a:extLst>
          </p:cNvPr>
          <p:cNvSpPr txBox="1"/>
          <p:nvPr/>
        </p:nvSpPr>
        <p:spPr>
          <a:xfrm>
            <a:off x="2560245" y="1111625"/>
            <a:ext cx="33754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Проект позволит показать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популярность робототехники в настоящее время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, а также привлечь будущих абитуриентов на смежные направления подготовки, связанные с техническими науками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.</a:t>
            </a:r>
            <a:endParaRPr lang="ru-BY" dirty="0"/>
          </a:p>
        </p:txBody>
      </p:sp>
      <p:sp>
        <p:nvSpPr>
          <p:cNvPr id="11" name="Облако 10">
            <a:extLst>
              <a:ext uri="{FF2B5EF4-FFF2-40B4-BE49-F238E27FC236}">
                <a16:creationId xmlns:a16="http://schemas.microsoft.com/office/drawing/2014/main" id="{77311D23-0377-45ED-BEF4-F36D2B2AD5E3}"/>
              </a:ext>
            </a:extLst>
          </p:cNvPr>
          <p:cNvSpPr/>
          <p:nvPr/>
        </p:nvSpPr>
        <p:spPr>
          <a:xfrm>
            <a:off x="7861727" y="4064237"/>
            <a:ext cx="2618700" cy="942975"/>
          </a:xfrm>
          <a:prstGeom prst="cloud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0FF9B6-F82A-4F37-801A-5799E41C7072}"/>
              </a:ext>
            </a:extLst>
          </p:cNvPr>
          <p:cNvSpPr txBox="1"/>
          <p:nvPr/>
        </p:nvSpPr>
        <p:spPr>
          <a:xfrm>
            <a:off x="8208504" y="4161867"/>
            <a:ext cx="1938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Прямая продажа образовательного комплекса</a:t>
            </a:r>
            <a:endParaRPr lang="ru-BY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75a8c1f4a1_0_33"/>
          <p:cNvSpPr txBox="1">
            <a:spLocks noGrp="1"/>
          </p:cNvSpPr>
          <p:nvPr>
            <p:ph type="title"/>
          </p:nvPr>
        </p:nvSpPr>
        <p:spPr>
          <a:xfrm>
            <a:off x="2588454" y="-8"/>
            <a:ext cx="95352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b="1">
                <a:solidFill>
                  <a:srgbClr val="002060"/>
                </a:solidFill>
              </a:rPr>
              <a:t>ФИНАНСОВЫЕ ПОКАЗАТЕЛИ</a:t>
            </a:r>
            <a:endParaRPr sz="3200" b="1">
              <a:solidFill>
                <a:srgbClr val="002060"/>
              </a:solidFill>
            </a:endParaRPr>
          </a:p>
        </p:txBody>
      </p:sp>
      <p:pic>
        <p:nvPicPr>
          <p:cNvPr id="183" name="Google Shape;183;g275a8c1f4a1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g275a8c1f4a1_0_33"/>
          <p:cNvGraphicFramePr/>
          <p:nvPr>
            <p:extLst>
              <p:ext uri="{D42A27DB-BD31-4B8C-83A1-F6EECF244321}">
                <p14:modId xmlns:p14="http://schemas.microsoft.com/office/powerpoint/2010/main" val="3694467345"/>
              </p:ext>
            </p:extLst>
          </p:nvPr>
        </p:nvGraphicFramePr>
        <p:xfrm>
          <a:off x="2675613" y="986765"/>
          <a:ext cx="9279375" cy="285004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627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4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0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Название этапа</a:t>
                      </a:r>
                      <a:endParaRPr sz="14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sym typeface="Libre Franklin"/>
                        </a:rPr>
                        <a:t>Количества персонала принимающие участие в этапе</a:t>
                      </a:r>
                      <a:endParaRPr sz="11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sym typeface="Libre Franklin"/>
                        </a:rPr>
                        <a:t>Длительность этапа, недели</a:t>
                      </a:r>
                      <a:endParaRPr sz="11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sym typeface="Libre Franklin"/>
                        </a:rPr>
                        <a:t>Затраты на оборудование, рубли</a:t>
                      </a:r>
                      <a:endParaRPr sz="11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sym typeface="Libre Franklin"/>
                        </a:rPr>
                        <a:t>Затраты на оплату труда, рубли</a:t>
                      </a:r>
                      <a:endParaRPr sz="11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sym typeface="Libre Franklin"/>
                        </a:rPr>
                        <a:t>Доп. средства, рубли</a:t>
                      </a:r>
                      <a:endParaRPr sz="11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sym typeface="Libre Franklin"/>
                        </a:rPr>
                        <a:t>Итог на этап, рубли</a:t>
                      </a:r>
                      <a:endParaRPr sz="11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sym typeface="Libre Franklin"/>
                        </a:rPr>
                        <a:t>Разработка</a:t>
                      </a:r>
                      <a:endParaRPr sz="14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solidFill>
                            <a:srgbClr val="002060"/>
                          </a:solidFill>
                          <a:sym typeface="Libre Franklin"/>
                        </a:rPr>
                        <a:t>4</a:t>
                      </a:r>
                      <a:endParaRPr sz="13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104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150000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4160000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431000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4741000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sym typeface="Libre Franklin"/>
                        </a:rPr>
                        <a:t>Сертификация продукта</a:t>
                      </a:r>
                      <a:endParaRPr sz="14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400000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200000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600000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Выход на рынок</a:t>
                      </a:r>
                      <a:endParaRPr sz="14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6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1000000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1200000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220000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2420000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Год на рынке</a:t>
                      </a:r>
                      <a:endParaRPr sz="14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8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52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8000000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4160000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1216000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13376000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Итог:</a:t>
                      </a:r>
                      <a:endParaRPr sz="11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rgbClr val="002060"/>
                          </a:solidFill>
                          <a:sym typeface="Libre Franklin"/>
                        </a:rPr>
                        <a:t>21137000</a:t>
                      </a:r>
                      <a:endParaRPr sz="13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4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sym typeface="Libre Franklin"/>
                        </a:rPr>
                        <a:t>Стоимость единицы продукта:</a:t>
                      </a:r>
                      <a:endParaRPr sz="11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sym typeface="Libre Franklin"/>
                        </a:rPr>
                        <a:t>469711,1111</a:t>
                      </a:r>
                      <a:endParaRPr sz="120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85" name="Google Shape;185;g275a8c1f4a1_0_33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"/>
                    </a14:imgEffect>
                  </a14:imgLayer>
                </a14:imgProps>
              </a:ext>
            </a:extLst>
          </a:blip>
          <a:srcRect l="3030" t="4669" r="1410" b="4241"/>
          <a:stretch/>
        </p:blipFill>
        <p:spPr>
          <a:xfrm>
            <a:off x="3999016" y="3924795"/>
            <a:ext cx="7718961" cy="29332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717977" y="6492875"/>
            <a:ext cx="474023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0070C0"/>
                </a:solidFill>
              </a:rPr>
              <a:t>10</a:t>
            </a:fld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170" name="Picture 2" descr="Человечек с указкой - 47 фото">
            <a:extLst>
              <a:ext uri="{FF2B5EF4-FFF2-40B4-BE49-F238E27FC236}">
                <a16:creationId xmlns:a16="http://schemas.microsoft.com/office/drawing/2014/main" id="{014B1AD6-F147-40F8-84D5-BCF1BD223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0" t="6826" r="6500" b="12778"/>
          <a:stretch/>
        </p:blipFill>
        <p:spPr bwMode="auto">
          <a:xfrm>
            <a:off x="2588454" y="4629150"/>
            <a:ext cx="1564446" cy="214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Картинки на тему деньги для презентации - 77 фото">
            <a:extLst>
              <a:ext uri="{FF2B5EF4-FFF2-40B4-BE49-F238E27FC236}">
                <a16:creationId xmlns:a16="http://schemas.microsoft.com/office/drawing/2014/main" id="{99AB02F9-AF93-40AA-BA52-2A8100EEC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6" y="5699581"/>
            <a:ext cx="1438273" cy="113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Картинки на тему деньги для презентации - 77 фото">
            <a:extLst>
              <a:ext uri="{FF2B5EF4-FFF2-40B4-BE49-F238E27FC236}">
                <a16:creationId xmlns:a16="http://schemas.microsoft.com/office/drawing/2014/main" id="{49129E71-C2B7-4E3C-86DF-ECA06A652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356" y="5964336"/>
            <a:ext cx="1688639" cy="89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utsource Your Digital Marketing Needs - Restart.ba">
            <a:extLst>
              <a:ext uri="{FF2B5EF4-FFF2-40B4-BE49-F238E27FC236}">
                <a16:creationId xmlns:a16="http://schemas.microsoft.com/office/drawing/2014/main" id="{AD155AB4-F7B7-426A-97B8-D44D67A5E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0" b="9275"/>
          <a:stretch/>
        </p:blipFill>
        <p:spPr bwMode="auto">
          <a:xfrm>
            <a:off x="5335523" y="1804374"/>
            <a:ext cx="3675127" cy="165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Google Shape;191;p35"/>
          <p:cNvSpPr txBox="1">
            <a:spLocks noGrp="1"/>
          </p:cNvSpPr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>
                <a:solidFill>
                  <a:srgbClr val="002060"/>
                </a:solidFill>
              </a:rPr>
              <a:t>СТРАТЕГИЯ ПРОДВИЖЕНИЯ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192" name="Google Shape;192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3" name="Google Shape;193;p35"/>
          <p:cNvGraphicFramePr/>
          <p:nvPr>
            <p:extLst>
              <p:ext uri="{D42A27DB-BD31-4B8C-83A1-F6EECF244321}">
                <p14:modId xmlns:p14="http://schemas.microsoft.com/office/powerpoint/2010/main" val="3347428557"/>
              </p:ext>
            </p:extLst>
          </p:nvPr>
        </p:nvGraphicFramePr>
        <p:xfrm>
          <a:off x="2602522" y="3429000"/>
          <a:ext cx="9364300" cy="31393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68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8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sym typeface="Libre Franklin"/>
                        </a:rPr>
                        <a:t>Каналы коммуникации</a:t>
                      </a:r>
                      <a:endParaRPr sz="2000" b="1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sym typeface="Libre Franklin"/>
                        </a:rPr>
                        <a:t>Коммуникационные форматы</a:t>
                      </a:r>
                      <a:endParaRPr sz="2000" b="1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25">
                <a:tc>
                  <a:txBody>
                    <a:bodyPr/>
                    <a:lstStyle/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Отраслевые конференции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 err="1">
                          <a:solidFill>
                            <a:srgbClr val="002060"/>
                          </a:solidFill>
                          <a:sym typeface="Libre Franklin"/>
                        </a:rPr>
                        <a:t>Блогеры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700" dirty="0" err="1">
                          <a:solidFill>
                            <a:srgbClr val="002060"/>
                          </a:solidFill>
                          <a:sym typeface="Libre Franklin"/>
                        </a:rPr>
                        <a:t>Email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 рассылка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Телеграмм канал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Проведение открытых встреч</a:t>
                      </a: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Участие</a:t>
                      </a:r>
                      <a:r>
                        <a:rPr lang="ru-RU" sz="1800" baseline="0" dirty="0">
                          <a:solidFill>
                            <a:srgbClr val="002060"/>
                          </a:solidFill>
                          <a:sym typeface="Libre Franklin"/>
                        </a:rPr>
                        <a:t> в форумах</a:t>
                      </a: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baseline="0" dirty="0">
                          <a:solidFill>
                            <a:srgbClr val="002060"/>
                          </a:solidFill>
                          <a:sym typeface="Libre Franklin"/>
                        </a:rPr>
                        <a:t>Школы, центры юношеского творчества, </a:t>
                      </a:r>
                      <a:r>
                        <a:rPr lang="ru-RU" sz="1800" baseline="0" dirty="0" err="1">
                          <a:solidFill>
                            <a:srgbClr val="002060"/>
                          </a:solidFill>
                          <a:sym typeface="Libre Franklin"/>
                        </a:rPr>
                        <a:t>кванториумы</a:t>
                      </a:r>
                      <a:r>
                        <a:rPr lang="ru-RU" sz="1800" baseline="0" dirty="0">
                          <a:solidFill>
                            <a:srgbClr val="002060"/>
                          </a:solidFill>
                          <a:sym typeface="Libre Franklin"/>
                        </a:rPr>
                        <a:t>. университеты, </a:t>
                      </a:r>
                      <a:r>
                        <a:rPr lang="ru-RU" sz="1800" baseline="0" dirty="0" err="1">
                          <a:solidFill>
                            <a:srgbClr val="002060"/>
                          </a:solidFill>
                          <a:sym typeface="Libre Franklin"/>
                        </a:rPr>
                        <a:t>ССУЗы</a:t>
                      </a:r>
                      <a:endParaRPr sz="18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Видео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Статьи и</a:t>
                      </a:r>
                      <a:r>
                        <a:rPr lang="ru-RU" sz="1800" baseline="0" dirty="0">
                          <a:solidFill>
                            <a:srgbClr val="002060"/>
                          </a:solidFill>
                          <a:sym typeface="Libre Franklin"/>
                        </a:rPr>
                        <a:t> публикации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в социальных сетях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Реклама</a:t>
                      </a:r>
                      <a:endParaRPr sz="1800" dirty="0">
                        <a:solidFill>
                          <a:srgbClr val="002060"/>
                        </a:solidFill>
                        <a:sym typeface="Libre Franklin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Блоги на собственном сайте</a:t>
                      </a: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800"/>
                        <a:buFont typeface="Libre Franklin"/>
                        <a:buAutoNum type="arabicPeriod"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sym typeface="Libre Franklin"/>
                        </a:rPr>
                        <a:t>Мастер-классы</a:t>
                      </a:r>
                      <a:r>
                        <a:rPr lang="ru-RU" sz="1800" baseline="0" dirty="0">
                          <a:solidFill>
                            <a:srgbClr val="002060"/>
                          </a:solidFill>
                          <a:sym typeface="Libre Franklin"/>
                        </a:rPr>
                        <a:t> в образовательных учреждениях</a:t>
                      </a:r>
                      <a:endParaRPr sz="1800" dirty="0">
                        <a:solidFill>
                          <a:srgbClr val="002060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753603" y="6525092"/>
            <a:ext cx="438397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0070C0"/>
                </a:solidFill>
              </a:rPr>
              <a:t>11</a:t>
            </a:fld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EC392-86AF-4682-98BA-3257F5C18D22}"/>
              </a:ext>
            </a:extLst>
          </p:cNvPr>
          <p:cNvSpPr txBox="1"/>
          <p:nvPr/>
        </p:nvSpPr>
        <p:spPr>
          <a:xfrm>
            <a:off x="2602522" y="1111624"/>
            <a:ext cx="93642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Для ознакомления аудитории с нашим проектом мы создадим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рекламный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видео-продукт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, опубликуем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статьи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 на известных сайтах и формах, а также будем активно вести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социальные сети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.</a:t>
            </a:r>
            <a:endParaRPr lang="ru-BY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75a8c1f4a1_0_41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75a8c1f4a1_0_41"/>
          <p:cNvSpPr txBox="1">
            <a:spLocks noGrp="1"/>
          </p:cNvSpPr>
          <p:nvPr>
            <p:ph type="title"/>
          </p:nvPr>
        </p:nvSpPr>
        <p:spPr>
          <a:xfrm>
            <a:off x="2554350" y="0"/>
            <a:ext cx="9701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b="1" dirty="0">
                <a:solidFill>
                  <a:srgbClr val="002060"/>
                </a:solidFill>
              </a:rPr>
              <a:t>ТЕКУЩИЙ СТАТУС ПРОЕКТА, ДОРОЖНАЯ КАРТА</a:t>
            </a:r>
            <a:endParaRPr sz="3200" b="1" dirty="0">
              <a:solidFill>
                <a:srgbClr val="002060"/>
              </a:solidFill>
            </a:endParaRPr>
          </a:p>
        </p:txBody>
      </p:sp>
      <p:pic>
        <p:nvPicPr>
          <p:cNvPr id="201" name="Google Shape;201;g275a8c1f4a1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275a8c1f4a1_0_41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555"/>
          <a:stretch/>
        </p:blipFill>
        <p:spPr>
          <a:xfrm>
            <a:off x="7134225" y="1325700"/>
            <a:ext cx="5057774" cy="55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11717929" y="6492875"/>
            <a:ext cx="474023" cy="365125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0070C0"/>
                </a:solidFill>
              </a:rPr>
              <a:t>12</a:t>
            </a:fld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91AB4-B366-4D42-825C-7ECCE8EE2A6F}"/>
              </a:ext>
            </a:extLst>
          </p:cNvPr>
          <p:cNvSpPr txBox="1"/>
          <p:nvPr/>
        </p:nvSpPr>
        <p:spPr>
          <a:xfrm>
            <a:off x="2554350" y="1325700"/>
            <a:ext cx="466440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На данный момент мы находимся на этапе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разработки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Основная проблема, которую испытываем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финансовая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На воплощение проекта в жизнь потребуется около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5 миллионов рублей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, без учета на сертификацию конечного продукта.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Libre Franklin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МЫ АКТИВНО ИЩЕМ ИНВЕСТИЦИИ В ПРОЕКТ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SPINE 2.0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И ГОТОВЫ К СОТРУДНИЧЕСТВУ.</a:t>
            </a:r>
            <a:endParaRPr lang="ru-BY" sz="2000" b="1" dirty="0"/>
          </a:p>
        </p:txBody>
      </p:sp>
      <p:pic>
        <p:nvPicPr>
          <p:cNvPr id="9218" name="Picture 2" descr="Сотрудничество картинки для презентации - 66 фото">
            <a:extLst>
              <a:ext uri="{FF2B5EF4-FFF2-40B4-BE49-F238E27FC236}">
                <a16:creationId xmlns:a16="http://schemas.microsoft.com/office/drawing/2014/main" id="{A7D3254D-10A7-4242-9B05-149BCD3014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22" t="8889" r="6889" b="7778"/>
          <a:stretch/>
        </p:blipFill>
        <p:spPr bwMode="auto">
          <a:xfrm>
            <a:off x="3627858" y="5185749"/>
            <a:ext cx="2058568" cy="159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 txBox="1">
            <a:spLocks noGrp="1"/>
          </p:cNvSpPr>
          <p:nvPr>
            <p:ph type="title"/>
          </p:nvPr>
        </p:nvSpPr>
        <p:spPr>
          <a:xfrm>
            <a:off x="2622175" y="5284066"/>
            <a:ext cx="2226300" cy="440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2100" b="1" dirty="0">
                <a:solidFill>
                  <a:srgbClr val="002060"/>
                </a:solidFill>
              </a:rPr>
              <a:t>Контакты</a:t>
            </a:r>
            <a:endParaRPr sz="2100" b="1" dirty="0">
              <a:solidFill>
                <a:srgbClr val="002060"/>
              </a:solidFill>
            </a:endParaRPr>
          </a:p>
        </p:txBody>
      </p:sp>
      <p:sp>
        <p:nvSpPr>
          <p:cNvPr id="209" name="Google Shape;209;p37"/>
          <p:cNvSpPr txBox="1">
            <a:spLocks noGrp="1"/>
          </p:cNvSpPr>
          <p:nvPr>
            <p:ph type="body" idx="1"/>
          </p:nvPr>
        </p:nvSpPr>
        <p:spPr>
          <a:xfrm>
            <a:off x="2622175" y="5662501"/>
            <a:ext cx="4347900" cy="11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700" dirty="0">
                <a:solidFill>
                  <a:srgbClr val="002060"/>
                </a:solidFill>
              </a:rPr>
              <a:t>Телефон: </a:t>
            </a:r>
            <a:r>
              <a:rPr lang="ru-RU" sz="1600" dirty="0">
                <a:solidFill>
                  <a:srgbClr val="002060"/>
                </a:solidFill>
              </a:rPr>
              <a:t>+79213568060 </a:t>
            </a:r>
            <a:endParaRPr sz="1600" dirty="0">
              <a:solidFill>
                <a:srgbClr val="002060"/>
              </a:solidFill>
            </a:endParaRP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700" dirty="0" err="1">
                <a:solidFill>
                  <a:srgbClr val="002060"/>
                </a:solidFill>
              </a:rPr>
              <a:t>Эл.почта</a:t>
            </a:r>
            <a:r>
              <a:rPr lang="ru-RU" sz="1700" dirty="0">
                <a:solidFill>
                  <a:srgbClr val="002060"/>
                </a:solidFill>
              </a:rPr>
              <a:t>: </a:t>
            </a:r>
            <a:r>
              <a:rPr lang="ru-RU" sz="1600" dirty="0">
                <a:solidFill>
                  <a:srgbClr val="002060"/>
                </a:solidFill>
              </a:rPr>
              <a:t>igor.polyakov.2003@gmail.com </a:t>
            </a:r>
            <a:endParaRPr sz="1700" dirty="0">
              <a:solidFill>
                <a:srgbClr val="002060"/>
              </a:solidFill>
            </a:endParaRP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500" dirty="0" err="1">
                <a:solidFill>
                  <a:srgbClr val="002060"/>
                </a:solidFill>
              </a:rPr>
              <a:t>Telegram</a:t>
            </a:r>
            <a:r>
              <a:rPr lang="ru-RU" sz="1500" dirty="0">
                <a:solidFill>
                  <a:srgbClr val="002060"/>
                </a:solidFill>
              </a:rPr>
              <a:t>: </a:t>
            </a:r>
            <a:r>
              <a:rPr lang="ru-RU" sz="1600" dirty="0">
                <a:solidFill>
                  <a:srgbClr val="002060"/>
                </a:solidFill>
              </a:rPr>
              <a:t>@igorek0473</a:t>
            </a:r>
            <a:endParaRPr sz="1700" dirty="0">
              <a:solidFill>
                <a:srgbClr val="002060"/>
              </a:solidFill>
            </a:endParaRPr>
          </a:p>
        </p:txBody>
      </p:sp>
      <p:sp>
        <p:nvSpPr>
          <p:cNvPr id="210" name="Google Shape;210;p37"/>
          <p:cNvSpPr txBox="1">
            <a:spLocks noGrp="1"/>
          </p:cNvSpPr>
          <p:nvPr>
            <p:ph type="body" idx="2"/>
          </p:nvPr>
        </p:nvSpPr>
        <p:spPr>
          <a:xfrm>
            <a:off x="3735325" y="2888449"/>
            <a:ext cx="74574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1" dirty="0">
                <a:solidFill>
                  <a:srgbClr val="002060"/>
                </a:solidFill>
              </a:rPr>
              <a:t>БЛАГОДАРИМ ЗА ВНИМАНИЕ !</a:t>
            </a:r>
            <a:endParaRPr sz="3500" b="1" dirty="0">
              <a:solidFill>
                <a:srgbClr val="002060"/>
              </a:solidFill>
            </a:endParaRPr>
          </a:p>
        </p:txBody>
      </p:sp>
      <p:pic>
        <p:nvPicPr>
          <p:cNvPr id="211" name="Google Shape;21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A94009-D30A-4ED5-92C2-F0861F5682A0}"/>
              </a:ext>
            </a:extLst>
          </p:cNvPr>
          <p:cNvSpPr txBox="1"/>
          <p:nvPr/>
        </p:nvSpPr>
        <p:spPr>
          <a:xfrm>
            <a:off x="3921086" y="4127884"/>
            <a:ext cx="609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SPINE </a:t>
            </a:r>
            <a:r>
              <a:rPr lang="ru-RU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– инновации среди нас. </a:t>
            </a:r>
            <a:endParaRPr lang="ru-RU" sz="24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49BB7E-A3CD-48A0-B409-3313BAB94E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000"/>
                    </a14:imgEffect>
                    <a14:imgEffect>
                      <a14:brightnessContrast bright="2000" contrast="19000"/>
                    </a14:imgEffect>
                  </a14:imgLayer>
                </a14:imgProps>
              </a:ext>
            </a:extLst>
          </a:blip>
          <a:srcRect b="16942"/>
          <a:stretch/>
        </p:blipFill>
        <p:spPr>
          <a:xfrm>
            <a:off x="11029198" y="5662501"/>
            <a:ext cx="1162802" cy="1195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668</Words>
  <Application>Microsoft Office PowerPoint</Application>
  <PresentationFormat>Широкоэкранный</PresentationFormat>
  <Paragraphs>186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Times New Roman</vt:lpstr>
      <vt:lpstr>Arial</vt:lpstr>
      <vt:lpstr>Libre Franklin</vt:lpstr>
      <vt:lpstr>Тема Office</vt:lpstr>
      <vt:lpstr>Презентация PowerPoint</vt:lpstr>
      <vt:lpstr>КОМАНДА ПРОЕКТА</vt:lpstr>
      <vt:lpstr>АКТУАЛЬНОСТЬ И ОПИСАНИЕ ПРОЕКТА</vt:lpstr>
      <vt:lpstr>ПРОБЛЕМА, КОТОРУЮ РЕШАЕТ ПРОЕКТ</vt:lpstr>
      <vt:lpstr>ЦЕЛЕВАЯ АУДИТОРИЯ B2G и B2B</vt:lpstr>
      <vt:lpstr>РЕШЕНИЕ, КОТОРОЕ ПРЕДЛАГАЕТ ПРОЕКТ</vt:lpstr>
      <vt:lpstr>ЦЕННОСТНОЕ ПРЕДЛОЖЕНИЕ И ПРОДУКТ</vt:lpstr>
      <vt:lpstr>РЫНОК И АНАЛИЗ КОНКУРЕНТОВ</vt:lpstr>
      <vt:lpstr>БИЗНЕС МОДЕЛЬ И ФАКТОРЫ УСПЕХА</vt:lpstr>
      <vt:lpstr>ФИНАНСОВЫЕ ПОКАЗАТЕЛИ</vt:lpstr>
      <vt:lpstr>СТРАТЕГИЯ ПРОДВИЖЕНИЯ</vt:lpstr>
      <vt:lpstr>ТЕКУЩИЙ СТАТУС ПРОЕКТА, ДОРОЖНАЯ КАРТА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arina mamyako</cp:lastModifiedBy>
  <cp:revision>24</cp:revision>
  <dcterms:created xsi:type="dcterms:W3CDTF">2022-10-23T14:21:41Z</dcterms:created>
  <dcterms:modified xsi:type="dcterms:W3CDTF">2023-12-07T18:45:42Z</dcterms:modified>
</cp:coreProperties>
</file>