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309" r:id="rId2"/>
    <p:sldId id="310" r:id="rId3"/>
    <p:sldId id="286" r:id="rId4"/>
    <p:sldId id="281" r:id="rId5"/>
    <p:sldId id="291" r:id="rId6"/>
    <p:sldId id="296" r:id="rId7"/>
    <p:sldId id="301" r:id="rId8"/>
    <p:sldId id="307" r:id="rId9"/>
    <p:sldId id="306" r:id="rId10"/>
    <p:sldId id="308" r:id="rId11"/>
    <p:sldId id="269" r:id="rId12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2F2D"/>
    <a:srgbClr val="B5D8E1"/>
    <a:srgbClr val="FCAF17"/>
    <a:srgbClr val="9F00FF"/>
    <a:srgbClr val="8F00FF"/>
    <a:srgbClr val="FBB3C1"/>
    <a:srgbClr val="FD49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8B0EE55-9762-4ACB-A1E3-3B8B7C31F9E6}" v="1512" dt="2023-11-14T23:24:08.247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33" autoAdjust="0"/>
    <p:restoredTop sz="94694"/>
  </p:normalViewPr>
  <p:slideViewPr>
    <p:cSldViewPr snapToGrid="0" snapToObjects="1" showGuides="1">
      <p:cViewPr varScale="1">
        <p:scale>
          <a:sx n="68" d="100"/>
          <a:sy n="68" d="100"/>
        </p:scale>
        <p:origin x="594" y="66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677F12C-42DE-4C1B-85AC-5D7B5894778D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55867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677F12C-42DE-4C1B-85AC-5D7B5894778D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20729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85341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 dirty="0"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 dirty="0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 dirty="0"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 err="1"/>
              <a:t>Имеется</a:t>
            </a:r>
            <a:r>
              <a:rPr dirty="0"/>
              <a:t> </a:t>
            </a:r>
            <a:r>
              <a:rPr dirty="0" err="1"/>
              <a:t>спорная</a:t>
            </a:r>
            <a:r>
              <a:rPr dirty="0"/>
              <a:t> </a:t>
            </a:r>
            <a:r>
              <a:rPr dirty="0" err="1"/>
              <a:t>точка</a:t>
            </a:r>
            <a:r>
              <a:rPr dirty="0"/>
              <a:t> </a:t>
            </a:r>
            <a:r>
              <a:rPr dirty="0" err="1"/>
              <a:t>зрения</a:t>
            </a:r>
            <a:r>
              <a:rPr dirty="0"/>
              <a:t>, </a:t>
            </a:r>
            <a:r>
              <a:rPr dirty="0" err="1"/>
              <a:t>гласящая</a:t>
            </a:r>
            <a:r>
              <a:rPr dirty="0"/>
              <a:t> </a:t>
            </a:r>
            <a:r>
              <a:rPr dirty="0" err="1"/>
              <a:t>примерно</a:t>
            </a:r>
            <a:r>
              <a:rPr dirty="0"/>
              <a:t> </a:t>
            </a:r>
            <a:r>
              <a:rPr dirty="0" err="1"/>
              <a:t>следующее</a:t>
            </a:r>
            <a:r>
              <a:rPr dirty="0"/>
              <a:t>: </a:t>
            </a:r>
            <a:r>
              <a:rPr dirty="0" err="1"/>
              <a:t>представители</a:t>
            </a:r>
            <a:r>
              <a:rPr dirty="0"/>
              <a:t> </a:t>
            </a:r>
            <a:r>
              <a:rPr dirty="0" err="1"/>
              <a:t>современных</a:t>
            </a:r>
            <a:r>
              <a:rPr dirty="0"/>
              <a:t> </a:t>
            </a:r>
            <a:r>
              <a:rPr dirty="0" err="1"/>
              <a:t>социальных</a:t>
            </a:r>
            <a:r>
              <a:rPr dirty="0"/>
              <a:t> </a:t>
            </a:r>
            <a:r>
              <a:rPr dirty="0" err="1"/>
              <a:t>резервов</a:t>
            </a:r>
            <a:r>
              <a:rPr dirty="0"/>
              <a:t> </a:t>
            </a:r>
            <a:r>
              <a:rPr dirty="0" err="1"/>
              <a:t>призваны</a:t>
            </a:r>
            <a:r>
              <a:rPr dirty="0"/>
              <a:t>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к </a:t>
            </a:r>
            <a:r>
              <a:rPr dirty="0" err="1"/>
              <a:t>ответу</a:t>
            </a:r>
            <a:r>
              <a:rPr dirty="0"/>
              <a:t>! </a:t>
            </a:r>
            <a:endParaRPr sz="1200" dirty="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В </a:t>
            </a:r>
            <a:r>
              <a:rPr dirty="0" err="1"/>
              <a:t>целом</a:t>
            </a:r>
            <a:r>
              <a:rPr dirty="0"/>
              <a:t>, </a:t>
            </a:r>
            <a:r>
              <a:rPr dirty="0" err="1"/>
              <a:t>конечно</a:t>
            </a:r>
            <a:r>
              <a:rPr dirty="0"/>
              <a:t>, </a:t>
            </a:r>
            <a:r>
              <a:rPr dirty="0" err="1"/>
              <a:t>базовый</a:t>
            </a:r>
            <a:r>
              <a:rPr dirty="0"/>
              <a:t> </a:t>
            </a:r>
            <a:r>
              <a:rPr dirty="0" err="1"/>
              <a:t>вектор</a:t>
            </a:r>
            <a:r>
              <a:rPr dirty="0"/>
              <a:t> </a:t>
            </a:r>
            <a:r>
              <a:rPr dirty="0" err="1"/>
              <a:t>развития</a:t>
            </a:r>
            <a:r>
              <a:rPr dirty="0"/>
              <a:t> </a:t>
            </a:r>
            <a:r>
              <a:rPr dirty="0" err="1"/>
              <a:t>позволяет</a:t>
            </a:r>
            <a:r>
              <a:rPr dirty="0"/>
              <a:t> </a:t>
            </a:r>
            <a:r>
              <a:rPr dirty="0" err="1"/>
              <a:t>выполнить</a:t>
            </a:r>
            <a:r>
              <a:rPr dirty="0"/>
              <a:t> </a:t>
            </a:r>
            <a:r>
              <a:rPr dirty="0" err="1"/>
              <a:t>важные</a:t>
            </a:r>
            <a:r>
              <a:rPr dirty="0"/>
              <a:t> </a:t>
            </a:r>
            <a:r>
              <a:rPr dirty="0" err="1"/>
              <a:t>задания</a:t>
            </a:r>
            <a:r>
              <a:rPr dirty="0"/>
              <a:t>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разработке</a:t>
            </a:r>
            <a:r>
              <a:rPr dirty="0"/>
              <a:t> </a:t>
            </a:r>
            <a:r>
              <a:rPr dirty="0" err="1"/>
              <a:t>системы</a:t>
            </a:r>
            <a:r>
              <a:rPr dirty="0"/>
              <a:t> </a:t>
            </a:r>
            <a:r>
              <a:rPr dirty="0" err="1"/>
              <a:t>обучения</a:t>
            </a:r>
            <a:r>
              <a:rPr dirty="0"/>
              <a:t> </a:t>
            </a:r>
            <a:r>
              <a:rPr dirty="0" err="1"/>
              <a:t>кадров</a:t>
            </a:r>
            <a:r>
              <a:rPr dirty="0"/>
              <a:t>, </a:t>
            </a:r>
            <a:r>
              <a:rPr dirty="0" err="1"/>
              <a:t>соответствующей</a:t>
            </a:r>
            <a:r>
              <a:rPr dirty="0"/>
              <a:t> </a:t>
            </a:r>
            <a:r>
              <a:rPr dirty="0" err="1"/>
              <a:t>насущным</a:t>
            </a:r>
            <a:r>
              <a:rPr dirty="0"/>
              <a:t> </a:t>
            </a:r>
            <a:r>
              <a:rPr dirty="0" err="1"/>
              <a:t>потребностям</a:t>
            </a:r>
            <a:r>
              <a:rPr dirty="0"/>
              <a:t>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 fontScale="92500"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orozova\Desktop\новый стиль\угол сети1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01365" y="3568"/>
            <a:ext cx="3290635" cy="4719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C:\Users\morozova\Desktop\новый стиль\угол сети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1630649"/>
            <a:ext cx="3503139" cy="5223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Box 4"/>
          <p:cNvSpPr txBox="1">
            <a:spLocks noChangeArrowheads="1"/>
          </p:cNvSpPr>
          <p:nvPr/>
        </p:nvSpPr>
        <p:spPr bwMode="auto">
          <a:xfrm>
            <a:off x="10548" y="3746606"/>
            <a:ext cx="12192000" cy="2431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4000" dirty="0">
                <a:solidFill>
                  <a:srgbClr val="173277"/>
                </a:solidFill>
                <a:latin typeface="Geometria" pitchFamily="34" charset="-52"/>
              </a:rPr>
              <a:t>Программа «Акселератор КИУ - </a:t>
            </a:r>
            <a:r>
              <a:rPr lang="ru-RU" altLang="ru-RU" sz="4000" dirty="0" smtClean="0">
                <a:solidFill>
                  <a:srgbClr val="173277"/>
                </a:solidFill>
                <a:latin typeface="Geometria" pitchFamily="34" charset="-52"/>
              </a:rPr>
              <a:t>2023»</a:t>
            </a:r>
            <a:r>
              <a:rPr lang="ru-RU" altLang="ru-RU" sz="4000" dirty="0">
                <a:solidFill>
                  <a:srgbClr val="173277"/>
                </a:solidFill>
                <a:latin typeface="Geometria" pitchFamily="34" charset="-52"/>
              </a:rPr>
              <a:t/>
            </a:r>
            <a:br>
              <a:rPr lang="ru-RU" altLang="ru-RU" sz="4000" dirty="0">
                <a:solidFill>
                  <a:srgbClr val="173277"/>
                </a:solidFill>
                <a:latin typeface="Geometria" pitchFamily="34" charset="-52"/>
              </a:rPr>
            </a:br>
            <a:endParaRPr lang="ru-RU" altLang="ru-RU" sz="4000" b="1" dirty="0">
              <a:solidFill>
                <a:srgbClr val="173277"/>
              </a:solidFill>
              <a:latin typeface="Geometria" pitchFamily="34" charset="-52"/>
            </a:endParaRPr>
          </a:p>
          <a:p>
            <a:pPr algn="ctr" eaLnBrk="1" hangingPunct="1"/>
            <a:r>
              <a:rPr lang="ru-RU" altLang="ru-RU" sz="2400" b="1" dirty="0" smtClean="0">
                <a:solidFill>
                  <a:srgbClr val="173277"/>
                </a:solidFill>
                <a:latin typeface="Geometria" pitchFamily="34" charset="-52"/>
              </a:rPr>
              <a:t>КАЗАНСКИЙ </a:t>
            </a:r>
            <a:r>
              <a:rPr lang="ru-RU" altLang="ru-RU" sz="2400" b="1" dirty="0">
                <a:solidFill>
                  <a:srgbClr val="173277"/>
                </a:solidFill>
                <a:latin typeface="Geometria" pitchFamily="34" charset="-52"/>
              </a:rPr>
              <a:t>ИННОВАЦИОННЫЙ </a:t>
            </a:r>
          </a:p>
          <a:p>
            <a:pPr algn="ctr" eaLnBrk="1" hangingPunct="1"/>
            <a:r>
              <a:rPr lang="ru-RU" altLang="ru-RU" sz="2400" b="1" dirty="0" smtClean="0">
                <a:solidFill>
                  <a:srgbClr val="173277"/>
                </a:solidFill>
                <a:latin typeface="Geometria" pitchFamily="34" charset="-52"/>
              </a:rPr>
              <a:t>УНИВЕРСИТЕТ</a:t>
            </a:r>
            <a:endParaRPr lang="ru-RU" altLang="ru-RU" sz="2400" b="1" dirty="0">
              <a:solidFill>
                <a:srgbClr val="173277"/>
              </a:solidFill>
              <a:latin typeface="Geometria" pitchFamily="34" charset="-52"/>
            </a:endParaRPr>
          </a:p>
          <a:p>
            <a:pPr algn="ctr" eaLnBrk="1" hangingPunct="1"/>
            <a:r>
              <a:rPr lang="ru-RU" altLang="ru-RU" sz="2400" dirty="0">
                <a:solidFill>
                  <a:srgbClr val="173277"/>
                </a:solidFill>
                <a:latin typeface="Geometria" pitchFamily="34" charset="-52"/>
              </a:rPr>
              <a:t>имени В.Г. ТИМИРЯСОВА</a:t>
            </a:r>
            <a:endParaRPr lang="ru-RU" altLang="ru-RU" sz="2400" b="1" dirty="0">
              <a:solidFill>
                <a:srgbClr val="173277"/>
              </a:solidFill>
              <a:latin typeface="Geometria" pitchFamily="34" charset="-52"/>
            </a:endParaRPr>
          </a:p>
        </p:txBody>
      </p:sp>
      <p:pic>
        <p:nvPicPr>
          <p:cNvPr id="1026" name="Picture 2" descr="C:\Users\gabidullin\Downloads\logo_KIU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9874" y="1430752"/>
            <a:ext cx="2099681" cy="1302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4294967295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4294967295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527884" y="1475419"/>
            <a:ext cx="2969009" cy="1213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45665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orozova\Desktop\новый стиль\угол сети1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01365" y="3568"/>
            <a:ext cx="3290635" cy="4719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C:\Users\morozova\Desktop\новый стиль\угол сети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1630649"/>
            <a:ext cx="3503139" cy="5223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Box 4"/>
          <p:cNvSpPr txBox="1">
            <a:spLocks noChangeArrowheads="1"/>
          </p:cNvSpPr>
          <p:nvPr/>
        </p:nvSpPr>
        <p:spPr bwMode="auto">
          <a:xfrm>
            <a:off x="1456928" y="2965212"/>
            <a:ext cx="949065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4000" dirty="0" smtClean="0">
                <a:solidFill>
                  <a:srgbClr val="173277"/>
                </a:solidFill>
                <a:latin typeface="Geometria" pitchFamily="34" charset="-52"/>
              </a:rPr>
              <a:t>Галерея живого искусства</a:t>
            </a:r>
            <a:endParaRPr lang="ru-RU" altLang="ru-RU" sz="4000" b="1" dirty="0">
              <a:solidFill>
                <a:srgbClr val="173277"/>
              </a:solidFill>
              <a:latin typeface="Geometria" pitchFamily="34" charset="-52"/>
            </a:endParaRP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1199456" y="4264735"/>
            <a:ext cx="9889099" cy="630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3497" dirty="0" smtClean="0">
                <a:solidFill>
                  <a:srgbClr val="173277"/>
                </a:solidFill>
                <a:latin typeface="Geometria" pitchFamily="34" charset="-52"/>
              </a:rPr>
              <a:t>Вавилина Екатерина</a:t>
            </a:r>
            <a:endParaRPr lang="ru-RU" altLang="ru-RU" sz="2997" dirty="0">
              <a:solidFill>
                <a:srgbClr val="173277"/>
              </a:solidFill>
              <a:latin typeface="Geometria" pitchFamily="34" charset="-52"/>
            </a:endParaRPr>
          </a:p>
        </p:txBody>
      </p:sp>
      <p:pic>
        <p:nvPicPr>
          <p:cNvPr id="8" name="Picture 2" descr="C:\Users\gabidullin\Downloads\logo_KIU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1570" y="902691"/>
            <a:ext cx="1904999" cy="1181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4294967295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408138" y="1024046"/>
            <a:ext cx="2969009" cy="1213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29876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18533" y="6329312"/>
            <a:ext cx="542260" cy="506841"/>
            <a:chOff x="0" y="0"/>
            <a:chExt cx="542258" cy="506839"/>
          </a:xfrm>
          <a:solidFill>
            <a:srgbClr val="FF0000"/>
          </a:solidFill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solidFill>
                <a:srgbClr val="FF0000"/>
              </a:solidFill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 dirty="0"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solidFill>
                <a:srgbClr val="FF0000"/>
              </a:solidFill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2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10427"/>
            <a:ext cx="6518934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800" b="1" cap="all" dirty="0">
                <a:solidFill>
                  <a:schemeClr val="tx1"/>
                </a:solidFill>
              </a:rPr>
              <a:t>Актуальность</a:t>
            </a:r>
            <a:endParaRPr sz="1800" b="1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" name="Текст 2">
            <a:extLst>
              <a:ext uri="{FF2B5EF4-FFF2-40B4-BE49-F238E27FC236}">
                <a16:creationId xmlns:a16="http://schemas.microsoft.com/office/drawing/2014/main" id="{1DDE4AED-F6DD-A527-4565-F40167CC4C2E}"/>
              </a:ext>
            </a:extLst>
          </p:cNvPr>
          <p:cNvSpPr txBox="1"/>
          <p:nvPr/>
        </p:nvSpPr>
        <p:spPr>
          <a:xfrm>
            <a:off x="6944993" y="3175192"/>
            <a:ext cx="434576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t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252608" y="1698649"/>
            <a:ext cx="11273519" cy="56323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t">
            <a:spAutoFit/>
          </a:bodyPr>
          <a:lstStyle/>
          <a:p>
            <a:pPr marL="571500" lvl="8" indent="-571500" algn="just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3600" dirty="0">
                <a:solidFill>
                  <a:schemeClr val="tx1"/>
                </a:solidFill>
              </a:rPr>
              <a:t>Продукт позволяет решить проблему ограниченного доступа к искусству и дает возможность получить новый уровень взаимодействия с картинами.</a:t>
            </a:r>
          </a:p>
          <a:p>
            <a:pPr marL="571500" lvl="8" indent="-571500" algn="just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3600" dirty="0">
                <a:solidFill>
                  <a:schemeClr val="tx1"/>
                </a:solidFill>
              </a:rPr>
              <a:t>Проект может быть полезен людям с ограниченными возможностями зрения (ОВЗ), которые могут испытывать трудности при посещении музеев и галерей. Благодаря 3D формату и гиду-роботу.</a:t>
            </a:r>
          </a:p>
          <a:p>
            <a:pPr lvl="8" indent="809625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3600" dirty="0">
              <a:solidFill>
                <a:schemeClr val="tx1"/>
              </a:solidFill>
            </a:endParaRPr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420955" y="1380585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lang="ru-RU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336583" y="910624"/>
            <a:ext cx="7784383" cy="58477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spc="0" normalizeH="0" baseline="0" dirty="0" smtClean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Gilroy "/>
                <a:sym typeface="Helvetica"/>
              </a:rPr>
              <a:t>Актуальность заключается  том</a:t>
            </a:r>
            <a:r>
              <a:rPr kumimoji="0" lang="en-US" sz="3200" b="1" i="0" u="none" strike="noStrike" cap="none" spc="0" normalizeH="0" baseline="0" dirty="0" smtClean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Gilroy "/>
                <a:sym typeface="Helvetica"/>
              </a:rPr>
              <a:t>:</a:t>
            </a:r>
            <a:endParaRPr kumimoji="0" lang="ru-RU" sz="3200" b="1" i="0" u="none" strike="noStrike" cap="none" spc="0" normalizeH="0" baseline="0" dirty="0">
              <a:ln>
                <a:noFill/>
              </a:ln>
              <a:solidFill>
                <a:srgbClr val="8F00FF"/>
              </a:solidFill>
              <a:effectLst/>
              <a:uFillTx/>
              <a:latin typeface="Gilroy 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336583" y="1585537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lang="ru-RU" sz="3600" dirty="0"/>
          </a:p>
        </p:txBody>
      </p:sp>
      <p:sp>
        <p:nvSpPr>
          <p:cNvPr id="185" name="Текст 2"/>
          <p:cNvSpPr txBox="1"/>
          <p:nvPr/>
        </p:nvSpPr>
        <p:spPr>
          <a:xfrm>
            <a:off x="627173" y="2704659"/>
            <a:ext cx="11447431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t">
            <a:spAutoFit/>
          </a:bodyPr>
          <a:lstStyle/>
          <a:p>
            <a:pPr lvl="8" indent="809625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3600" dirty="0">
              <a:solidFill>
                <a:schemeClr val="tx1"/>
              </a:solidFill>
            </a:endParaRP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  <a:solidFill>
            <a:srgbClr val="FF0000"/>
          </a:solidFill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solidFill>
                <a:srgbClr val="FF0000"/>
              </a:solidFill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 dirty="0"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solidFill>
                <a:srgbClr val="FF0000"/>
              </a:solidFill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3</a:t>
              </a:r>
              <a:endParaRPr dirty="0"/>
            </a:p>
          </p:txBody>
        </p:sp>
      </p:grpSp>
      <p:sp>
        <p:nvSpPr>
          <p:cNvPr id="194" name="Текст 2"/>
          <p:cNvSpPr txBox="1"/>
          <p:nvPr/>
        </p:nvSpPr>
        <p:spPr>
          <a:xfrm>
            <a:off x="6812099" y="3188386"/>
            <a:ext cx="4989790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t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38562"/>
            <a:ext cx="6518934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800" b="1" cap="all" dirty="0">
                <a:solidFill>
                  <a:schemeClr val="tx1"/>
                </a:solidFill>
              </a:rPr>
              <a:t>Проблема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420955" y="1427386"/>
            <a:ext cx="1154476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>
                <a:solidFill>
                  <a:srgbClr val="8F00FF"/>
                </a:solidFill>
              </a:rPr>
              <a:t>Наша проблема заключается в том, </a:t>
            </a:r>
            <a:r>
              <a:rPr lang="ru-RU" sz="4000" dirty="0"/>
              <a:t>что традиционные двухмерные картины могут быть восприняты как статичные и неинтересные для современного потребителя.</a:t>
            </a:r>
          </a:p>
        </p:txBody>
      </p:sp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38562"/>
            <a:ext cx="6518934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800" b="1" cap="all" dirty="0">
                <a:solidFill>
                  <a:schemeClr val="tx1"/>
                </a:solidFill>
              </a:rPr>
              <a:t>решение</a:t>
            </a:r>
            <a:endParaRPr sz="1800" b="1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:a16="http://schemas.microsoft.com/office/drawing/2014/main" id="{9CBAEBE7-B3E4-9EF2-2D39-353A67DD765E}"/>
              </a:ext>
            </a:extLst>
          </p:cNvPr>
          <p:cNvSpPr txBox="1"/>
          <p:nvPr/>
        </p:nvSpPr>
        <p:spPr>
          <a:xfrm>
            <a:off x="336583" y="1120485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b="1" dirty="0" smtClean="0">
                <a:latin typeface="Gilroy "/>
              </a:rPr>
              <a:t>Решение нашей проблемы</a:t>
            </a:r>
            <a:r>
              <a:rPr lang="ru-RU" sz="3600" b="1" dirty="0" smtClean="0">
                <a:latin typeface="Gilroy "/>
              </a:rPr>
              <a:t>:</a:t>
            </a:r>
            <a:endParaRPr lang="ru-RU" sz="3600" b="1" dirty="0">
              <a:latin typeface="Gilroy "/>
            </a:endParaRPr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0" y="6351159"/>
            <a:ext cx="542260" cy="506841"/>
            <a:chOff x="0" y="0"/>
            <a:chExt cx="542258" cy="506839"/>
          </a:xfrm>
          <a:solidFill>
            <a:srgbClr val="FF0000"/>
          </a:solidFill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 dirty="0"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>
              <a:solidFill>
                <a:srgbClr val="FF0000"/>
              </a:solidFill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dirty="0"/>
                <a:t>4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FBA004B8-F88F-84AF-A989-886C12138451}"/>
              </a:ext>
            </a:extLst>
          </p:cNvPr>
          <p:cNvSpPr txBox="1"/>
          <p:nvPr/>
        </p:nvSpPr>
        <p:spPr>
          <a:xfrm>
            <a:off x="336583" y="1841027"/>
            <a:ext cx="11336727" cy="452431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indent="809625" algn="just"/>
            <a:r>
              <a:rPr lang="ru-RU" sz="3600"/>
              <a:t>Использование 3D формата с гидом-роботом решает проблему доступности и инклюзивности искусства для людей с ограниченными возможностями, такими как лица с ограниченными возможностями зрения (ОВЗ). Это также способствует увеличению спроса на такие картины и создает дополнительные возможности для производителя.</a:t>
            </a:r>
            <a:endParaRPr lang="ru-RU" sz="3600" dirty="0">
              <a:latin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421437478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Круговая 33"/>
          <p:cNvSpPr/>
          <p:nvPr/>
        </p:nvSpPr>
        <p:spPr>
          <a:xfrm>
            <a:off x="993857" y="1854663"/>
            <a:ext cx="5018398" cy="4653885"/>
          </a:xfrm>
          <a:prstGeom prst="pie">
            <a:avLst>
              <a:gd name="adj1" fmla="val 1121398"/>
              <a:gd name="adj2" fmla="val 3213152"/>
            </a:avLst>
          </a:prstGeom>
          <a:solidFill>
            <a:srgbClr val="FCAF17"/>
          </a:solidFill>
          <a:ln w="25400" cap="flat">
            <a:solidFill>
              <a:srgbClr val="FBB3C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3" name="Круговая 32"/>
          <p:cNvSpPr/>
          <p:nvPr/>
        </p:nvSpPr>
        <p:spPr>
          <a:xfrm rot="10800000">
            <a:off x="1059465" y="1892954"/>
            <a:ext cx="4952790" cy="4356266"/>
          </a:xfrm>
          <a:prstGeom prst="pie">
            <a:avLst>
              <a:gd name="adj1" fmla="val 5438729"/>
              <a:gd name="adj2" fmla="val 11876930"/>
            </a:avLst>
          </a:prstGeom>
          <a:solidFill>
            <a:srgbClr val="FF2F2D"/>
          </a:solidFill>
          <a:ln w="25400" cap="flat">
            <a:solidFill>
              <a:srgbClr val="FCAF17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1" name="Круговая 30"/>
          <p:cNvSpPr/>
          <p:nvPr/>
        </p:nvSpPr>
        <p:spPr>
          <a:xfrm>
            <a:off x="589496" y="1892954"/>
            <a:ext cx="5583989" cy="4615594"/>
          </a:xfrm>
          <a:prstGeom prst="pie">
            <a:avLst>
              <a:gd name="adj1" fmla="val 3226723"/>
              <a:gd name="adj2" fmla="val 16200000"/>
            </a:avLst>
          </a:prstGeom>
          <a:solidFill>
            <a:srgbClr val="FBB3C1"/>
          </a:solidFill>
          <a:ln w="25400" cap="flat">
            <a:solidFill>
              <a:srgbClr val="FD493D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38562"/>
            <a:ext cx="6518934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800" b="1" cap="all" dirty="0">
                <a:solidFill>
                  <a:schemeClr val="tx1"/>
                </a:solidFill>
              </a:rPr>
              <a:t>Рынок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75AE7BC-BB27-CB8C-A959-17C57A1FEB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4771" y="6139368"/>
            <a:ext cx="2145252" cy="981081"/>
          </a:xfrm>
          <a:prstGeom prst="rect">
            <a:avLst/>
          </a:prstGeom>
        </p:spPr>
      </p:pic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60A3F205-9578-CF94-7092-1400F601C8D1}"/>
              </a:ext>
            </a:extLst>
          </p:cNvPr>
          <p:cNvGrpSpPr/>
          <p:nvPr/>
        </p:nvGrpSpPr>
        <p:grpSpPr>
          <a:xfrm>
            <a:off x="0" y="6351159"/>
            <a:ext cx="542260" cy="506841"/>
            <a:chOff x="0" y="0"/>
            <a:chExt cx="542258" cy="506839"/>
          </a:xfrm>
          <a:solidFill>
            <a:srgbClr val="FF0000"/>
          </a:solidFill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D5CA97BE-F13C-452B-AB08-E629876F7B54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 dirty="0"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1C138934-0F09-1C12-B60E-F8669A1B6027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>
              <a:solidFill>
                <a:srgbClr val="FF0000"/>
              </a:solidFill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dirty="0"/>
                <a:t>5</a:t>
              </a:r>
            </a:p>
          </p:txBody>
        </p:sp>
      </p:grpSp>
      <p:sp>
        <p:nvSpPr>
          <p:cNvPr id="19" name="Текст 2">
            <a:extLst>
              <a:ext uri="{FF2B5EF4-FFF2-40B4-BE49-F238E27FC236}">
                <a16:creationId xmlns:a16="http://schemas.microsoft.com/office/drawing/2014/main" id="{7DA271B1-E3E2-B470-7FBD-BF2F39D0553F}"/>
              </a:ext>
            </a:extLst>
          </p:cNvPr>
          <p:cNvSpPr txBox="1"/>
          <p:nvPr/>
        </p:nvSpPr>
        <p:spPr>
          <a:xfrm>
            <a:off x="336583" y="769593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b="1" dirty="0"/>
              <a:t>Потенциал Рынка:</a:t>
            </a:r>
          </a:p>
        </p:txBody>
      </p:sp>
      <p:sp>
        <p:nvSpPr>
          <p:cNvPr id="23" name="TextBox 22"/>
          <p:cNvSpPr txBox="1"/>
          <p:nvPr/>
        </p:nvSpPr>
        <p:spPr>
          <a:xfrm flipH="1">
            <a:off x="3689775" y="2307102"/>
            <a:ext cx="948341" cy="73866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ctr"/>
            <a:r>
              <a:rPr lang="pl-PL" sz="1200" b="1" dirty="0"/>
              <a:t>TAM </a:t>
            </a:r>
            <a:endParaRPr lang="ru-RU" sz="1200" b="1" dirty="0"/>
          </a:p>
          <a:p>
            <a:pPr algn="ctr"/>
            <a:r>
              <a:rPr lang="pl-PL" sz="1200" b="1" dirty="0" smtClean="0"/>
              <a:t>101 </a:t>
            </a:r>
            <a:r>
              <a:rPr lang="pl-PL" sz="1200" b="1" dirty="0"/>
              <a:t>304 тыс.руб</a:t>
            </a:r>
            <a:r>
              <a:rPr lang="pl-PL" b="1" dirty="0"/>
              <a:t>.</a:t>
            </a:r>
            <a:endParaRPr lang="pl-PL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4638117" y="4937760"/>
            <a:ext cx="762469" cy="646327"/>
          </a:xfrm>
          <a:prstGeom prst="rect">
            <a:avLst/>
          </a:prstGeom>
          <a:ln>
            <a:solidFill>
              <a:srgbClr val="FBB3C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ctr"/>
            <a:r>
              <a:rPr lang="pl-PL" sz="1200" b="1" dirty="0"/>
              <a:t>SAM </a:t>
            </a:r>
            <a:endParaRPr lang="ru-RU" sz="1200" b="1" dirty="0" smtClean="0"/>
          </a:p>
          <a:p>
            <a:pPr algn="ctr"/>
            <a:r>
              <a:rPr lang="pl-PL" sz="1200" b="1" dirty="0" smtClean="0"/>
              <a:t>14 </a:t>
            </a:r>
            <a:r>
              <a:rPr lang="pl-PL" sz="1200" b="1" dirty="0"/>
              <a:t>680 тыс.руб</a:t>
            </a:r>
            <a:endParaRPr kumimoji="0" lang="ru-RU" sz="12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Helvetica"/>
            </a:endParaRPr>
          </a:p>
        </p:txBody>
      </p:sp>
      <p:sp>
        <p:nvSpPr>
          <p:cNvPr id="30" name="TextBox 29"/>
          <p:cNvSpPr txBox="1"/>
          <p:nvPr/>
        </p:nvSpPr>
        <p:spPr>
          <a:xfrm flipH="1">
            <a:off x="832627" y="3781497"/>
            <a:ext cx="1064477" cy="800215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ctr"/>
            <a:r>
              <a:rPr lang="ru-RU" sz="1400" b="1" dirty="0"/>
              <a:t>SOM </a:t>
            </a:r>
            <a:endParaRPr lang="ru-RU" sz="1400" b="1" dirty="0" smtClean="0"/>
          </a:p>
          <a:p>
            <a:pPr algn="ctr"/>
            <a:r>
              <a:rPr lang="ru-RU" sz="1400" b="1" dirty="0" smtClean="0"/>
              <a:t>5 </a:t>
            </a:r>
            <a:r>
              <a:rPr lang="ru-RU" sz="1400" b="1" dirty="0"/>
              <a:t>872 500 рублей</a:t>
            </a:r>
            <a:r>
              <a:rPr lang="ru-RU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32233604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">
            <a:extLst>
              <a:ext uri="{FF2B5EF4-FFF2-40B4-BE49-F238E27FC236}">
                <a16:creationId xmlns:a16="http://schemas.microsoft.com/office/drawing/2014/main" id="{7615DC8D-D4B4-E0EB-52C4-3055190C7740}"/>
              </a:ext>
            </a:extLst>
          </p:cNvPr>
          <p:cNvSpPr/>
          <p:nvPr/>
        </p:nvSpPr>
        <p:spPr>
          <a:xfrm>
            <a:off x="7312992" y="14181"/>
            <a:ext cx="4879008" cy="684381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solidFill>
              <a:srgbClr val="B5D8E1"/>
            </a:solidFill>
            <a:miter lim="400000"/>
          </a:ln>
        </p:spPr>
        <p:txBody>
          <a:bodyPr lIns="45718" tIns="45718" rIns="45718" bIns="45718" anchor="ctr"/>
          <a:lstStyle/>
          <a:p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7306294" y="4754767"/>
            <a:ext cx="2414477" cy="2159504"/>
          </a:xfrm>
          <a:prstGeom prst="rect">
            <a:avLst/>
          </a:prstGeom>
          <a:solidFill>
            <a:srgbClr val="FCAF17"/>
          </a:solidFill>
          <a:ln w="25400" cap="flat">
            <a:solidFill>
              <a:srgbClr val="FCAF17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720771" y="2250831"/>
            <a:ext cx="2471225" cy="2461846"/>
          </a:xfrm>
          <a:prstGeom prst="rect">
            <a:avLst/>
          </a:prstGeom>
          <a:solidFill>
            <a:srgbClr val="9F00FF"/>
          </a:solidFill>
          <a:ln w="25400" cap="flat">
            <a:solidFill>
              <a:srgbClr val="7030A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344715" y="26935"/>
            <a:ext cx="2407781" cy="2250831"/>
          </a:xfrm>
          <a:prstGeom prst="rect">
            <a:avLst/>
          </a:prstGeom>
          <a:solidFill>
            <a:srgbClr val="FF2F2D"/>
          </a:solidFill>
          <a:ln w="25400" cap="flat">
            <a:solidFill>
              <a:srgbClr val="FF2F2D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38562"/>
            <a:ext cx="6518934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800" b="1" cap="all" dirty="0">
                <a:solidFill>
                  <a:schemeClr val="tx1"/>
                </a:solidFill>
              </a:rPr>
              <a:t>Бизнес модель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CB5DF538-1EDC-5349-F002-B4735B6B06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FF0000"/>
          </a:solidFill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solidFill>
                <a:srgbClr val="FF0000"/>
              </a:solidFill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 dirty="0"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solidFill>
                <a:srgbClr val="FF0000"/>
              </a:solidFill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dirty="0"/>
                <a:t>6</a:t>
              </a:r>
            </a:p>
          </p:txBody>
        </p:sp>
      </p:grpSp>
      <p:sp>
        <p:nvSpPr>
          <p:cNvPr id="18" name="Текст 2">
            <a:extLst>
              <a:ext uri="{FF2B5EF4-FFF2-40B4-BE49-F238E27FC236}">
                <a16:creationId xmlns:a16="http://schemas.microsoft.com/office/drawing/2014/main" id="{CC68C9A4-3E4B-D871-8F70-73B8389772C2}"/>
              </a:ext>
            </a:extLst>
          </p:cNvPr>
          <p:cNvSpPr txBox="1"/>
          <p:nvPr/>
        </p:nvSpPr>
        <p:spPr>
          <a:xfrm>
            <a:off x="30276" y="2608207"/>
            <a:ext cx="7282716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t">
            <a:spAutoFit/>
          </a:bodyPr>
          <a:lstStyle/>
          <a:p>
            <a:pPr lvl="8" indent="809625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 smtClean="0"/>
              <a:t> </a:t>
            </a:r>
            <a:endParaRPr lang="ru-RU" sz="2400" dirty="0"/>
          </a:p>
        </p:txBody>
      </p:sp>
      <p:sp>
        <p:nvSpPr>
          <p:cNvPr id="19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336583" y="1407882"/>
            <a:ext cx="5877250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lang="ru-RU" sz="36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11783" y="1256244"/>
            <a:ext cx="6096000" cy="5109091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dirty="0"/>
              <a:t>Основной доход будет заключатся в продаже билетов на </a:t>
            </a:r>
            <a:r>
              <a:rPr lang="ru-RU" sz="2800" dirty="0" smtClean="0"/>
              <a:t>входе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dirty="0" smtClean="0"/>
              <a:t> </a:t>
            </a:r>
            <a:r>
              <a:rPr lang="ru-RU" sz="2800" dirty="0"/>
              <a:t>С выставок мы будем предоставлять помещения для определенных организаций, которые арендуют нашу галерею.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dirty="0"/>
              <a:t> Будем проводить </a:t>
            </a:r>
            <a:r>
              <a:rPr lang="ru-RU" sz="2800" dirty="0" smtClean="0"/>
              <a:t>акции и сотрудничать </a:t>
            </a:r>
            <a:r>
              <a:rPr lang="ru-RU" sz="2800" dirty="0"/>
              <a:t>с разными  партнерами</a:t>
            </a:r>
            <a:r>
              <a:rPr lang="ru-RU" sz="2400" dirty="0"/>
              <a:t>. </a:t>
            </a:r>
          </a:p>
          <a:p>
            <a:endParaRPr lang="ru-RU" dirty="0"/>
          </a:p>
        </p:txBody>
      </p:sp>
      <p:sp>
        <p:nvSpPr>
          <p:cNvPr id="39" name="TextBox 38"/>
          <p:cNvSpPr txBox="1"/>
          <p:nvPr/>
        </p:nvSpPr>
        <p:spPr>
          <a:xfrm>
            <a:off x="7312992" y="1782686"/>
            <a:ext cx="1998350" cy="523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800" b="1" dirty="0">
                <a:latin typeface="Gilroy-Bold"/>
              </a:rPr>
              <a:t>И</a:t>
            </a:r>
            <a:r>
              <a:rPr lang="ru-RU" sz="2800" b="1" dirty="0" smtClean="0">
                <a:latin typeface="Gilroy-Bold"/>
              </a:rPr>
              <a:t>дея</a:t>
            </a:r>
            <a:endParaRPr kumimoji="0" lang="ru-RU" sz="28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Gilroy-Bold"/>
              <a:sym typeface="Helvetic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9715292" y="4189461"/>
            <a:ext cx="2476704" cy="523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800" b="1" dirty="0">
                <a:latin typeface="Gilroy "/>
              </a:rPr>
              <a:t>Р</a:t>
            </a:r>
            <a:r>
              <a:rPr lang="ru-RU" sz="2800" b="1" dirty="0" smtClean="0">
                <a:latin typeface="Gilroy "/>
              </a:rPr>
              <a:t>азработка</a:t>
            </a:r>
            <a:endParaRPr kumimoji="0" lang="ru-RU" sz="28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Gilroy "/>
              <a:sym typeface="Helvetica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285978" y="6329882"/>
            <a:ext cx="3050290" cy="523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800" b="1" dirty="0">
                <a:latin typeface="Gilroy "/>
              </a:rPr>
              <a:t>З</a:t>
            </a:r>
            <a:r>
              <a:rPr kumimoji="0" lang="ru-RU" sz="28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 "/>
                <a:sym typeface="Helvetica"/>
              </a:rPr>
              <a:t>аработок</a:t>
            </a:r>
            <a:endParaRPr kumimoji="0" lang="ru-RU" sz="28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Gilroy 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811619963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223400" y="329155"/>
            <a:ext cx="6716489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800" b="1" cap="all" dirty="0">
                <a:solidFill>
                  <a:schemeClr val="tx1"/>
                </a:solidFill>
              </a:rPr>
              <a:t>Результаты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6" name="Текст 2">
            <a:extLst>
              <a:ext uri="{FF2B5EF4-FFF2-40B4-BE49-F238E27FC236}">
                <a16:creationId xmlns:a16="http://schemas.microsoft.com/office/drawing/2014/main" id="{21FF62E7-FC14-63FA-D2C4-4AD458155A21}"/>
              </a:ext>
            </a:extLst>
          </p:cNvPr>
          <p:cNvSpPr txBox="1"/>
          <p:nvPr/>
        </p:nvSpPr>
        <p:spPr>
          <a:xfrm>
            <a:off x="891374" y="2464016"/>
            <a:ext cx="5413122" cy="33112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t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264350" y="798985"/>
            <a:ext cx="11927649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b="1" dirty="0" smtClean="0"/>
              <a:t>На каком этапе мы находимся на данный момент</a:t>
            </a:r>
            <a:r>
              <a:rPr lang="ru-RU" sz="3600" b="1" dirty="0" smtClean="0"/>
              <a:t>:</a:t>
            </a:r>
            <a:endParaRPr lang="ru-RU" sz="3600" b="1" dirty="0"/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FF0000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solidFill>
                <a:srgbClr val="FF0000"/>
              </a:solidFill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 dirty="0"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solidFill>
                <a:srgbClr val="FF0000"/>
              </a:solidFill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dirty="0"/>
                <a:t>7</a:t>
              </a:r>
            </a:p>
          </p:txBody>
        </p:sp>
      </p:grpSp>
      <p:sp>
        <p:nvSpPr>
          <p:cNvPr id="15" name="Прямоугольник 14"/>
          <p:cNvSpPr/>
          <p:nvPr/>
        </p:nvSpPr>
        <p:spPr>
          <a:xfrm>
            <a:off x="323268" y="1989903"/>
            <a:ext cx="1150087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8" indent="809625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en-US" sz="2400" dirty="0" smtClean="0"/>
          </a:p>
          <a:p>
            <a:pPr lvl="8" indent="809625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2400" dirty="0" smtClean="0"/>
          </a:p>
          <a:p>
            <a:pPr lvl="8" indent="809625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24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5557230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323268" y="1645920"/>
            <a:ext cx="11296646" cy="433964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ru-RU" sz="2800" dirty="0"/>
              <a:t>"Задел": предложена идея проекта и концепция ее реализации, сформулирована и проверена гипотеза о востребованности галереи живого искусства, проведено проблемное интервью, на основе которого определена целевая аудитория, определен потенциал рынка и основные конкуренты, построена и уточнена бизнес модель, сформулировано ценностное предложение, построена карта пути клиента, оценены ключевые экономические показатели проекта, подготовлена презентация для представления проекта потенциальным партнерам и </a:t>
            </a:r>
            <a:r>
              <a:rPr lang="ru-RU" sz="2800" dirty="0" smtClean="0"/>
              <a:t>инвесторам.</a:t>
            </a:r>
          </a:p>
          <a:p>
            <a:r>
              <a:rPr lang="ru-RU" sz="2400" dirty="0"/>
              <a:t>(уровень готовности - TRL 1) </a:t>
            </a:r>
          </a:p>
        </p:txBody>
      </p:sp>
    </p:spTree>
    <p:extLst>
      <p:ext uri="{BB962C8B-B14F-4D97-AF65-F5344CB8AC3E}">
        <p14:creationId xmlns:p14="http://schemas.microsoft.com/office/powerpoint/2010/main" val="3525915421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38562"/>
            <a:ext cx="6518934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800" b="1" cap="all" dirty="0">
                <a:solidFill>
                  <a:schemeClr val="tx1"/>
                </a:solidFill>
              </a:rPr>
              <a:t>команда</a:t>
            </a:r>
            <a:endParaRPr sz="1800" b="1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379711" y="789578"/>
            <a:ext cx="11015119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b="1" dirty="0" smtClean="0"/>
              <a:t>Наша команда</a:t>
            </a:r>
            <a:r>
              <a:rPr lang="ru-RU" sz="3600" b="1" dirty="0" smtClean="0"/>
              <a:t>:</a:t>
            </a:r>
            <a:endParaRPr lang="ru-RU" sz="3600" b="1" dirty="0"/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F0000"/>
            </a:solidFill>
            <a:ln w="12700" cap="flat">
              <a:solidFill>
                <a:srgbClr val="FF0000"/>
              </a:solidFill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 dirty="0"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solidFill>
              <a:srgbClr val="FF0000"/>
            </a:solidFill>
            <a:ln w="12700" cap="flat">
              <a:solidFill>
                <a:srgbClr val="FF0000"/>
              </a:solidFill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8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535483" y="1449973"/>
            <a:ext cx="11112566" cy="261609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indent="874713" algn="just"/>
            <a:r>
              <a:rPr lang="ru-RU" b="1" dirty="0">
                <a:cs typeface="Times New Roman" pitchFamily="18" charset="0"/>
              </a:rPr>
              <a:t>Вавилина Екатерина Витальевна</a:t>
            </a:r>
            <a:r>
              <a:rPr lang="en-US" dirty="0">
                <a:cs typeface="Times New Roman" pitchFamily="18" charset="0"/>
              </a:rPr>
              <a:t>, CEO, </a:t>
            </a:r>
            <a:r>
              <a:rPr lang="ru-RU" dirty="0">
                <a:cs typeface="Times New Roman" pitchFamily="18" charset="0"/>
              </a:rPr>
              <a:t>лидер, опыт в обучении Акселераторе КИУ. Компетенции: способен вдохновить других людей, мотивировать их на достижения цели и брать на себя ответственность за результаты их работы, уверен в себе и своих силах, стремится к развитию и самосовершенствованию</a:t>
            </a:r>
          </a:p>
          <a:p>
            <a:pPr indent="874713" algn="just"/>
            <a:r>
              <a:rPr lang="ru-RU" b="1" dirty="0">
                <a:cs typeface="Times New Roman" pitchFamily="18" charset="0"/>
              </a:rPr>
              <a:t>Тагирова </a:t>
            </a:r>
            <a:r>
              <a:rPr lang="ru-RU" b="1" dirty="0" err="1">
                <a:cs typeface="Times New Roman" pitchFamily="18" charset="0"/>
              </a:rPr>
              <a:t>Линиза</a:t>
            </a:r>
            <a:r>
              <a:rPr lang="ru-RU" b="1" dirty="0">
                <a:cs typeface="Times New Roman" pitchFamily="18" charset="0"/>
              </a:rPr>
              <a:t> </a:t>
            </a:r>
            <a:r>
              <a:rPr lang="ru-RU" b="1" dirty="0" err="1">
                <a:cs typeface="Times New Roman" pitchFamily="18" charset="0"/>
              </a:rPr>
              <a:t>Ниязовна</a:t>
            </a:r>
            <a:r>
              <a:rPr lang="ru-RU" dirty="0">
                <a:cs typeface="Times New Roman" pitchFamily="18" charset="0"/>
              </a:rPr>
              <a:t>, администратор, опыт в обучении Акселераторе КИУ. Компетенции: желание работать вместе для достижения общей цели; понимание общей цели, навыки разрешения проблем, навыки принятия решения; эффективность в работе.</a:t>
            </a:r>
          </a:p>
          <a:p>
            <a:pPr algn="just"/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855343900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38562"/>
            <a:ext cx="6518934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800" b="1" cap="all" dirty="0">
                <a:solidFill>
                  <a:schemeClr val="tx1"/>
                </a:solidFill>
              </a:rPr>
              <a:t>Планы развития</a:t>
            </a:r>
            <a:endParaRPr sz="1800" b="1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:a16="http://schemas.microsoft.com/office/drawing/2014/main" id="{9CBAEBE7-B3E4-9EF2-2D39-353A67DD765E}"/>
              </a:ext>
            </a:extLst>
          </p:cNvPr>
          <p:cNvSpPr txBox="1"/>
          <p:nvPr/>
        </p:nvSpPr>
        <p:spPr>
          <a:xfrm>
            <a:off x="417068" y="832167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b="1" dirty="0" smtClean="0"/>
              <a:t>Планы развития:</a:t>
            </a:r>
            <a:endParaRPr lang="ru-RU" sz="3600" b="1" dirty="0"/>
          </a:p>
        </p:txBody>
      </p:sp>
      <p:sp>
        <p:nvSpPr>
          <p:cNvPr id="18" name="Прямоугольник">
            <a:extLst>
              <a:ext uri="{FF2B5EF4-FFF2-40B4-BE49-F238E27FC236}">
                <a16:creationId xmlns:a16="http://schemas.microsoft.com/office/drawing/2014/main" id="{8C07383D-A779-999E-0905-118699854C4B}"/>
              </a:ext>
            </a:extLst>
          </p:cNvPr>
          <p:cNvSpPr/>
          <p:nvPr/>
        </p:nvSpPr>
        <p:spPr>
          <a:xfrm>
            <a:off x="-6779" y="6407541"/>
            <a:ext cx="542262" cy="506843"/>
          </a:xfrm>
          <a:prstGeom prst="rect">
            <a:avLst/>
          </a:prstGeom>
          <a:solidFill>
            <a:srgbClr val="FF0000"/>
          </a:solidFill>
          <a:ln w="12700" cap="flat">
            <a:solidFill>
              <a:srgbClr val="FF0000"/>
            </a:solidFill>
            <a:miter lim="400000"/>
          </a:ln>
          <a:effectLst/>
        </p:spPr>
        <p:txBody>
          <a:bodyPr wrap="square" lIns="45718" tIns="45718" rIns="45718" bIns="45718" numCol="1" anchor="ctr">
            <a:noAutofit/>
          </a:bodyPr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rPr lang="ru-RU" dirty="0"/>
              <a:t>9</a:t>
            </a:r>
            <a:endParaRPr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BA004B8-F88F-84AF-A989-886C12138451}"/>
              </a:ext>
            </a:extLst>
          </p:cNvPr>
          <p:cNvSpPr txBox="1"/>
          <p:nvPr/>
        </p:nvSpPr>
        <p:spPr>
          <a:xfrm>
            <a:off x="264352" y="1582509"/>
            <a:ext cx="11838355" cy="477053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indent="803275" algn="just"/>
            <a:r>
              <a:rPr lang="ru-RU" sz="2800" dirty="0" smtClean="0">
                <a:solidFill>
                  <a:schemeClr val="tx1"/>
                </a:solidFill>
                <a:latin typeface="Calibri"/>
                <a:ea typeface="+mn-lt"/>
                <a:cs typeface="Calibri"/>
              </a:rPr>
              <a:t> 1.Разработка </a:t>
            </a:r>
            <a:r>
              <a:rPr lang="ru-RU" sz="2800" dirty="0">
                <a:solidFill>
                  <a:schemeClr val="tx1"/>
                </a:solidFill>
                <a:latin typeface="Calibri"/>
                <a:ea typeface="+mn-lt"/>
                <a:cs typeface="Calibri"/>
              </a:rPr>
              <a:t>MVP проекта</a:t>
            </a:r>
          </a:p>
          <a:p>
            <a:pPr indent="803275" algn="just"/>
            <a:r>
              <a:rPr lang="ru-RU" sz="2800" dirty="0">
                <a:solidFill>
                  <a:schemeClr val="tx1"/>
                </a:solidFill>
                <a:latin typeface="Calibri"/>
                <a:ea typeface="+mn-lt"/>
                <a:cs typeface="Calibri"/>
              </a:rPr>
              <a:t> 2.Проведение </a:t>
            </a:r>
            <a:r>
              <a:rPr lang="ru-RU" sz="2800" dirty="0" err="1">
                <a:solidFill>
                  <a:schemeClr val="tx1"/>
                </a:solidFill>
                <a:latin typeface="Calibri"/>
                <a:ea typeface="+mn-lt"/>
                <a:cs typeface="Calibri"/>
              </a:rPr>
              <a:t>решенческих</a:t>
            </a:r>
            <a:r>
              <a:rPr lang="ru-RU" sz="2800" dirty="0">
                <a:solidFill>
                  <a:schemeClr val="tx1"/>
                </a:solidFill>
                <a:latin typeface="Calibri"/>
                <a:ea typeface="+mn-lt"/>
                <a:cs typeface="Calibri"/>
              </a:rPr>
              <a:t> интервью с потенциальными потребителями продуктов и услуг проекта и потенциальными партнерами. Реализация первых продаж во время </a:t>
            </a:r>
            <a:r>
              <a:rPr lang="ru-RU" sz="2800" dirty="0" err="1">
                <a:solidFill>
                  <a:schemeClr val="tx1"/>
                </a:solidFill>
                <a:latin typeface="Calibri"/>
                <a:ea typeface="+mn-lt"/>
                <a:cs typeface="Calibri"/>
              </a:rPr>
              <a:t>решенческих</a:t>
            </a:r>
            <a:r>
              <a:rPr lang="ru-RU" sz="2800" dirty="0">
                <a:solidFill>
                  <a:schemeClr val="tx1"/>
                </a:solidFill>
                <a:latin typeface="Calibri"/>
                <a:ea typeface="+mn-lt"/>
                <a:cs typeface="Calibri"/>
              </a:rPr>
              <a:t> интервью. </a:t>
            </a:r>
          </a:p>
          <a:p>
            <a:pPr indent="803275" algn="just"/>
            <a:r>
              <a:rPr lang="ru-RU" sz="2800" dirty="0">
                <a:solidFill>
                  <a:schemeClr val="tx1"/>
                </a:solidFill>
                <a:latin typeface="Calibri"/>
                <a:ea typeface="+mn-lt"/>
                <a:cs typeface="Calibri"/>
              </a:rPr>
              <a:t>3.Доработка MVP по результатам </a:t>
            </a:r>
            <a:r>
              <a:rPr lang="ru-RU" sz="2800" dirty="0" err="1">
                <a:solidFill>
                  <a:schemeClr val="tx1"/>
                </a:solidFill>
                <a:latin typeface="Calibri"/>
                <a:ea typeface="+mn-lt"/>
                <a:cs typeface="Calibri"/>
              </a:rPr>
              <a:t>решенческих</a:t>
            </a:r>
            <a:r>
              <a:rPr lang="ru-RU" sz="2800" dirty="0">
                <a:solidFill>
                  <a:schemeClr val="tx1"/>
                </a:solidFill>
                <a:latin typeface="Calibri"/>
                <a:ea typeface="+mn-lt"/>
                <a:cs typeface="Calibri"/>
              </a:rPr>
              <a:t> интервью.</a:t>
            </a:r>
          </a:p>
          <a:p>
            <a:pPr indent="803275" algn="just"/>
            <a:r>
              <a:rPr lang="ru-RU" sz="2800" dirty="0">
                <a:solidFill>
                  <a:schemeClr val="tx1"/>
                </a:solidFill>
                <a:latin typeface="Calibri"/>
                <a:ea typeface="+mn-lt"/>
                <a:cs typeface="Calibri"/>
              </a:rPr>
              <a:t>4.Тестирование каналов продаж и выбор приоритетных каналов продвижения. </a:t>
            </a:r>
          </a:p>
          <a:p>
            <a:pPr indent="803275" algn="just"/>
            <a:r>
              <a:rPr lang="ru-RU" sz="2800" dirty="0">
                <a:solidFill>
                  <a:schemeClr val="tx1"/>
                </a:solidFill>
                <a:latin typeface="Calibri"/>
                <a:ea typeface="+mn-lt"/>
                <a:cs typeface="Calibri"/>
              </a:rPr>
              <a:t>5.Построение и непрерывное совершенствование воронки продаж. </a:t>
            </a:r>
          </a:p>
          <a:p>
            <a:pPr indent="803275" algn="just"/>
            <a:r>
              <a:rPr lang="ru-RU" sz="2800" dirty="0">
                <a:solidFill>
                  <a:schemeClr val="tx1"/>
                </a:solidFill>
                <a:latin typeface="Calibri"/>
                <a:ea typeface="+mn-lt"/>
                <a:cs typeface="Calibri"/>
              </a:rPr>
              <a:t>6.Продвижение по выбранным каналам продаж и масштабирование проекта на федеральном уровне.</a:t>
            </a:r>
          </a:p>
          <a:p>
            <a:pPr indent="803275" algn="just"/>
            <a:r>
              <a:rPr lang="ru-RU" sz="1200" dirty="0">
                <a:solidFill>
                  <a:schemeClr val="tx1"/>
                </a:solidFill>
                <a:latin typeface="Calibri"/>
                <a:ea typeface="+mn-lt"/>
                <a:cs typeface="Calibri"/>
              </a:rPr>
              <a:t/>
            </a:r>
            <a:br>
              <a:rPr lang="ru-RU" sz="1200" dirty="0">
                <a:solidFill>
                  <a:schemeClr val="tx1"/>
                </a:solidFill>
                <a:latin typeface="Calibri"/>
                <a:ea typeface="+mn-lt"/>
                <a:cs typeface="Calibri"/>
              </a:rPr>
            </a:br>
            <a:endParaRPr lang="ru-RU" sz="12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61331117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291" name="Прямоугольник 13"/>
          <p:cNvSpPr/>
          <p:nvPr/>
        </p:nvSpPr>
        <p:spPr>
          <a:xfrm>
            <a:off x="6092974" y="5347906"/>
            <a:ext cx="2269257" cy="1525294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dirty="0"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295" name="Текст 2"/>
          <p:cNvSpPr txBox="1"/>
          <p:nvPr/>
        </p:nvSpPr>
        <p:spPr>
          <a:xfrm>
            <a:off x="289428" y="1449031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dirty="0">
                <a:solidFill>
                  <a:srgbClr val="9F00FF"/>
                </a:solidFill>
              </a:rPr>
              <a:t>СПАСИБО</a:t>
            </a:r>
            <a:r>
              <a:rPr dirty="0">
                <a:solidFill>
                  <a:srgbClr val="9F00FF"/>
                </a:solidFill>
              </a:rPr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 smtClean="0"/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 smtClean="0"/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 smtClean="0"/>
              <a:t>КОНТАКТЫ</a:t>
            </a:r>
            <a:endParaRPr lang="ru-RU" dirty="0" smtClean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>
              <a:latin typeface="Gilroy-ExtraBold"/>
              <a:ea typeface="Gilroy-ExtraBold"/>
              <a:cs typeface="Gilroy-ExtraBold"/>
              <a:sym typeface="Gilroy-ExtraBold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D136A200-4A71-9A05-96A3-AFD8A7ED18A9}"/>
              </a:ext>
            </a:extLst>
          </p:cNvPr>
          <p:cNvSpPr/>
          <p:nvPr/>
        </p:nvSpPr>
        <p:spPr>
          <a:xfrm>
            <a:off x="8357541" y="1795874"/>
            <a:ext cx="3830695" cy="5063066"/>
          </a:xfrm>
          <a:prstGeom prst="rect">
            <a:avLst/>
          </a:prstGeom>
          <a:solidFill>
            <a:srgbClr val="7030A0"/>
          </a:solidFill>
          <a:ln w="25400" cap="flat">
            <a:solidFill>
              <a:srgbClr val="7030A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 txBox="1">
            <a:spLocks/>
          </p:cNvSpPr>
          <p:nvPr/>
        </p:nvSpPr>
        <p:spPr>
          <a:xfrm>
            <a:off x="289428" y="5013010"/>
            <a:ext cx="1813877" cy="12870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>
            <a:lvl1pPr marL="228600" marR="0" indent="-228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723900" marR="0" indent="-2667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1234438" marR="0" indent="-320038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1727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21844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26416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30988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35560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4013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hangingPunct="1">
              <a:lnSpc>
                <a:spcPts val="4360"/>
              </a:lnSpc>
              <a:buFont typeface="Arial"/>
              <a:buNone/>
            </a:pPr>
            <a:r>
              <a:rPr lang="ru-RU" sz="1800" dirty="0" smtClean="0"/>
              <a:t> </a:t>
            </a:r>
            <a:r>
              <a:rPr lang="ru-RU" sz="2400" dirty="0" smtClean="0"/>
              <a:t>Телефон</a:t>
            </a:r>
          </a:p>
          <a:p>
            <a:pPr hangingPunct="1">
              <a:lnSpc>
                <a:spcPts val="4360"/>
              </a:lnSpc>
              <a:buFont typeface="Arial"/>
              <a:buNone/>
            </a:pPr>
            <a:r>
              <a:rPr lang="en-US" sz="2400" dirty="0" smtClean="0"/>
              <a:t>  email</a:t>
            </a:r>
            <a:endParaRPr lang="ru-RU" sz="2400" dirty="0"/>
          </a:p>
        </p:txBody>
      </p:sp>
      <p:sp>
        <p:nvSpPr>
          <p:cNvPr id="10" name="Текст 2">
            <a:extLst>
              <a:ext uri="{FF2B5EF4-FFF2-40B4-BE49-F238E27FC236}">
                <a16:creationId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1654456" y="5013010"/>
            <a:ext cx="3757461" cy="2586337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r>
              <a:rPr lang="en-US" sz="1800" dirty="0" smtClean="0"/>
              <a:t>+</a:t>
            </a:r>
            <a:r>
              <a:rPr lang="en-US" sz="1800" dirty="0"/>
              <a:t>7 </a:t>
            </a:r>
            <a:r>
              <a:rPr lang="en-US" sz="1800" dirty="0" smtClean="0"/>
              <a:t>(</a:t>
            </a:r>
            <a:r>
              <a:rPr lang="ru-RU" sz="1800" dirty="0" smtClean="0"/>
              <a:t>996) 952-84-21</a:t>
            </a:r>
            <a:endParaRPr lang="ru-RU" sz="1800" dirty="0"/>
          </a:p>
          <a:p>
            <a:pPr>
              <a:lnSpc>
                <a:spcPts val="4360"/>
              </a:lnSpc>
              <a:buClrTx/>
            </a:pPr>
            <a:r>
              <a:rPr lang="en-US" sz="1800" dirty="0" smtClean="0"/>
              <a:t>Vavilina_eka@inbox.ru</a:t>
            </a:r>
            <a:endParaRPr lang="ru-RU" sz="1800" dirty="0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3360</TotalTime>
  <Words>460</Words>
  <Application>Microsoft Office PowerPoint</Application>
  <PresentationFormat>Широкоэкранный</PresentationFormat>
  <Paragraphs>70</Paragraphs>
  <Slides>11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4" baseType="lpstr">
      <vt:lpstr>Arial</vt:lpstr>
      <vt:lpstr>Calibri</vt:lpstr>
      <vt:lpstr>Calibri Light</vt:lpstr>
      <vt:lpstr>Geometria</vt:lpstr>
      <vt:lpstr>Gilroy </vt:lpstr>
      <vt:lpstr>Gilroy-Bold</vt:lpstr>
      <vt:lpstr>Gilroy-ExtraBold</vt:lpstr>
      <vt:lpstr>Gilroy-Light</vt:lpstr>
      <vt:lpstr>Gilroy-Regular</vt:lpstr>
      <vt:lpstr>Helvetica</vt:lpstr>
      <vt:lpstr>Helvetica Neue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1</cp:lastModifiedBy>
  <cp:revision>398</cp:revision>
  <dcterms:modified xsi:type="dcterms:W3CDTF">2023-11-26T19:16:31Z</dcterms:modified>
</cp:coreProperties>
</file>