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4"/>
  </p:notesMasterIdLst>
  <p:sldIdLst>
    <p:sldId id="256" r:id="rId2"/>
    <p:sldId id="257" r:id="rId3"/>
    <p:sldId id="258" r:id="rId4"/>
    <p:sldId id="271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</p:sldIdLst>
  <p:sldSz cx="15119350" cy="10691813"/>
  <p:notesSz cx="9928225" cy="14357350"/>
  <p:embeddedFontLst>
    <p:embeddedFont>
      <p:font typeface="Arial Black" panose="020B0A04020102020204" pitchFamily="3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422" y="66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0133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hyperlink" Target="https://pt.2035.university/project/vserossijskij-turistsko-spasatelnyj-centr-goracaa-zeml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 smtClean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Всероссийский туристско-спасательный центр «Горячая земля»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dk1"/>
                </a:solidFill>
                <a:hlinkClick r:id="rId9"/>
              </a:rPr>
              <a:t>https://</a:t>
            </a:r>
            <a:r>
              <a:rPr lang="en-US" dirty="0" smtClean="0">
                <a:solidFill>
                  <a:schemeClr val="dk1"/>
                </a:solidFill>
                <a:hlinkClick r:id="rId9"/>
              </a:rPr>
              <a:t>pt.2035.university/project/vserossijskij-turistsko-spasatelnyj-centr-goracaa-zemla</a:t>
            </a:r>
            <a:r>
              <a:rPr lang="ru-RU" dirty="0" smtClean="0">
                <a:solidFill>
                  <a:schemeClr val="dk1"/>
                </a:solidFill>
              </a:rPr>
              <a:t> 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dk1"/>
                </a:solidFill>
              </a:rPr>
              <a:t>Проект, направленный на повышение мобильности людей и путешествия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5" y="2090997"/>
            <a:ext cx="13898700" cy="264236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92700" y="2316950"/>
            <a:ext cx="13234200" cy="3169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500" b="1" dirty="0" smtClean="0">
                <a:solidFill>
                  <a:schemeClr val="lt1"/>
                </a:solidFill>
              </a:rPr>
              <a:t>Согласно опросу, проведенному среди обучающихся 6-11 классов и их родителей (законных представителей) выявлено, что в регионах Российской Федерации </a:t>
            </a:r>
            <a:r>
              <a:rPr lang="ru-RU" sz="2500" b="1" dirty="0" smtClean="0">
                <a:solidFill>
                  <a:schemeClr val="lt1"/>
                </a:solidFill>
              </a:rPr>
              <a:t>не достаточно созданных </a:t>
            </a:r>
            <a:r>
              <a:rPr lang="ru-RU" sz="2500" b="1" dirty="0" smtClean="0">
                <a:solidFill>
                  <a:schemeClr val="lt1"/>
                </a:solidFill>
              </a:rPr>
              <a:t>условий для формирование навыков, необходимых в туристических походах и экстремальных </a:t>
            </a:r>
            <a:r>
              <a:rPr lang="ru-RU" sz="2500" b="1" dirty="0" smtClean="0">
                <a:solidFill>
                  <a:schemeClr val="lt1"/>
                </a:solidFill>
              </a:rPr>
              <a:t>ситуациях.</a:t>
            </a:r>
            <a:endParaRPr lang="ru-RU" sz="2500" b="1" dirty="0" smtClean="0">
              <a:solidFill>
                <a:schemeClr val="lt1"/>
              </a:solidFill>
            </a:endParaRPr>
          </a:p>
          <a:p>
            <a:pPr lvl="0" algn="just">
              <a:lnSpc>
                <a:spcPct val="115000"/>
              </a:lnSpc>
            </a:pPr>
            <a:endParaRPr lang="ru-RU" sz="2500" b="1" dirty="0" smtClean="0">
              <a:solidFill>
                <a:schemeClr val="lt1"/>
              </a:solidFill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2090997"/>
            <a:ext cx="13898700" cy="304577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184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500" b="1" dirty="0" smtClean="0">
                <a:solidFill>
                  <a:schemeClr val="lt1"/>
                </a:solidFill>
              </a:rPr>
              <a:t>Создать в Камчатском крае центр, предназначенный для </a:t>
            </a:r>
            <a:r>
              <a:rPr lang="ru-RU" sz="2500" b="1" dirty="0">
                <a:solidFill>
                  <a:schemeClr val="lt1"/>
                </a:solidFill>
              </a:rPr>
              <a:t>подготовки </a:t>
            </a:r>
            <a:r>
              <a:rPr lang="ru-RU" sz="2500" b="1" dirty="0" smtClean="0">
                <a:solidFill>
                  <a:schemeClr val="lt1"/>
                </a:solidFill>
              </a:rPr>
              <a:t>детей и взрослых </a:t>
            </a:r>
            <a:r>
              <a:rPr lang="ru-RU" sz="2500" b="1" dirty="0">
                <a:solidFill>
                  <a:schemeClr val="lt1"/>
                </a:solidFill>
              </a:rPr>
              <a:t>к безопасной жизни, наполненной путешествиями и событиями, а также к профессиям, которые </a:t>
            </a:r>
            <a:r>
              <a:rPr lang="ru-RU" sz="2500" b="1" dirty="0" smtClean="0">
                <a:solidFill>
                  <a:schemeClr val="lt1"/>
                </a:solidFill>
              </a:rPr>
              <a:t>актуальны в сфере туризма. 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575" y="2090998"/>
            <a:ext cx="13898700" cy="257513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8896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8896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316950"/>
            <a:ext cx="13234200" cy="1399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500" b="1" dirty="0">
                <a:solidFill>
                  <a:srgbClr val="FFFFFF"/>
                </a:solidFill>
              </a:rPr>
              <a:t>У</a:t>
            </a:r>
            <a:r>
              <a:rPr kumimoji="0" lang="ru-RU" sz="25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слуга по подготовке детей и взрослых к действиям в экстремальных условиях</a:t>
            </a:r>
            <a:r>
              <a:rPr kumimoji="0" lang="ru-RU" sz="25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с практическим применением полученных знаний на практике в природных условиях Камчатского края</a:t>
            </a:r>
            <a:endParaRPr kumimoji="0" lang="ru-RU" sz="25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2701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790575" y="2090997"/>
            <a:ext cx="13898700" cy="319369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3557600" cy="2691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300" b="1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Наши основные конкуренты: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- Всероссийские детские центры летнего отдыха («Артек», «Океан» и прочие);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- Региональные детские оздоровительные лагеря («Волна», «Гагарин» и прочие);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- </a:t>
            </a:r>
            <a:r>
              <a:rPr lang="ru-RU" sz="2500" b="1" dirty="0" smtClean="0">
                <a:solidFill>
                  <a:schemeClr val="lt1"/>
                </a:solidFill>
              </a:rPr>
              <a:t>Детско-юношеские </a:t>
            </a:r>
            <a:r>
              <a:rPr lang="ru-RU" sz="2500" b="1" dirty="0">
                <a:solidFill>
                  <a:schemeClr val="lt1"/>
                </a:solidFill>
              </a:rPr>
              <a:t>туристские клубы, общественные организации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 smtClean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790575" y="2091000"/>
            <a:ext cx="13898700" cy="314626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92700" y="2164550"/>
            <a:ext cx="13557600" cy="7399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u="sng" dirty="0" smtClean="0">
                <a:solidFill>
                  <a:schemeClr val="lt1"/>
                </a:solidFill>
              </a:rPr>
              <a:t>Клиенты:</a:t>
            </a:r>
            <a:r>
              <a:rPr lang="ru-RU" sz="2300" dirty="0">
                <a:solidFill>
                  <a:schemeClr val="lt1"/>
                </a:solidFill>
              </a:rPr>
              <a:t> </a:t>
            </a:r>
            <a:r>
              <a:rPr lang="ru-RU" sz="2300" dirty="0" smtClean="0">
                <a:solidFill>
                  <a:schemeClr val="lt1"/>
                </a:solidFill>
              </a:rPr>
              <a:t>граждане от 14 до 18 лет и взрослые, ведущие активный образ жизни и интересующиеся туризмом;</a:t>
            </a:r>
          </a:p>
          <a:p>
            <a:pPr lvl="0" algn="just">
              <a:lnSpc>
                <a:spcPct val="115000"/>
              </a:lnSpc>
            </a:pPr>
            <a:r>
              <a:rPr lang="ru-RU" sz="2300" u="sng" dirty="0" smtClean="0">
                <a:solidFill>
                  <a:schemeClr val="lt1"/>
                </a:solidFill>
              </a:rPr>
              <a:t>Аналитика</a:t>
            </a:r>
            <a:r>
              <a:rPr lang="ru-RU" sz="2300" dirty="0" smtClean="0">
                <a:solidFill>
                  <a:schemeClr val="lt1"/>
                </a:solidFill>
              </a:rPr>
              <a:t> (согласно обезличенным данным </a:t>
            </a:r>
            <a:r>
              <a:rPr lang="ru-RU" sz="2300" dirty="0">
                <a:solidFill>
                  <a:schemeClr val="lt1"/>
                </a:solidFill>
              </a:rPr>
              <a:t>карточных транзакций </a:t>
            </a:r>
            <a:r>
              <a:rPr lang="ru-RU" sz="2300" dirty="0" smtClean="0">
                <a:solidFill>
                  <a:schemeClr val="lt1"/>
                </a:solidFill>
              </a:rPr>
              <a:t>Сбербанка):</a:t>
            </a:r>
            <a:endParaRPr lang="ru-RU" sz="2300" dirty="0">
              <a:solidFill>
                <a:schemeClr val="lt1"/>
              </a:solidFill>
            </a:endParaRPr>
          </a:p>
          <a:p>
            <a:pPr lvl="0" algn="just">
              <a:lnSpc>
                <a:spcPct val="115000"/>
              </a:lnSpc>
            </a:pPr>
            <a:r>
              <a:rPr lang="ru-RU" sz="2300" dirty="0">
                <a:solidFill>
                  <a:schemeClr val="lt1"/>
                </a:solidFill>
              </a:rPr>
              <a:t>Камчатский край - новичок, среди востребованных у туристов регионов. Темп прироста путешественников за год составил 65,4%, а прирост по тратам увеличился на 80,6% по сравнению с 2019 годом</a:t>
            </a:r>
            <a:r>
              <a:rPr lang="ru-RU" sz="2300" dirty="0" smtClean="0">
                <a:solidFill>
                  <a:schemeClr val="lt1"/>
                </a:solidFill>
              </a:rPr>
              <a:t>.</a:t>
            </a:r>
          </a:p>
          <a:p>
            <a:pPr lvl="0" algn="just">
              <a:lnSpc>
                <a:spcPct val="115000"/>
              </a:lnSpc>
            </a:pPr>
            <a:r>
              <a:rPr lang="ru-RU" sz="2300" u="sng" dirty="0" smtClean="0">
                <a:solidFill>
                  <a:schemeClr val="lt1"/>
                </a:solidFill>
              </a:rPr>
              <a:t>Анализ запросов по ключевым словам</a:t>
            </a:r>
            <a:r>
              <a:rPr lang="ru-RU" sz="2300" dirty="0" smtClean="0">
                <a:solidFill>
                  <a:schemeClr val="lt1"/>
                </a:solidFill>
              </a:rPr>
              <a:t>:</a:t>
            </a:r>
            <a:endParaRPr lang="ru-RU" sz="2300" dirty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endParaRPr lang="ru-RU" sz="2300" dirty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endParaRPr lang="ru-RU" sz="2300" dirty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endParaRPr lang="ru-RU" sz="2300" dirty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300" dirty="0">
                <a:solidFill>
                  <a:schemeClr val="lt1"/>
                </a:solidFill>
              </a:rPr>
              <a:t>- Все подробности: https://www.kamgov.ru/mintur/news/kamcatskij-kraj-novicok-sredi-regionov-vostrebovannyh-u-turistov-52796</a:t>
            </a:r>
            <a:endParaRPr lang="ru-RU" sz="2300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 smtClean="0">
                <a:solidFill>
                  <a:schemeClr val="lt1"/>
                </a:solidFill>
              </a:rPr>
              <a:t>Стратегические направления: туризм, экология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300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300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3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3589" t="7313" r="20307" b="35693"/>
          <a:stretch/>
        </p:blipFill>
        <p:spPr>
          <a:xfrm>
            <a:off x="812647" y="5331267"/>
            <a:ext cx="13917705" cy="48853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799" y="1562105"/>
            <a:ext cx="13898700" cy="835736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1736129"/>
            <a:ext cx="13234200" cy="847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Стоимость услуги для детей: 65 990 руб. (21 день) в группе не менее 25 чел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Себестоимость складывается из: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dirty="0" smtClean="0">
                <a:solidFill>
                  <a:schemeClr val="lt1"/>
                </a:solidFill>
              </a:rPr>
              <a:t>- зарплата сотрудникам (воспитатели: 2 чел) – 140 000 руб.;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- оплата услуг МЧС (тренировочные занятия не менее 3 раз/</a:t>
            </a:r>
            <a:r>
              <a:rPr lang="ru-RU" sz="2500" dirty="0" err="1" smtClean="0">
                <a:solidFill>
                  <a:schemeClr val="lt1"/>
                </a:solidFill>
              </a:rPr>
              <a:t>нед</a:t>
            </a:r>
            <a:r>
              <a:rPr lang="ru-RU" sz="2500" dirty="0" smtClean="0">
                <a:solidFill>
                  <a:schemeClr val="lt1"/>
                </a:solidFill>
              </a:rPr>
              <a:t>) – 600 000;</a:t>
            </a:r>
            <a:endParaRPr lang="ru-RU"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- оплата транспорта (выезды не менее 3 раз/</a:t>
            </a:r>
            <a:r>
              <a:rPr lang="ru-RU" sz="2500" dirty="0" err="1" smtClean="0">
                <a:solidFill>
                  <a:schemeClr val="lt1"/>
                </a:solidFill>
              </a:rPr>
              <a:t>нед</a:t>
            </a:r>
            <a:r>
              <a:rPr lang="ru-RU" sz="2500" dirty="0" smtClean="0">
                <a:solidFill>
                  <a:schemeClr val="lt1"/>
                </a:solidFill>
              </a:rPr>
              <a:t>) – 595 000;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- изготовление удостоверения о прохождении программы – 12 500 руб.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- Форма – 62 500 руб.</a:t>
            </a:r>
          </a:p>
          <a:p>
            <a:pPr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Итого: 1 </a:t>
            </a:r>
            <a:r>
              <a:rPr lang="ru-RU" sz="2500" dirty="0" smtClean="0">
                <a:solidFill>
                  <a:schemeClr val="lt1"/>
                </a:solidFill>
              </a:rPr>
              <a:t>649 760 </a:t>
            </a:r>
            <a:r>
              <a:rPr lang="ru-RU" sz="2500" dirty="0">
                <a:solidFill>
                  <a:schemeClr val="lt1"/>
                </a:solidFill>
              </a:rPr>
              <a:t>руб.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Оплата услуги для взрослого: 120 000 руб. (14 дней) в группе не менее 10 чел.</a:t>
            </a:r>
            <a:endParaRPr lang="ru-RU" sz="2500" dirty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rgbClr val="FFFFFF"/>
                </a:solidFill>
              </a:rPr>
              <a:t>- </a:t>
            </a:r>
            <a:r>
              <a:rPr lang="ru-RU" sz="2500" dirty="0" smtClean="0">
                <a:solidFill>
                  <a:srgbClr val="FFFFFF"/>
                </a:solidFill>
              </a:rPr>
              <a:t>зарплата сотрудникам (гид: 2 чел) – 100 000;</a:t>
            </a:r>
            <a:endParaRPr lang="ru-RU" sz="2500" dirty="0">
              <a:solidFill>
                <a:srgbClr val="FFFFFF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rgbClr val="FFFFFF"/>
                </a:solidFill>
              </a:rPr>
              <a:t>- оплата услуг </a:t>
            </a:r>
            <a:r>
              <a:rPr lang="ru-RU" sz="2500" dirty="0" smtClean="0">
                <a:solidFill>
                  <a:srgbClr val="FFFFFF"/>
                </a:solidFill>
              </a:rPr>
              <a:t>МЧС (</a:t>
            </a:r>
            <a:r>
              <a:rPr lang="ru-RU" sz="2500" dirty="0">
                <a:solidFill>
                  <a:srgbClr val="FFFFFF"/>
                </a:solidFill>
              </a:rPr>
              <a:t>тренировочные занятия не менее 3 раз/</a:t>
            </a:r>
            <a:r>
              <a:rPr lang="ru-RU" sz="2500" dirty="0" err="1">
                <a:solidFill>
                  <a:srgbClr val="FFFFFF"/>
                </a:solidFill>
              </a:rPr>
              <a:t>нед</a:t>
            </a:r>
            <a:r>
              <a:rPr lang="ru-RU" sz="2500" dirty="0" smtClean="0">
                <a:solidFill>
                  <a:srgbClr val="FFFFFF"/>
                </a:solidFill>
              </a:rPr>
              <a:t>) – 300 000;</a:t>
            </a:r>
            <a:endParaRPr lang="ru-RU" sz="2500" dirty="0">
              <a:solidFill>
                <a:srgbClr val="FFFFFF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rgbClr val="FFFFFF"/>
                </a:solidFill>
              </a:rPr>
              <a:t>- оплата </a:t>
            </a:r>
            <a:r>
              <a:rPr lang="ru-RU" sz="2500" dirty="0" smtClean="0">
                <a:solidFill>
                  <a:srgbClr val="FFFFFF"/>
                </a:solidFill>
              </a:rPr>
              <a:t>транспорта </a:t>
            </a:r>
            <a:r>
              <a:rPr lang="ru-RU" sz="2500" dirty="0">
                <a:solidFill>
                  <a:srgbClr val="FFFFFF"/>
                </a:solidFill>
              </a:rPr>
              <a:t>(выезды не менее 3 раз/</a:t>
            </a:r>
            <a:r>
              <a:rPr lang="ru-RU" sz="2500" dirty="0" err="1">
                <a:solidFill>
                  <a:srgbClr val="FFFFFF"/>
                </a:solidFill>
              </a:rPr>
              <a:t>нед</a:t>
            </a:r>
            <a:r>
              <a:rPr lang="ru-RU" sz="2500" dirty="0" smtClean="0">
                <a:solidFill>
                  <a:srgbClr val="FFFFFF"/>
                </a:solidFill>
              </a:rPr>
              <a:t>) – 297 500 </a:t>
            </a:r>
            <a:r>
              <a:rPr lang="ru-RU" sz="2500" dirty="0" err="1" smtClean="0">
                <a:solidFill>
                  <a:srgbClr val="FFFFFF"/>
                </a:solidFill>
              </a:rPr>
              <a:t>руб</a:t>
            </a:r>
            <a:r>
              <a:rPr lang="ru-RU" sz="2500" dirty="0" smtClean="0">
                <a:solidFill>
                  <a:srgbClr val="FFFFFF"/>
                </a:solidFill>
              </a:rPr>
              <a:t>;</a:t>
            </a:r>
            <a:endParaRPr lang="ru-RU" sz="2500" dirty="0">
              <a:solidFill>
                <a:srgbClr val="FFFFFF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500" dirty="0" smtClean="0">
                <a:solidFill>
                  <a:srgbClr val="FFFFFF"/>
                </a:solidFill>
              </a:rPr>
              <a:t>- изготовление удостоверения о прохождении программы – 12 500 </a:t>
            </a:r>
            <a:r>
              <a:rPr lang="ru-RU" sz="2500" dirty="0" err="1" smtClean="0">
                <a:solidFill>
                  <a:srgbClr val="FFFFFF"/>
                </a:solidFill>
              </a:rPr>
              <a:t>руб</a:t>
            </a:r>
            <a:r>
              <a:rPr lang="ru-RU" sz="2500" dirty="0" smtClean="0">
                <a:solidFill>
                  <a:srgbClr val="FFFFFF"/>
                </a:solidFill>
              </a:rPr>
              <a:t>;</a:t>
            </a:r>
          </a:p>
          <a:p>
            <a:pPr lvl="0">
              <a:lnSpc>
                <a:spcPct val="115000"/>
              </a:lnSpc>
            </a:pPr>
            <a:r>
              <a:rPr lang="ru-RU" sz="2500" dirty="0" smtClean="0">
                <a:solidFill>
                  <a:srgbClr val="FFFFFF"/>
                </a:solidFill>
              </a:rPr>
              <a:t>- питание – 28 000;</a:t>
            </a:r>
          </a:p>
          <a:p>
            <a:pPr lvl="0">
              <a:lnSpc>
                <a:spcPct val="115000"/>
              </a:lnSpc>
            </a:pPr>
            <a:r>
              <a:rPr lang="ru-RU" sz="2500" dirty="0" smtClean="0">
                <a:solidFill>
                  <a:srgbClr val="FFFFFF"/>
                </a:solidFill>
              </a:rPr>
              <a:t>- проживание – 70 000 руб.</a:t>
            </a:r>
            <a:endParaRPr lang="ru-RU" sz="2500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Итого: 808 000 руб.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Прибыль: 39 200 </a:t>
            </a:r>
            <a:r>
              <a:rPr lang="ru-RU" sz="2500" dirty="0" err="1" smtClean="0">
                <a:solidFill>
                  <a:schemeClr val="lt1"/>
                </a:solidFill>
              </a:rPr>
              <a:t>руб</a:t>
            </a:r>
            <a:r>
              <a:rPr lang="ru-RU" sz="2500" dirty="0" smtClean="0">
                <a:solidFill>
                  <a:schemeClr val="lt1"/>
                </a:solidFill>
              </a:rPr>
              <a:t>/чел. (будут направлены на строительство ВТСЦ «Горячая земля»)</a:t>
            </a:r>
            <a:endParaRPr lang="ru-RU"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7"/>
            <a:ext cx="13898700" cy="714713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493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Имеется опыт работы на муниципальном/региональном уровне.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Профильные смены пользовались популярностью среди обучающихся камчатских школ (в период с июня по август было охвачено 120 чел - ежегодно).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Партнеры: ГУ МЧС по Камчатскому краю (организация тренировок), ВДПО Камчатского края (организация тренировок, предоставление оборудования), КГАУ ДО «Камчатский дом детского и юношеского туризма и экскурсий»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r>
              <a:rPr lang="ru-RU" sz="2500" b="1" dirty="0" smtClean="0">
                <a:solidFill>
                  <a:schemeClr val="lt1"/>
                </a:solidFill>
              </a:rPr>
              <a:t>(методическая помощь)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 smtClean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5" y="2090997"/>
            <a:ext cx="13898700" cy="577553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488826" y="2620906"/>
            <a:ext cx="2144845" cy="5109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2023 год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1384630" y="3262597"/>
            <a:ext cx="2353235" cy="23008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u="sng" dirty="0" smtClean="0"/>
              <a:t>Июнь-август</a:t>
            </a:r>
          </a:p>
          <a:p>
            <a:pPr algn="ctr"/>
            <a:r>
              <a:rPr lang="ru-RU" dirty="0" smtClean="0"/>
              <a:t>Профильный отряд на базе ДОЛ </a:t>
            </a:r>
            <a:endParaRPr lang="ru-RU" dirty="0" smtClean="0"/>
          </a:p>
          <a:p>
            <a:pPr algn="ctr"/>
            <a:r>
              <a:rPr lang="ru-RU" dirty="0" smtClean="0"/>
              <a:t>21 </a:t>
            </a:r>
            <a:r>
              <a:rPr lang="ru-RU" dirty="0" smtClean="0"/>
              <a:t>день</a:t>
            </a:r>
          </a:p>
          <a:p>
            <a:pPr algn="ctr"/>
            <a:r>
              <a:rPr lang="ru-RU" dirty="0" smtClean="0"/>
              <a:t>25 чел.</a:t>
            </a:r>
          </a:p>
          <a:p>
            <a:pPr algn="ctr"/>
            <a:r>
              <a:rPr lang="ru-RU" dirty="0" smtClean="0"/>
              <a:t>(14-18 лет)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36512" y="2638542"/>
            <a:ext cx="2148805" cy="5109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2024 год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4105509" y="3262597"/>
            <a:ext cx="2353235" cy="23008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 u="sng" dirty="0" smtClean="0"/>
          </a:p>
          <a:p>
            <a:pPr algn="ctr"/>
            <a:endParaRPr lang="ru-RU" sz="1050" u="sng" dirty="0"/>
          </a:p>
          <a:p>
            <a:pPr algn="ctr"/>
            <a:endParaRPr lang="ru-RU" sz="1050" u="sng" dirty="0" smtClean="0"/>
          </a:p>
          <a:p>
            <a:pPr algn="ctr"/>
            <a:r>
              <a:rPr lang="ru-RU" sz="1050" u="sng" dirty="0" smtClean="0"/>
              <a:t>Июнь </a:t>
            </a:r>
          </a:p>
          <a:p>
            <a:pPr algn="ctr"/>
            <a:r>
              <a:rPr lang="ru-RU" sz="1000" dirty="0" smtClean="0"/>
              <a:t>Профильная</a:t>
            </a:r>
            <a:r>
              <a:rPr lang="ru-RU" sz="1050" dirty="0" smtClean="0"/>
              <a:t> смена на базе </a:t>
            </a:r>
            <a:endParaRPr lang="ru-RU" sz="1050" dirty="0" smtClean="0"/>
          </a:p>
          <a:p>
            <a:pPr algn="ctr"/>
            <a:r>
              <a:rPr lang="ru-RU" sz="1050" dirty="0" smtClean="0"/>
              <a:t>ДОЛ 21 </a:t>
            </a:r>
            <a:r>
              <a:rPr lang="ru-RU" sz="1050" dirty="0" smtClean="0"/>
              <a:t>день</a:t>
            </a:r>
          </a:p>
          <a:p>
            <a:pPr algn="ctr"/>
            <a:r>
              <a:rPr lang="ru-RU" sz="1050" dirty="0" smtClean="0"/>
              <a:t>125 чел.</a:t>
            </a:r>
          </a:p>
          <a:p>
            <a:pPr algn="ctr"/>
            <a:r>
              <a:rPr lang="ru-RU" sz="1050" dirty="0" smtClean="0"/>
              <a:t>(14-18 лет)</a:t>
            </a:r>
          </a:p>
          <a:p>
            <a:pPr algn="ctr"/>
            <a:endParaRPr lang="ru-RU" dirty="0" smtClean="0"/>
          </a:p>
          <a:p>
            <a:pPr algn="ctr"/>
            <a:r>
              <a:rPr lang="ru-RU" sz="1000" dirty="0" smtClean="0"/>
              <a:t>Июль-август</a:t>
            </a:r>
          </a:p>
          <a:p>
            <a:pPr algn="ctr"/>
            <a:r>
              <a:rPr lang="ru-RU" sz="1000" dirty="0" smtClean="0"/>
              <a:t>Взрослое население </a:t>
            </a:r>
          </a:p>
          <a:p>
            <a:pPr algn="ctr"/>
            <a:r>
              <a:rPr lang="ru-RU" sz="1000" dirty="0" smtClean="0"/>
              <a:t>Камчатки</a:t>
            </a:r>
          </a:p>
          <a:p>
            <a:pPr algn="ctr"/>
            <a:r>
              <a:rPr lang="ru-RU" sz="1000" dirty="0" smtClean="0"/>
              <a:t>14 дней</a:t>
            </a:r>
          </a:p>
          <a:p>
            <a:pPr algn="ctr"/>
            <a:r>
              <a:rPr lang="ru-RU" sz="1000" dirty="0" smtClean="0"/>
              <a:t>20 чел.</a:t>
            </a:r>
            <a:endParaRPr lang="ru-RU" sz="1000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26727" y="5718366"/>
            <a:ext cx="2144845" cy="9082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Обучающиеся школ Камчатского края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207723" y="5718366"/>
            <a:ext cx="2148805" cy="9082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Обучающиеся школ Российской Федерации</a:t>
            </a:r>
          </a:p>
          <a:p>
            <a:pPr algn="ctr"/>
            <a:r>
              <a:rPr lang="ru-RU" dirty="0" smtClean="0"/>
              <a:t>Взрослое население Камчатки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958441" y="2617464"/>
            <a:ext cx="2002780" cy="5109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2025 год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6696392" y="3262597"/>
            <a:ext cx="2353235" cy="23008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/>
          </a:p>
          <a:p>
            <a:pPr algn="ctr"/>
            <a:endParaRPr lang="ru-RU" sz="1000" dirty="0"/>
          </a:p>
          <a:p>
            <a:pPr algn="ctr"/>
            <a:endParaRPr lang="ru-RU" sz="1000" dirty="0" smtClean="0"/>
          </a:p>
          <a:p>
            <a:pPr algn="ctr"/>
            <a:r>
              <a:rPr lang="ru-RU" sz="1000" dirty="0" smtClean="0"/>
              <a:t>Июнь</a:t>
            </a:r>
            <a:endParaRPr lang="ru-RU" sz="1000" dirty="0"/>
          </a:p>
          <a:p>
            <a:pPr algn="ctr"/>
            <a:r>
              <a:rPr lang="ru-RU" sz="1000" dirty="0" smtClean="0"/>
              <a:t>Профильная смена на базе </a:t>
            </a:r>
            <a:endParaRPr lang="ru-RU" sz="1000" dirty="0" smtClean="0"/>
          </a:p>
          <a:p>
            <a:pPr algn="ctr"/>
            <a:r>
              <a:rPr lang="ru-RU" sz="1000" dirty="0" smtClean="0"/>
              <a:t>ДОЛ 21 </a:t>
            </a:r>
            <a:r>
              <a:rPr lang="ru-RU" sz="1000" dirty="0" smtClean="0"/>
              <a:t>день</a:t>
            </a:r>
          </a:p>
          <a:p>
            <a:pPr algn="ctr"/>
            <a:r>
              <a:rPr lang="ru-RU" sz="1000" dirty="0" smtClean="0"/>
              <a:t>125 чел.</a:t>
            </a:r>
          </a:p>
          <a:p>
            <a:pPr algn="ctr"/>
            <a:r>
              <a:rPr lang="ru-RU" sz="1000" dirty="0" smtClean="0"/>
              <a:t>(14-18 лет)</a:t>
            </a:r>
          </a:p>
          <a:p>
            <a:pPr algn="ctr"/>
            <a:endParaRPr lang="ru-RU" dirty="0"/>
          </a:p>
          <a:p>
            <a:pPr lvl="0" algn="ctr"/>
            <a:r>
              <a:rPr lang="ru-RU" sz="1000" dirty="0">
                <a:solidFill>
                  <a:srgbClr val="000034"/>
                </a:solidFill>
              </a:rPr>
              <a:t>Июль-август</a:t>
            </a:r>
          </a:p>
          <a:p>
            <a:pPr lvl="0" algn="ctr"/>
            <a:r>
              <a:rPr lang="ru-RU" sz="1000" dirty="0">
                <a:solidFill>
                  <a:srgbClr val="000034"/>
                </a:solidFill>
              </a:rPr>
              <a:t>Взрослое население </a:t>
            </a:r>
          </a:p>
          <a:p>
            <a:pPr lvl="0" algn="ctr"/>
            <a:r>
              <a:rPr lang="ru-RU" sz="1000" dirty="0" smtClean="0">
                <a:solidFill>
                  <a:srgbClr val="000034"/>
                </a:solidFill>
              </a:rPr>
              <a:t>РФ</a:t>
            </a:r>
            <a:endParaRPr lang="ru-RU" sz="1000" dirty="0">
              <a:solidFill>
                <a:srgbClr val="000034"/>
              </a:solidFill>
            </a:endParaRPr>
          </a:p>
          <a:p>
            <a:pPr lvl="0" algn="ctr"/>
            <a:r>
              <a:rPr lang="ru-RU" sz="1000" dirty="0">
                <a:solidFill>
                  <a:srgbClr val="000034"/>
                </a:solidFill>
              </a:rPr>
              <a:t>14 дней</a:t>
            </a:r>
          </a:p>
          <a:p>
            <a:pPr lvl="0" algn="ctr"/>
            <a:r>
              <a:rPr lang="ru-RU" sz="1000" dirty="0">
                <a:solidFill>
                  <a:srgbClr val="000034"/>
                </a:solidFill>
              </a:rPr>
              <a:t>20 чел.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819649" y="5741667"/>
            <a:ext cx="2229978" cy="929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Обучающиеся школ Российской Федерации</a:t>
            </a:r>
          </a:p>
          <a:p>
            <a:pPr algn="ctr"/>
            <a:r>
              <a:rPr lang="ru-RU" dirty="0" smtClean="0"/>
              <a:t>Взрослое население РФ</a:t>
            </a:r>
            <a:endParaRPr lang="ru-RU" dirty="0"/>
          </a:p>
        </p:txBody>
      </p:sp>
      <p:cxnSp>
        <p:nvCxnSpPr>
          <p:cNvPr id="5" name="Прямая соединительная линия 4"/>
          <p:cNvCxnSpPr>
            <a:stCxn id="18" idx="2"/>
            <a:endCxn id="18" idx="6"/>
          </p:cNvCxnSpPr>
          <p:nvPr/>
        </p:nvCxnSpPr>
        <p:spPr>
          <a:xfrm>
            <a:off x="6696392" y="4413020"/>
            <a:ext cx="23532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13" idx="2"/>
          </p:cNvCxnSpPr>
          <p:nvPr/>
        </p:nvCxnSpPr>
        <p:spPr>
          <a:xfrm>
            <a:off x="4105509" y="4413020"/>
            <a:ext cx="23823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9341575" y="2617464"/>
            <a:ext cx="2094480" cy="5109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2026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9212197" y="3262597"/>
            <a:ext cx="2353235" cy="23008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/>
          </a:p>
          <a:p>
            <a:pPr algn="ctr"/>
            <a:endParaRPr lang="ru-RU" sz="1000" dirty="0"/>
          </a:p>
          <a:p>
            <a:pPr algn="ctr"/>
            <a:endParaRPr lang="ru-RU" sz="1000" dirty="0" smtClean="0"/>
          </a:p>
          <a:p>
            <a:pPr algn="ctr"/>
            <a:r>
              <a:rPr lang="ru-RU" dirty="0" smtClean="0"/>
              <a:t>Проектирование ВТСЦ «Горячая земля» </a:t>
            </a:r>
            <a:endParaRPr lang="ru-RU" dirty="0">
              <a:solidFill>
                <a:srgbClr val="000034"/>
              </a:solidFill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157425" y="6781579"/>
            <a:ext cx="11604812" cy="929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Сроки строительства могут быть изменены при получении средств из краевого бюджета, участия в конкурсах, предполагающих поддержку в виде грантов и поступлении средств из прочих источников финансирования.</a:t>
            </a:r>
            <a:endParaRPr lang="ru-RU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1904893" y="2617464"/>
            <a:ext cx="2199172" cy="5109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2028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11827861" y="3311015"/>
            <a:ext cx="2353235" cy="23008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/>
          </a:p>
          <a:p>
            <a:pPr algn="ctr"/>
            <a:endParaRPr lang="ru-RU" sz="1000" dirty="0"/>
          </a:p>
          <a:p>
            <a:pPr algn="ctr"/>
            <a:r>
              <a:rPr lang="ru-RU" dirty="0" smtClean="0"/>
              <a:t>Строительство ВТСЦ «Горячая земля» </a:t>
            </a:r>
            <a:endParaRPr lang="ru-RU" dirty="0">
              <a:solidFill>
                <a:srgbClr val="000034"/>
              </a:solidFill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6"/>
            <a:ext cx="13898700" cy="547969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449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2500" b="1" dirty="0">
                <a:solidFill>
                  <a:srgbClr val="FFFFFF"/>
                </a:solidFill>
              </a:rPr>
              <a:t>П</a:t>
            </a:r>
            <a:r>
              <a:rPr lang="ru-RU" sz="2500" b="1" dirty="0" smtClean="0">
                <a:solidFill>
                  <a:srgbClr val="FFFFFF"/>
                </a:solidFill>
              </a:rPr>
              <a:t>акет документов: </a:t>
            </a:r>
            <a:endParaRPr lang="ru-RU" sz="2500" b="1" dirty="0">
              <a:solidFill>
                <a:srgbClr val="FFFFFF"/>
              </a:solidFill>
            </a:endParaRPr>
          </a:p>
          <a:p>
            <a:pPr lvl="0" algn="just">
              <a:lnSpc>
                <a:spcPct val="115000"/>
              </a:lnSpc>
            </a:pPr>
            <a:r>
              <a:rPr lang="ru-RU" sz="2500" b="1" dirty="0" smtClean="0">
                <a:solidFill>
                  <a:schemeClr val="lt1"/>
                </a:solidFill>
              </a:rPr>
              <a:t>- </a:t>
            </a:r>
            <a:r>
              <a:rPr lang="ru-RU" sz="2500" b="1" dirty="0">
                <a:solidFill>
                  <a:schemeClr val="lt1"/>
                </a:solidFill>
              </a:rPr>
              <a:t>уникальная программа по подготовке детей 14-18 </a:t>
            </a:r>
            <a:r>
              <a:rPr lang="ru-RU" sz="2500" b="1" dirty="0" smtClean="0">
                <a:solidFill>
                  <a:schemeClr val="lt1"/>
                </a:solidFill>
              </a:rPr>
              <a:t>лет и взрослых </a:t>
            </a:r>
            <a:r>
              <a:rPr lang="ru-RU" sz="2500" b="1" dirty="0">
                <a:solidFill>
                  <a:schemeClr val="lt1"/>
                </a:solidFill>
              </a:rPr>
              <a:t>к действиям в экстремальных условиях;</a:t>
            </a:r>
          </a:p>
          <a:p>
            <a:pPr lvl="0" algn="just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- методические рекомендации об организации работы </a:t>
            </a:r>
            <a:r>
              <a:rPr lang="ru-RU" sz="2500" b="1" dirty="0" smtClean="0">
                <a:solidFill>
                  <a:schemeClr val="lt1"/>
                </a:solidFill>
              </a:rPr>
              <a:t>Центра;</a:t>
            </a:r>
            <a:endParaRPr lang="ru-RU" sz="2500" b="1" dirty="0">
              <a:solidFill>
                <a:schemeClr val="lt1"/>
              </a:solidFill>
            </a:endParaRPr>
          </a:p>
          <a:p>
            <a:pPr lvl="0" algn="just">
              <a:lnSpc>
                <a:spcPct val="115000"/>
              </a:lnSpc>
            </a:pPr>
            <a:r>
              <a:rPr lang="ru-RU" sz="2500" b="1" dirty="0" smtClean="0">
                <a:solidFill>
                  <a:schemeClr val="lt1"/>
                </a:solidFill>
              </a:rPr>
              <a:t>- проект </a:t>
            </a:r>
            <a:r>
              <a:rPr lang="ru-RU" sz="2500" b="1" dirty="0">
                <a:solidFill>
                  <a:schemeClr val="lt1"/>
                </a:solidFill>
              </a:rPr>
              <a:t>инфраструктурного листа для оборудования помещений туристско-спасательного центра. </a:t>
            </a:r>
            <a:endParaRPr lang="ru-RU" sz="2500" b="1" dirty="0" smtClean="0">
              <a:solidFill>
                <a:schemeClr val="lt1"/>
              </a:solidFill>
            </a:endParaRPr>
          </a:p>
          <a:p>
            <a:pPr lvl="0" algn="just">
              <a:lnSpc>
                <a:spcPct val="115000"/>
              </a:lnSpc>
            </a:pPr>
            <a:endParaRPr lang="ru-RU" sz="2500" b="1" dirty="0" smtClean="0">
              <a:solidFill>
                <a:schemeClr val="lt1"/>
              </a:solidFill>
            </a:endParaRPr>
          </a:p>
          <a:p>
            <a:pPr lvl="0" algn="just">
              <a:lnSpc>
                <a:spcPct val="115000"/>
              </a:lnSpc>
            </a:pPr>
            <a:endParaRPr lang="ru-RU" sz="2500" b="1" dirty="0">
              <a:solidFill>
                <a:schemeClr val="lt1"/>
              </a:solidFill>
            </a:endParaRPr>
          </a:p>
          <a:p>
            <a:pPr lvl="0" algn="just">
              <a:lnSpc>
                <a:spcPct val="115000"/>
              </a:lnSpc>
            </a:pPr>
            <a:r>
              <a:rPr lang="ru-RU" sz="2500" b="1" i="1" dirty="0" smtClean="0">
                <a:solidFill>
                  <a:schemeClr val="lt1"/>
                </a:solidFill>
              </a:rPr>
              <a:t>*Данный пакет документов может быть применим в других регионах, в случае появления у них желания открыть подобные центры.</a:t>
            </a:r>
            <a:endParaRPr lang="ru-RU" sz="2500" b="1" i="1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770350" y="7852033"/>
            <a:ext cx="3397890" cy="227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планирование проекта;</a:t>
            </a:r>
          </a:p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организация задач;</a:t>
            </a:r>
          </a:p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мониторинг выполнения;</a:t>
            </a:r>
          </a:p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коммуникация по проекту</a:t>
            </a:r>
            <a:endParaRPr sz="2200" dirty="0"/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4" b="8864"/>
          <a:stretch>
            <a:fillRect/>
          </a:stretch>
        </p:blipFill>
        <p:spPr>
          <a:xfrm>
            <a:off x="881063" y="3892550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6999166"/>
            <a:ext cx="3109500" cy="662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smtClean="0"/>
              <a:t>Руководитель проекта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287858" y="7823459"/>
            <a:ext cx="3281588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разработка программ для работы с получателями услуги;</a:t>
            </a:r>
          </a:p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/>
              <a:t> </a:t>
            </a:r>
            <a:r>
              <a:rPr lang="ru-RU" sz="2200" dirty="0" smtClean="0"/>
              <a:t>контроль за выполнением программ</a:t>
            </a:r>
            <a:endParaRPr sz="2200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113" y="3892550"/>
            <a:ext cx="224613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40328" y="7044525"/>
            <a:ext cx="3109500" cy="665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smtClean="0"/>
              <a:t>Менеджер программ</a:t>
            </a: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855477" y="7824508"/>
            <a:ext cx="3214439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работа с партнерами;</a:t>
            </a:r>
          </a:p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заявки на гранты;</a:t>
            </a:r>
          </a:p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подбор команды и кадров</a:t>
            </a:r>
          </a:p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организация внедрения проекта</a:t>
            </a:r>
            <a:endParaRPr sz="2200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9" b="16649"/>
          <a:stretch>
            <a:fillRect/>
          </a:stretch>
        </p:blipFill>
        <p:spPr>
          <a:xfrm>
            <a:off x="8037095" y="3865846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960416" y="7012928"/>
            <a:ext cx="3109500" cy="635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smtClean="0"/>
              <a:t>Менеджер по развитию</a:t>
            </a:r>
            <a:endParaRPr sz="2400" b="1" dirty="0"/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4294967295"/>
          </p:nvPr>
        </p:nvSpPr>
        <p:spPr>
          <a:xfrm>
            <a:off x="11303478" y="7709707"/>
            <a:ext cx="35823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организация экспертизы проекта;</a:t>
            </a:r>
          </a:p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проверка соответствия стандартам качества;</a:t>
            </a:r>
          </a:p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Tx/>
              <a:buChar char="-"/>
            </a:pPr>
            <a:r>
              <a:rPr lang="ru-RU" sz="2200" dirty="0" smtClean="0"/>
              <a:t>контроль уровня оказания услуги</a:t>
            </a:r>
            <a:endParaRPr sz="2200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5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>
          <a:xfrm>
            <a:off x="11678402" y="3865053"/>
            <a:ext cx="2998787" cy="3001963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595979" y="7026087"/>
            <a:ext cx="3109500" cy="631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smtClean="0"/>
              <a:t>Менеджер по качеству</a:t>
            </a:r>
            <a:endParaRPr sz="2400" b="1" dirty="0"/>
          </a:p>
        </p:txBody>
      </p:sp>
      <p:sp>
        <p:nvSpPr>
          <p:cNvPr id="24" name="Google Shape;275;p25"/>
          <p:cNvSpPr txBox="1">
            <a:spLocks/>
          </p:cNvSpPr>
          <p:nvPr/>
        </p:nvSpPr>
        <p:spPr>
          <a:xfrm>
            <a:off x="770350" y="2824546"/>
            <a:ext cx="3109500" cy="662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 algn="ctr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b="1" dirty="0" smtClean="0"/>
              <a:t>Потанина Елена</a:t>
            </a:r>
            <a:endParaRPr lang="ru-RU" sz="2400" b="1" dirty="0"/>
          </a:p>
        </p:txBody>
      </p:sp>
      <p:sp>
        <p:nvSpPr>
          <p:cNvPr id="25" name="Google Shape;275;p25"/>
          <p:cNvSpPr txBox="1">
            <a:spLocks/>
          </p:cNvSpPr>
          <p:nvPr/>
        </p:nvSpPr>
        <p:spPr>
          <a:xfrm>
            <a:off x="4340328" y="2814270"/>
            <a:ext cx="3109500" cy="662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 algn="ctr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b="1" dirty="0" err="1" smtClean="0"/>
              <a:t>Шерская</a:t>
            </a:r>
            <a:r>
              <a:rPr lang="ru-RU" sz="2400" b="1" dirty="0" smtClean="0"/>
              <a:t> Мария</a:t>
            </a:r>
            <a:endParaRPr lang="ru-RU" sz="2400" b="1" dirty="0"/>
          </a:p>
        </p:txBody>
      </p:sp>
      <p:sp>
        <p:nvSpPr>
          <p:cNvPr id="26" name="Google Shape;275;p25"/>
          <p:cNvSpPr txBox="1">
            <a:spLocks/>
          </p:cNvSpPr>
          <p:nvPr/>
        </p:nvSpPr>
        <p:spPr>
          <a:xfrm>
            <a:off x="7978518" y="2798316"/>
            <a:ext cx="3109500" cy="662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 algn="ctr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b="1" dirty="0" err="1" smtClean="0"/>
              <a:t>Ряписов</a:t>
            </a:r>
            <a:r>
              <a:rPr lang="ru-RU" sz="2400" b="1" dirty="0" smtClean="0"/>
              <a:t> Максим</a:t>
            </a:r>
            <a:endParaRPr lang="ru-RU" sz="2400" b="1" dirty="0"/>
          </a:p>
        </p:txBody>
      </p:sp>
      <p:sp>
        <p:nvSpPr>
          <p:cNvPr id="27" name="Google Shape;275;p25"/>
          <p:cNvSpPr txBox="1">
            <a:spLocks/>
          </p:cNvSpPr>
          <p:nvPr/>
        </p:nvSpPr>
        <p:spPr>
          <a:xfrm>
            <a:off x="11610893" y="2824546"/>
            <a:ext cx="3109500" cy="662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 algn="ctr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b="1" dirty="0" smtClean="0"/>
              <a:t>Конищева Инна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3423073515"/>
              </p:ext>
            </p:extLst>
          </p:nvPr>
        </p:nvGraphicFramePr>
        <p:xfrm>
          <a:off x="790575" y="6886900"/>
          <a:ext cx="5863725" cy="1472124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(900) 682-00-00</a:t>
                      </a:r>
                      <a:endParaRPr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elenaepotanina@yandex.ru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</TotalTime>
  <Words>836</Words>
  <Application>Microsoft Office PowerPoint</Application>
  <PresentationFormat>Произвольный</PresentationFormat>
  <Paragraphs>161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 Black</vt:lpstr>
      <vt:lpstr>Arial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Katerina Novikova</dc:creator>
  <cp:lastModifiedBy>potanina</cp:lastModifiedBy>
  <cp:revision>40</cp:revision>
  <dcterms:modified xsi:type="dcterms:W3CDTF">2022-07-03T18:50:18Z</dcterms:modified>
</cp:coreProperties>
</file>