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144" y="27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 bwMode="auto"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 bwMode="auto"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024128" y="585216"/>
            <a:ext cx="9720072" cy="1499616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024128" y="2286000"/>
            <a:ext cx="4754880" cy="40233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989320" y="2286000"/>
            <a:ext cx="4754880" cy="40233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 bwMode="auto">
          <a:xfrm>
            <a:off x="1024128" y="585216"/>
            <a:ext cx="9720072" cy="1499616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cap="none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>
              <a:lnSpc>
                <a:spcPct val="90000"/>
              </a:lnSpc>
              <a:spcBef>
                <a:spcPts val="1800"/>
              </a:spcBef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auto"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0" y="-1"/>
            <a:ext cx="12188952" cy="45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 bwMode="auto"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990600" y="762000"/>
            <a:ext cx="7581899" cy="541020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 bwMode="auto"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 bwMode="auto"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>
        <a:lnSpc>
          <a:spcPct val="80000"/>
        </a:lnSpc>
        <a:spcBef>
          <a:spcPts val="0"/>
        </a:spcBef>
        <a:buNone/>
        <a:defRPr sz="5000" cap="all" spc="1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/>
        <a:buChar char=" 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1216151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1362455" indent="-13716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/>
        <a:buChar char="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11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 bwMode="auto">
          <a:xfrm>
            <a:off x="532659" y="2325949"/>
            <a:ext cx="9596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Доступная вода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2659" y="3095390"/>
            <a:ext cx="7182185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Размещение питьевых фонтанчиков на территории </a:t>
            </a: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ТюмГУ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2">
            <a:lumMod val="75000"/>
            <a:alpha val="47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 bwMode="auto">
          <a:xfrm>
            <a:off x="433018" y="968898"/>
            <a:ext cx="3559377" cy="51368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9504446" y="3542023"/>
            <a:ext cx="2501084" cy="3209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4135312" y="3537348"/>
            <a:ext cx="2544936" cy="3209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6823165" y="3542024"/>
            <a:ext cx="2501084" cy="3209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5376425" y="161178"/>
            <a:ext cx="2501084" cy="3209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8310102" y="161179"/>
            <a:ext cx="2501084" cy="3209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419314" y="4023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24866" y="4687993"/>
            <a:ext cx="183636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037213" y="6058444"/>
            <a:ext cx="27411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Анна-Мария </a:t>
            </a:r>
            <a:r>
              <a:rPr lang="ru-RU" sz="1600" b="1">
                <a:latin typeface="Arial"/>
                <a:cs typeface="Arial"/>
              </a:rPr>
              <a:t>Огорелкова</a:t>
            </a:r>
            <a:endParaRPr lang="ru-RU" sz="16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b="0">
                <a:latin typeface="Arial"/>
                <a:cs typeface="Arial"/>
              </a:rPr>
              <a:t>Аналитик-стратег</a:t>
            </a:r>
            <a:endParaRPr sz="1600" b="0">
              <a:latin typeface="Arial"/>
              <a:cs typeface="Arial"/>
            </a:endParaRPr>
          </a:p>
          <a:p>
            <a:pPr>
              <a:defRPr/>
            </a:pP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968046" y="6054465"/>
            <a:ext cx="2304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Рауль </a:t>
            </a:r>
            <a:r>
              <a:rPr lang="ru-RU" sz="1600" b="1">
                <a:latin typeface="Arial"/>
                <a:cs typeface="Arial"/>
              </a:rPr>
              <a:t>Мурсалимов</a:t>
            </a:r>
            <a:endParaRPr lang="ru-RU" sz="1600" b="1">
              <a:latin typeface="Arial"/>
              <a:cs typeface="Arial"/>
            </a:endParaRPr>
          </a:p>
          <a:p>
            <a:pPr algn="ctr">
              <a:defRPr/>
            </a:pPr>
            <a:r>
              <a:rPr sz="1600">
                <a:latin typeface="Arial"/>
                <a:cs typeface="Arial"/>
              </a:rPr>
              <a:t>Душа</a:t>
            </a:r>
            <a:r>
              <a:rPr sz="1600">
                <a:latin typeface="Arial"/>
                <a:cs typeface="Arial"/>
              </a:rPr>
              <a:t> </a:t>
            </a:r>
            <a:r>
              <a:rPr sz="1600">
                <a:latin typeface="Arial"/>
                <a:cs typeface="Arial"/>
              </a:rPr>
              <a:t>компании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9494950" y="6033303"/>
            <a:ext cx="2573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Настя Ширшова</a:t>
            </a:r>
            <a:endParaRPr/>
          </a:p>
          <a:p>
            <a:pPr algn="ctr">
              <a:defRPr/>
            </a:pPr>
            <a:r>
              <a:rPr lang="ru-RU" sz="1600" b="0">
                <a:latin typeface="Arial"/>
                <a:cs typeface="Arial"/>
              </a:rPr>
              <a:t>Исследователь ресурсов</a:t>
            </a:r>
            <a:endParaRPr sz="1600" b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429706" y="2638018"/>
            <a:ext cx="2394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Настя Пономарева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Физик-инженер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8505917" y="2545118"/>
            <a:ext cx="2109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Алина Семенова</a:t>
            </a:r>
            <a:endParaRPr sz="16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Web</a:t>
            </a:r>
            <a:r>
              <a:rPr lang="ru-RU" sz="1600">
                <a:latin typeface="Arial"/>
                <a:cs typeface="Arial"/>
              </a:rPr>
              <a:t> и графический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          дизайнер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890641478" name="Рисунок 1890641477"/>
          <p:cNvPicPr>
            <a:picLocks noChangeAspect="1"/>
          </p:cNvPicPr>
          <p:nvPr/>
        </p:nvPicPr>
        <p:blipFill>
          <a:blip r:embed="rId2"/>
          <a:srcRect l="-23" t="32360" r="4317" b="0"/>
          <a:stretch/>
        </p:blipFill>
        <p:spPr bwMode="auto">
          <a:xfrm>
            <a:off x="9697712" y="3694731"/>
            <a:ext cx="2114551" cy="2230789"/>
          </a:xfrm>
          <a:prstGeom prst="rect">
            <a:avLst/>
          </a:prstGeom>
        </p:spPr>
      </p:pic>
      <p:sp>
        <p:nvSpPr>
          <p:cNvPr id="1623969460" name="TextBox 1623969459"/>
          <p:cNvSpPr txBox="1"/>
          <p:nvPr/>
        </p:nvSpPr>
        <p:spPr bwMode="auto">
          <a:xfrm>
            <a:off x="439589" y="4195197"/>
            <a:ext cx="3563336" cy="945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000" b="1">
                <a:latin typeface="Arial"/>
                <a:cs typeface="Arial"/>
              </a:rPr>
              <a:t>Павлова</a:t>
            </a:r>
            <a:r>
              <a:rPr sz="2000" b="1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Мария</a:t>
            </a:r>
            <a:endParaRPr lang="ru-RU" sz="2000" b="1">
              <a:latin typeface="Arial"/>
              <a:cs typeface="Arial"/>
            </a:endParaRPr>
          </a:p>
          <a:p>
            <a:pPr algn="ctr">
              <a:defRPr/>
            </a:pPr>
            <a:r>
              <a:rPr sz="1800" b="0">
                <a:latin typeface="Arial"/>
                <a:cs typeface="Arial"/>
              </a:rPr>
              <a:t>Лидер</a:t>
            </a:r>
            <a:r>
              <a:rPr sz="1800" b="0">
                <a:latin typeface="Arial"/>
                <a:cs typeface="Arial"/>
              </a:rPr>
              <a:t> </a:t>
            </a:r>
            <a:r>
              <a:rPr sz="1800" b="0">
                <a:latin typeface="Arial"/>
                <a:cs typeface="Arial"/>
              </a:rPr>
              <a:t>команды</a:t>
            </a:r>
            <a:r>
              <a:rPr lang="ru-RU" sz="1800" b="0">
                <a:latin typeface="Arial"/>
                <a:cs typeface="Arial"/>
              </a:rPr>
              <a:t>, </a:t>
            </a:r>
            <a:r>
              <a:rPr sz="1800" b="0">
                <a:latin typeface="Arial"/>
                <a:cs typeface="Arial"/>
              </a:rPr>
              <a:t>художник</a:t>
            </a:r>
            <a:r>
              <a:rPr sz="1800" b="0">
                <a:latin typeface="Arial"/>
                <a:cs typeface="Arial"/>
              </a:rPr>
              <a:t>, </a:t>
            </a:r>
            <a:r>
              <a:rPr sz="1800" b="0">
                <a:latin typeface="Arial"/>
                <a:cs typeface="Arial"/>
              </a:rPr>
              <a:t>философ</a:t>
            </a:r>
            <a:r>
              <a:rPr sz="1800" b="0">
                <a:latin typeface="Arial"/>
                <a:cs typeface="Arial"/>
              </a:rPr>
              <a:t>, </a:t>
            </a:r>
            <a:r>
              <a:rPr sz="1800" b="0">
                <a:latin typeface="Arial"/>
                <a:cs typeface="Arial"/>
              </a:rPr>
              <a:t>биолог, психолог</a:t>
            </a:r>
            <a:r>
              <a:rPr lang="ru-RU" sz="1800" b="0">
                <a:latin typeface="Arial"/>
                <a:cs typeface="Arial"/>
              </a:rPr>
              <a:t>. </a:t>
            </a:r>
            <a:endParaRPr b="0">
              <a:latin typeface="Arial"/>
              <a:cs typeface="Arial"/>
            </a:endParaRPr>
          </a:p>
        </p:txBody>
      </p:sp>
      <p:pic>
        <p:nvPicPr>
          <p:cNvPr id="424204175" name="Рисунок 424204174"/>
          <p:cNvPicPr>
            <a:picLocks noChangeAspect="1"/>
          </p:cNvPicPr>
          <p:nvPr/>
        </p:nvPicPr>
        <p:blipFill>
          <a:blip r:embed="rId3"/>
          <a:srcRect l="0" t="0" r="0" b="19563"/>
          <a:stretch/>
        </p:blipFill>
        <p:spPr bwMode="auto">
          <a:xfrm>
            <a:off x="8505917" y="288690"/>
            <a:ext cx="2109455" cy="2262327"/>
          </a:xfrm>
          <a:prstGeom prst="rect">
            <a:avLst/>
          </a:prstGeom>
        </p:spPr>
      </p:pic>
      <p:pic>
        <p:nvPicPr>
          <p:cNvPr id="568169483" name="Рисунок 568169482"/>
          <p:cNvPicPr>
            <a:picLocks noChangeAspect="1"/>
          </p:cNvPicPr>
          <p:nvPr/>
        </p:nvPicPr>
        <p:blipFill>
          <a:blip r:embed="rId4"/>
          <a:srcRect l="0" t="0" r="0" b="8513"/>
          <a:stretch/>
        </p:blipFill>
        <p:spPr bwMode="auto">
          <a:xfrm>
            <a:off x="875817" y="1370000"/>
            <a:ext cx="2686921" cy="2639787"/>
          </a:xfrm>
          <a:prstGeom prst="rect">
            <a:avLst/>
          </a:prstGeom>
        </p:spPr>
      </p:pic>
      <p:pic>
        <p:nvPicPr>
          <p:cNvPr id="1073584170" name="Рисунок 1073584169"/>
          <p:cNvPicPr>
            <a:picLocks noChangeAspect="1"/>
          </p:cNvPicPr>
          <p:nvPr/>
        </p:nvPicPr>
        <p:blipFill>
          <a:blip r:embed="rId5"/>
          <a:srcRect l="0" t="1" r="0" b="3789"/>
          <a:stretch/>
        </p:blipFill>
        <p:spPr bwMode="auto">
          <a:xfrm>
            <a:off x="5537941" y="281736"/>
            <a:ext cx="2178052" cy="2210323"/>
          </a:xfrm>
          <a:prstGeom prst="rect">
            <a:avLst/>
          </a:prstGeom>
        </p:spPr>
      </p:pic>
      <p:pic>
        <p:nvPicPr>
          <p:cNvPr id="2077737401" name="Рисунок 2077737400"/>
          <p:cNvPicPr>
            <a:picLocks noChangeAspect="1"/>
          </p:cNvPicPr>
          <p:nvPr/>
        </p:nvPicPr>
        <p:blipFill>
          <a:blip r:embed="rId6"/>
          <a:srcRect l="24384" t="31136" r="6555" b="12971"/>
          <a:stretch/>
        </p:blipFill>
        <p:spPr bwMode="auto">
          <a:xfrm>
            <a:off x="4372758" y="3689126"/>
            <a:ext cx="2121772" cy="2299583"/>
          </a:xfrm>
          <a:prstGeom prst="rect">
            <a:avLst/>
          </a:prstGeom>
        </p:spPr>
      </p:pic>
      <p:pic>
        <p:nvPicPr>
          <p:cNvPr id="850819991" name="Рисунок 850819990"/>
          <p:cNvPicPr>
            <a:picLocks noChangeAspect="1"/>
          </p:cNvPicPr>
          <p:nvPr/>
        </p:nvPicPr>
        <p:blipFill>
          <a:blip r:embed="rId7"/>
          <a:srcRect l="0" t="0" r="0" b="10948"/>
          <a:stretch/>
        </p:blipFill>
        <p:spPr bwMode="auto">
          <a:xfrm>
            <a:off x="7024115" y="3689127"/>
            <a:ext cx="2093935" cy="22995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19314" y="236291"/>
            <a:ext cx="3593566" cy="5362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latin typeface="Arial Black"/>
                <a:cs typeface="Arial"/>
              </a:rPr>
              <a:t>ПРОФИЛЬ КОМАНДЫ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 bwMode="auto">
          <a:xfrm>
            <a:off x="7934325" y="263972"/>
            <a:ext cx="3838361" cy="6368100"/>
          </a:xfrm>
          <a:prstGeom prst="rect">
            <a:avLst/>
          </a:prstGeom>
          <a:solidFill>
            <a:schemeClr val="bg1"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endParaRPr lang="ru-RU" sz="1200">
              <a:latin typeface="Arial"/>
              <a:cs typeface="Arial"/>
            </a:endParaRPr>
          </a:p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19314" y="225929"/>
            <a:ext cx="3593566" cy="536253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latin typeface="Asana"/>
                <a:ea typeface="Asana"/>
                <a:cs typeface="Asana"/>
              </a:rPr>
              <a:t>ПРОБЛЕМА</a:t>
            </a:r>
            <a:endParaRPr>
              <a:latin typeface="Asana"/>
              <a:cs typeface="Asana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19314" y="962998"/>
            <a:ext cx="6991136" cy="178117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endParaRPr lang="ru-RU" sz="1200">
              <a:latin typeface="Arial"/>
              <a:cs typeface="Arial"/>
            </a:endParaRPr>
          </a:p>
          <a:p>
            <a:pPr algn="ctr">
              <a:defRPr/>
            </a:pPr>
            <a:r>
              <a:rPr lang="ru-RU">
                <a:latin typeface="Asana"/>
                <a:ea typeface="Asana"/>
                <a:cs typeface="Asana"/>
              </a:rPr>
              <a:t>Человеческий организм на 70% состоит из воды, физиологическая норма же в день 30-50 мл воды на 1 кг веса (60 кг ~ 2400мл). На территории университета доступ к воде ограничен, свободного доступа к питьевой воде нет. Это приводит к дискомфорту в течение дня.</a:t>
            </a:r>
            <a:endParaRPr>
              <a:latin typeface="Asana"/>
              <a:cs typeface="Asana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19314" y="2906947"/>
            <a:ext cx="6991136" cy="178117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>
                <a:latin typeface="Asana"/>
                <a:ea typeface="Asana"/>
                <a:cs typeface="Asana"/>
              </a:rPr>
              <a:t>В настоящее время эту проблему решают следующими способами: </a:t>
            </a:r>
            <a:r>
              <a:rPr lang="ru-RU">
                <a:solidFill>
                  <a:schemeClr val="tx1"/>
                </a:solidFill>
                <a:latin typeface="Asana"/>
                <a:ea typeface="Asana"/>
                <a:cs typeface="Asana"/>
              </a:rPr>
              <a:t>На территории университета в кафетерии и столовой продаётся вода, локально ставятся кулеры</a:t>
            </a:r>
            <a:r>
              <a:rPr lang="ru-RU">
                <a:latin typeface="Asana"/>
                <a:ea typeface="Asana"/>
                <a:cs typeface="Asana"/>
              </a:rPr>
              <a:t> (на время мероприятий).</a:t>
            </a:r>
            <a:endParaRPr>
              <a:latin typeface="Asana"/>
              <a:cs typeface="Asana"/>
            </a:endParaRPr>
          </a:p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19314" y="4850896"/>
            <a:ext cx="6991136" cy="178117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latin typeface="Asana"/>
                <a:ea typeface="Asana"/>
                <a:cs typeface="Asana"/>
              </a:rPr>
              <a:t>Результаты опроса показали: больше 80% студентов нуждаются в питьевой воде в течение учебного дня, почти 50% респондентов очень нуждаются в питьевых фонтанчиках на территории университета.</a:t>
            </a: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rcRect l="5202" t="0" r="13906" b="0"/>
          <a:stretch/>
        </p:blipFill>
        <p:spPr bwMode="auto">
          <a:xfrm>
            <a:off x="8358079" y="532098"/>
            <a:ext cx="2990850" cy="22247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 l="0" t="0" r="3067" b="0"/>
          <a:stretch/>
        </p:blipFill>
        <p:spPr bwMode="auto">
          <a:xfrm>
            <a:off x="8107464" y="3185986"/>
            <a:ext cx="3492079" cy="230850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8107464" y="5605687"/>
            <a:ext cx="3492079" cy="91518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endParaRPr lang="ru-RU" sz="1600"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>
                <a:latin typeface="Arial"/>
                <a:cs typeface="Arial"/>
              </a:rPr>
              <a:t>Статистика «Людей нуждающихся в воде во время учебы»</a:t>
            </a:r>
            <a:endParaRPr lang="ru-RU" sz="1600"/>
          </a:p>
          <a:p>
            <a:pPr algn="just">
              <a:defRPr/>
            </a:pPr>
            <a:r>
              <a:rPr lang="ru-RU" sz="1600">
                <a:latin typeface="Arial"/>
                <a:cs typeface="Arial"/>
              </a:rPr>
              <a:t>Источник: опрос среди учащихся</a:t>
            </a:r>
            <a:endParaRPr lang="ru-RU" sz="1600"/>
          </a:p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 bwMode="auto">
          <a:xfrm>
            <a:off x="371478" y="1000125"/>
            <a:ext cx="4524372" cy="5530839"/>
          </a:xfrm>
          <a:prstGeom prst="rect">
            <a:avLst/>
          </a:prstGeom>
          <a:solidFill>
            <a:schemeClr val="bg1">
              <a:alpha val="47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 flipH="0" flipV="0">
            <a:off x="5163509" y="135722"/>
            <a:ext cx="6657012" cy="1728803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3879" indent="-283879" algn="just" defTabSz="914400">
              <a:buClr>
                <a:schemeClr val="tx1"/>
              </a:buClr>
              <a:buFont typeface="Arial"/>
              <a:buChar char="–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Студенты университета:</a:t>
            </a:r>
            <a:endParaRPr/>
          </a:p>
          <a:p>
            <a:pPr lvl="1" algn="just" defTabSz="914400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Возраст: 17-30 лет</a:t>
            </a:r>
            <a:endParaRPr/>
          </a:p>
          <a:p>
            <a:pPr lvl="1" algn="just" defTabSz="914400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Род и сфера деятельности: обучение в университете</a:t>
            </a:r>
            <a:endParaRPr/>
          </a:p>
          <a:p>
            <a:pPr marL="283879" indent="-283879" algn="just" defTabSz="914400">
              <a:buClr>
                <a:schemeClr val="tx1"/>
              </a:buClr>
              <a:buFont typeface="Arial"/>
              <a:buChar char="–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Преподаватели университета:</a:t>
            </a:r>
            <a:endParaRPr/>
          </a:p>
          <a:p>
            <a:pPr lvl="1" algn="just" defTabSz="914400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Возраст: 25-65 лет</a:t>
            </a:r>
            <a:endParaRPr/>
          </a:p>
          <a:p>
            <a:pPr lvl="1" algn="just" defTabSz="914400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Род и сфера деятельности: работа в учебном звене</a:t>
            </a:r>
            <a:endParaRPr/>
          </a:p>
        </p:txBody>
      </p:sp>
      <p:pic>
        <p:nvPicPr>
          <p:cNvPr id="1960615747" name="Рисунок 196061574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58162" y="1188375"/>
            <a:ext cx="4318392" cy="242909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458162" y="2497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 Black"/>
                <a:ea typeface="Arial"/>
                <a:cs typeface="Arial"/>
              </a:rPr>
              <a:t>БЛАГОПОЛУЧАТЕЛИ</a:t>
            </a:r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 flipH="0" flipV="0">
            <a:off x="5163506" y="1932608"/>
            <a:ext cx="6657012" cy="2139673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400">
              <a:buClr>
                <a:schemeClr val="tx1"/>
              </a:buClr>
              <a:defRPr/>
            </a:pPr>
            <a:endParaRPr lang="ru-RU" sz="1200"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 algn="l" defTabSz="914400">
              <a:buClr>
                <a:schemeClr val="tx1"/>
              </a:buClr>
              <a:buFont typeface="Arial"/>
              <a:buChar char="–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Проблемы и потребности:</a:t>
            </a:r>
            <a:endParaRPr/>
          </a:p>
          <a:p>
            <a:pPr algn="l" defTabSz="914400"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Физиологическая нужда в потреблении воды на протяжении дня, неудовлетворённость этой потребности.</a:t>
            </a:r>
            <a:endParaRPr/>
          </a:p>
          <a:p>
            <a:pPr marL="283879" indent="-283879" algn="l" defTabSz="914400">
              <a:buClr>
                <a:schemeClr val="tx1"/>
              </a:buClr>
              <a:buFont typeface="Arial"/>
              <a:buChar char="–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Продукты, которые сейчас использует для решения проблемы: </a:t>
            </a:r>
            <a:endParaRPr/>
          </a:p>
          <a:p>
            <a:pPr algn="l" defTabSz="914400"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Благополучатели вынуждены брать воду с собой, либо покупать её магазинах, в кафетериях, в столовых университета</a:t>
            </a:r>
            <a:endParaRPr/>
          </a:p>
          <a:p>
            <a:pPr algn="just" defTabSz="914400"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 flipH="0" flipV="0">
            <a:off x="5163509" y="4127499"/>
            <a:ext cx="6657012" cy="2403463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400"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algn="l" defTabSz="914400"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  Причины, по которым текущие решения «не работают»:  студенты пренебрегают потребностью в воде и в некоторых случаях не готовы переплачивать за обычную питьевую воду.</a:t>
            </a:r>
            <a:r>
              <a:rPr lang="ru-RU">
                <a:solidFill>
                  <a:schemeClr val="tx1"/>
                </a:solidFill>
                <a:latin typeface="Arial"/>
                <a:ea typeface="Arial"/>
                <a:cs typeface="Arial"/>
              </a:rPr>
              <a:t> Отсутствие в наличии бутилированной воды. Если в столовой попросить налить в вашу бутылку питьевую воду – вам нальют воду из-под крана.</a:t>
            </a: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algn="l" defTabSz="914400"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  Что ценит, на что обращает внимание:</a:t>
            </a:r>
            <a:endParaRPr/>
          </a:p>
          <a:p>
            <a:pPr algn="l" defTabSz="914400"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доступность , цена и отсутствие мусора после использования.</a:t>
            </a:r>
            <a:endParaRPr/>
          </a:p>
          <a:p>
            <a:pPr algn="just" defTabSz="914400"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0" t="0" r="0" b="15293"/>
          <a:stretch/>
        </p:blipFill>
        <p:spPr bwMode="auto">
          <a:xfrm>
            <a:off x="458162" y="3888625"/>
            <a:ext cx="4318392" cy="24290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 bwMode="auto">
          <a:xfrm>
            <a:off x="543221" y="1851729"/>
            <a:ext cx="4351907" cy="3154542"/>
          </a:xfrm>
          <a:prstGeom prst="rect">
            <a:avLst/>
          </a:prstGeom>
          <a:solidFill>
            <a:schemeClr val="bg1">
              <a:alpha val="47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305426" y="333375"/>
            <a:ext cx="6501286" cy="620077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Целевая аудитория: </a:t>
            </a:r>
            <a:endParaRPr/>
          </a:p>
          <a:p>
            <a:pPr marR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sz="1100">
              <a:solidFill>
                <a:schemeClr val="tx1"/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 sz="1100">
              <a:solidFill>
                <a:schemeClr val="tx1"/>
              </a:solidFill>
              <a:latin typeface="Arial"/>
              <a:cs typeface="Arial"/>
            </a:endParaRPr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Проблемы и потребности: </a:t>
            </a:r>
            <a:endParaRPr/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Продукты, которые сейчас использует для решения:</a:t>
            </a:r>
            <a:endParaRPr/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О</a:t>
            </a:r>
            <a:endParaRPr lang="ru-RU" sz="1100">
              <a:solidFill>
                <a:schemeClr val="tx1"/>
              </a:solidFill>
              <a:latin typeface="Arial"/>
              <a:cs typeface="Arial"/>
            </a:endParaRPr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Причины, по которым текущие решения «не работают»:</a:t>
            </a:r>
            <a:endParaRPr/>
          </a:p>
          <a:p>
            <a:pPr marR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Что ценит, на что обращает внимание:</a:t>
            </a:r>
            <a:endParaRPr/>
          </a:p>
          <a:p>
            <a:pPr marR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ru-RU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105469970" name="Рисунок 110546996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5459" y="2015551"/>
            <a:ext cx="4247429" cy="282689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458162" y="2497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 Black"/>
              </a:rPr>
              <a:t>ЦЕЛЕВАЯ АУДИТОРИЯ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436630" y="733169"/>
            <a:ext cx="6238875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Директоры институтов</a:t>
            </a:r>
            <a:endParaRPr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5436630" y="1609081"/>
            <a:ext cx="6238875" cy="6799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Снабжение водой сотрудников и студентов университета </a:t>
            </a:r>
            <a:endParaRPr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436630" y="2920758"/>
            <a:ext cx="6238875" cy="6799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размещение кулеров и поставка бутилированной воды в кафетерий университета</a:t>
            </a:r>
            <a:endParaRPr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5436630" y="4085638"/>
            <a:ext cx="6238875" cy="6799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малое количество кулеров и отсутствие в них воды</a:t>
            </a:r>
            <a:endParaRPr/>
          </a:p>
        </p:txBody>
      </p:sp>
      <p:sp>
        <p:nvSpPr>
          <p:cNvPr id="17" name="Прямоугольник 16"/>
          <p:cNvSpPr/>
          <p:nvPr/>
        </p:nvSpPr>
        <p:spPr bwMode="auto">
          <a:xfrm flipH="0" flipV="0">
            <a:off x="5523152" y="5176630"/>
            <a:ext cx="6152352" cy="1152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Уменьшение затрат на обслуживание кулеров, работоспособное состояние учеников и преподавателей университета</a:t>
            </a: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585046" y="427597"/>
            <a:ext cx="5044229" cy="66530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latin typeface="Arial Black"/>
              </a:rPr>
              <a:t>ИДЕЯ ПРОЕКТА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 flipH="0" flipV="0">
            <a:off x="803839" y="1242391"/>
            <a:ext cx="10584322" cy="3216413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 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/>
          </a:p>
          <a:p>
            <a:pPr algn="ctr">
              <a:defRPr/>
            </a:pPr>
            <a:endParaRPr lang="ru-RU">
              <a:latin typeface="Arial Black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 flipH="0" flipV="0">
            <a:off x="981521" y="2153478"/>
            <a:ext cx="9762677" cy="19878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defRPr/>
            </a:pPr>
            <a:r>
              <a:rPr lang="ru-RU">
                <a:latin typeface="Arial"/>
                <a:cs typeface="Arial"/>
              </a:rPr>
              <a:t>Размещение сети питьевых фонтанов на всей территории университета и создание карты их расположения для удобной ориентировки, интегрирование карты в систему сайтов ТюмГУ. </a:t>
            </a:r>
            <a:br>
              <a:rPr lang="ru-RU">
                <a:latin typeface="Arial"/>
                <a:cs typeface="Arial"/>
              </a:rPr>
            </a:br>
            <a:r>
              <a:rPr lang="ru-RU">
                <a:latin typeface="Arial"/>
                <a:cs typeface="Arial"/>
              </a:rPr>
              <a:t>Оборудование институтов (10 фонтанчиков): </a:t>
            </a:r>
            <a:endParaRPr lang="ru-RU">
              <a:latin typeface="Arial"/>
              <a:cs typeface="Arial"/>
            </a:endParaRPr>
          </a:p>
          <a:p>
            <a:pPr algn="l">
              <a:defRPr/>
            </a:pPr>
            <a:r>
              <a:rPr lang="ru-RU">
                <a:latin typeface="Arial"/>
                <a:cs typeface="Arial"/>
              </a:rPr>
              <a:t>ФЭИ (2 шт.), ИМиКН+ФТИ/ИнХим/ШЕН (2 шт.), СоцГум (2 шт), ИнБио (1 шт.), ИнЗем (1 шт.), ИГиП (1 шт.), ИнФиз (1 шт.).</a:t>
            </a:r>
            <a:endParaRPr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803839" y="4612847"/>
            <a:ext cx="10584322" cy="1121203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Мы сможем </a:t>
            </a:r>
            <a:r>
              <a:rPr lang="ru-RU">
                <a:latin typeface="Arial"/>
                <a:cs typeface="Arial"/>
              </a:rPr>
              <a:t>реализовать проект в период до 3-х лет, за сумму до 1 млн рублей, силами нашей команды и с привлечением специалистов.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362913" y="1095374"/>
            <a:ext cx="4371012" cy="5474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2913" y="2878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ПРОДУКТ ПРОЕКТА</a:t>
            </a:r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0752" y="1087960"/>
            <a:ext cx="2231694" cy="41528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754438" y="2384400"/>
            <a:ext cx="1834609" cy="40333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95620" y="3648545"/>
            <a:ext cx="1624583" cy="279829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5161193" y="1095374"/>
            <a:ext cx="6779016" cy="220769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endParaRPr/>
          </a:p>
          <a:p>
            <a:pPr lvl="0" algn="just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сеть из питьевых фонтанчиков на всей территории университета. Их можно будет найти через онлайн карту на сайте ТюмГУ. Фонтанчики будут подключены к общей системе водоснабжения и оборудованы  системой фильтрации.</a:t>
            </a:r>
            <a:endParaRPr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5161193" y="4019599"/>
            <a:ext cx="6779016" cy="220769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/>
          </a:p>
          <a:p>
            <a:pPr lvl="0" defTabSz="914400">
              <a:defRPr/>
            </a:pPr>
            <a:endParaRPr lang="ru-RU"/>
          </a:p>
          <a:p>
            <a:pPr marL="285750" lvl="0" indent="-285750" defTabSz="914400">
              <a:buBlip>
                <a:blip r:embed="rId5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Бесплатная питьевая вода</a:t>
            </a:r>
            <a:endParaRPr/>
          </a:p>
          <a:p>
            <a:pPr marL="285750" lvl="0" indent="-285750" defTabSz="914400">
              <a:buBlip>
                <a:blip r:embed="rId5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Легкий и понятный доступ к питьевой воде</a:t>
            </a:r>
            <a:endParaRPr/>
          </a:p>
          <a:p>
            <a:pPr lvl="0" algn="just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3814791" name="TextBox 20"/>
          <p:cNvSpPr txBox="1"/>
          <p:nvPr/>
        </p:nvSpPr>
        <p:spPr bwMode="auto">
          <a:xfrm>
            <a:off x="320447" y="734512"/>
            <a:ext cx="5712705" cy="792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81444818" name="Рисунок 78144481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101430" y="1011037"/>
            <a:ext cx="7863443" cy="55591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362913" y="287859"/>
            <a:ext cx="449483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СЦЕНАРИЙ ИСПОЛЬЗОВАНИЯ </a:t>
            </a:r>
            <a:endParaRPr lang="ru-RU">
              <a:latin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62913" y="2878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ТЕХНОЛОГИЯ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96511" y="1023938"/>
            <a:ext cx="10851357" cy="159067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/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ctr" defTabSz="914400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842958" y="1566863"/>
            <a:ext cx="10558465" cy="9334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Фильтрация воды: четырехступенчатая система фильтрация воды, ультрафиолетовый стерилизатор</a:t>
            </a:r>
            <a:endParaRPr/>
          </a:p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карты-схемы в цифровом варианте, интегрирование её в экосистему ТюмГУ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362913" y="2807767"/>
            <a:ext cx="11495712" cy="3762374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914400"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/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 sz="160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TRL №1</a:t>
            </a: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15542" y="3429000"/>
            <a:ext cx="11160915" cy="271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Д</a:t>
            </a: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иаметр: 38 см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Вес :  10 - 12 кг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Производительность не менее 120 л/час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Рабочая температура 2-45°С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Корпус питьевых фонтанов ПФЦ серия SUPER выполнен из нержавеющей стали толщиной 1мм.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В питьевых фонтанчиках ПФЦ серии SUPER устанавливается четырехступенчатая система очистки воды - Обеспечивает глубокую очистку воды от хлора, органических соединений и других примесей.</a:t>
            </a:r>
            <a:endParaRPr sz="16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ru-RU" sz="1600">
                <a:solidFill>
                  <a:schemeClr val="tx1"/>
                </a:solidFill>
                <a:latin typeface="PT Sans"/>
                <a:ea typeface="PT Sans"/>
                <a:cs typeface="PT Sans"/>
              </a:rPr>
              <a:t>Ультрафиолетовый стерилизатор (УФ-лампа) - Обеззараживает воду используя УФ-излучение, разрывает молекулы ДНК, убивая бактерии, вирусы и прочие микроорганизмы;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lvl="0" algn="just" defTabSz="914400"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При необходимости можно укомплектовать фонтанчик любыми фильтрами: UF мембрана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352425" y="1014791"/>
          <a:ext cx="11487147" cy="3829050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691745"/>
                <a:gridCol w="1632567"/>
                <a:gridCol w="1632567"/>
                <a:gridCol w="1632567"/>
                <a:gridCol w="1632567"/>
                <a:gridCol w="1632567"/>
                <a:gridCol w="1632567"/>
              </a:tblGrid>
              <a:tr h="67949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«Доступная вода»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Столовая </a:t>
                      </a: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ТюмГУ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Магазин «Магнит»</a:t>
                      </a:r>
                      <a:endParaRPr sz="1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Кофейни</a:t>
                      </a:r>
                      <a:endParaRPr sz="1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Кафетерии </a:t>
                      </a:r>
                      <a:endParaRPr sz="1400" b="1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ТюмГУ</a:t>
                      </a:r>
                      <a:endParaRPr sz="1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b="1">
                          <a:solidFill>
                            <a:schemeClr val="tx1"/>
                          </a:solidFill>
                        </a:rPr>
                        <a:t>Магазин</a:t>
                      </a:r>
                      <a:r>
                        <a:rPr b="1">
                          <a:solidFill>
                            <a:schemeClr val="tx1"/>
                          </a:solidFill>
                        </a:rPr>
                        <a:t> «</a:t>
                      </a:r>
                      <a:r>
                        <a:rPr b="1">
                          <a:solidFill>
                            <a:schemeClr val="tx1"/>
                          </a:solidFill>
                        </a:rPr>
                        <a:t>Пятерочка</a:t>
                      </a:r>
                      <a:r>
                        <a:rPr b="1">
                          <a:solidFill>
                            <a:schemeClr val="tx1"/>
                          </a:solidFill>
                        </a:rPr>
                        <a:t>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7173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Доступность</a:t>
                      </a:r>
                      <a:endParaRPr sz="1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Всегда будет на одном месте, легко найти по карте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CEFE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Всегда в одном месте, часто очередь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Необходимо выбрать нужный товар, простоять очередь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ED8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Всегда в одном месте, часто очередь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Всегда в одном месте, часто очередь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Необходимо выбрать нужный товар, простоять очередь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ED8CE"/>
                    </a:solidFill>
                  </a:tcPr>
                </a:tc>
              </a:tr>
              <a:tr h="67949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 sz="1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CEFE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38  рублей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25р до 50р за 0,5л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30 до 50 рублей 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ED8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38 рублей </a:t>
                      </a:r>
                      <a:endParaRPr sz="1200" b="0" i="0" u="none" strike="noStrike" cap="none" spc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20р до 50р за 0,5л</a:t>
                      </a:r>
                      <a:endParaRPr sz="12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7949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Часы</a:t>
                      </a:r>
                      <a:r>
                        <a:rPr lang="en-US" sz="14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работы</a:t>
                      </a:r>
                      <a:endParaRPr sz="14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bevel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 7:00 до 23:00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Пн-Пт</a:t>
                      </a: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с 9:00 до 17:00 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</a:t>
                      </a: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с 9:00 до 14:00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ED8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 8:00 до 22:00 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  <a:bevel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с 8:00 до 23:00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  <a:bevel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Пн-Пт с 9:00 до 17:00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bevel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24 </a:t>
                      </a:r>
                      <a:r>
                        <a:rPr sz="1200"/>
                        <a:t>часа</a:t>
                      </a:r>
                      <a:r>
                        <a:rPr sz="1200"/>
                        <a:t> в </a:t>
                      </a:r>
                      <a:r>
                        <a:rPr sz="1200"/>
                        <a:t>сутки</a:t>
                      </a:r>
                      <a:r>
                        <a:rPr sz="1200"/>
                        <a:t> 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CEFECE"/>
                    </a:solidFill>
                  </a:tcPr>
                </a:tc>
              </a:tr>
              <a:tr h="55134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  <a:endParaRPr sz="14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Студенты, преподаватели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Студенты, преподаватели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люди 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все люди 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  <a:bevel/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Студенты, преподаватели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bevel/>
                    </a:lnT>
                    <a:lnB w="6348" algn="ctr">
                      <a:solidFill>
                        <a:schemeClr val="tx1"/>
                      </a:solidFill>
                      <a:bevel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все</a:t>
                      </a:r>
                      <a:r>
                        <a:rPr sz="1200"/>
                        <a:t> </a:t>
                      </a:r>
                      <a:r>
                        <a:rPr sz="1200"/>
                        <a:t>люди</a:t>
                      </a:r>
                      <a:endParaRPr sz="12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  <a:bevel/>
                    </a:lnL>
                    <a:lnR w="6348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</a:tr>
              <a:tr h="36747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Расположение</a:t>
                      </a:r>
                      <a:endParaRPr sz="1400" b="1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корпусе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CEFE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корпусе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CEFE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7 минут от корпуса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 минут от корпуса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корпусе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CEFECE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tx1"/>
                          </a:solidFill>
                        </a:rPr>
                        <a:t>15 </a:t>
                      </a:r>
                      <a:r>
                        <a:rPr sz="1200">
                          <a:solidFill>
                            <a:schemeClr val="tx1"/>
                          </a:solidFill>
                        </a:rPr>
                        <a:t>минут</a:t>
                      </a:r>
                      <a:r>
                        <a:rPr sz="12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200">
                          <a:solidFill>
                            <a:schemeClr val="tx1"/>
                          </a:solidFill>
                        </a:rPr>
                        <a:t>от</a:t>
                      </a:r>
                      <a:r>
                        <a:rPr sz="12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200">
                          <a:solidFill>
                            <a:schemeClr val="tx1"/>
                          </a:solidFill>
                        </a:rPr>
                        <a:t>корпуса</a:t>
                      </a:r>
                      <a:endParaRPr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ED8CE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 bwMode="auto">
          <a:xfrm>
            <a:off x="619610" y="5025773"/>
            <a:ext cx="10952775" cy="1634871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Aft>
                <a:spcPts val="599"/>
              </a:spcAft>
              <a:defRPr/>
            </a:pPr>
            <a:endParaRPr lang="ru-RU" sz="1050" b="1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Aft>
                <a:spcPts val="599"/>
              </a:spcAft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Уникальность нашего проекта: </a:t>
            </a:r>
            <a:endParaRPr/>
          </a:p>
          <a:p>
            <a:pPr algn="just">
              <a:spcAft>
                <a:spcPts val="598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-Доступность питьевой воды в большинстве корпусов</a:t>
            </a:r>
            <a:endParaRPr lang="ru-RU" sz="16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Aft>
                <a:spcPts val="598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-Карта с расположением питьевых фонтанчиков в разных корпусах 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ТюмГУ</a:t>
            </a:r>
            <a:endParaRPr lang="ru-RU" sz="16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Aft>
                <a:spcPts val="598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-Будут решены проблемы: «лишняя трата денег на естественную нужду», «ухудшение физического самочувствия»</a:t>
            </a:r>
            <a:endParaRPr lang="ru-RU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lvl="0" algn="ctr" defTabSz="914400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2913" y="2878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КОНКУРЕНТНЫЙ АНАЛИЗ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62913" y="2878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ГИПОТЕЗЫ ПРОЕКТА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75540" y="1363528"/>
            <a:ext cx="5327206" cy="4435741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/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/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/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</a:t>
            </a:r>
            <a:endParaRPr lang="ru-RU"/>
          </a:p>
          <a:p>
            <a:pPr lvl="0" algn="ctr" defTabSz="914400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39426" y="1913070"/>
            <a:ext cx="4999433" cy="1371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70% студентов испытывают потребность в легком доступе воды </a:t>
            </a:r>
            <a:endParaRPr/>
          </a:p>
          <a:p>
            <a:pPr lvl="0" defTabSz="914400"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10 % не пьют воду, пью иные напитки или не испытывают потребности в доступной воде 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39425" y="3817414"/>
            <a:ext cx="4999433" cy="9334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Онлайн опрос студентов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602535" y="5093163"/>
            <a:ext cx="1036323" cy="3638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100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389256" y="1363528"/>
            <a:ext cx="5327206" cy="4435741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lnSpc>
                <a:spcPct val="114999"/>
              </a:lnSpc>
              <a:defRPr/>
            </a:pPr>
            <a:r>
              <a:rPr lang="ru-RU" b="1">
                <a:solidFill>
                  <a:prstClr val="black"/>
                </a:solidFill>
                <a:latin typeface="Arial"/>
                <a:ea typeface="Arial"/>
                <a:cs typeface="Arial"/>
              </a:rPr>
              <a:t> Вопросы для опроса:</a:t>
            </a:r>
            <a:endParaRPr/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endParaRPr lang="ru-RU" b="1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591300" y="1913070"/>
            <a:ext cx="4961275" cy="37352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Как много воды в день вы пьёте?</a:t>
            </a:r>
            <a:endParaRPr/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испытываете необходимость в питьевой воде во время учебы??</a:t>
            </a:r>
            <a:endParaRPr/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Как часто вы покупаете бутилированную воду?</a:t>
            </a:r>
            <a:endParaRPr/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Сколько денег в неделю вы тратите на покупку бутилированной воды?</a:t>
            </a:r>
            <a:endParaRPr/>
          </a:p>
          <a:p>
            <a:pPr marL="283879" marR="0" lvl="0" indent="-283879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ea typeface="Arial"/>
                <a:cs typeface="Arial"/>
              </a:rPr>
              <a:t>Оцените, насколько вам не хватает питьевых фонтанчиков в университете по шкале от 1 до 5, где 1 - не нуждаюсь в питьевых фонтанчиках , 5 - очень нуждаюсь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401013" y="30690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ПРОВЕРКА ГИПОТЕЗЫ</a:t>
            </a: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2962" y="1021800"/>
            <a:ext cx="4437794" cy="26461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82038" y="3779730"/>
            <a:ext cx="4310911" cy="27624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343545" y="1208371"/>
            <a:ext cx="4302218" cy="25713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48400" y="3719509"/>
            <a:ext cx="4884374" cy="28226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401013" y="30690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ОБЪЁМ РЫНКА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707467" y="1159401"/>
            <a:ext cx="10777056" cy="5331890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рынка:</a:t>
            </a:r>
            <a:endParaRPr/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/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 </a:t>
            </a:r>
            <a:endParaRPr/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19183" y="1706569"/>
            <a:ext cx="9953625" cy="11355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Цена по сравнению с 2022 годом увеличилась на 12,5% , в среднем бутылка воды стоит 61,98руб. по России, в Тюменской области средняя цена колеблется от 50 до 54 рублей.</a:t>
            </a:r>
            <a:r>
              <a:rPr lang="ru-RU" sz="1800" b="0" i="0" u="none" strike="noStrike" cap="none" spc="0">
                <a:solidFill>
                  <a:prstClr val="black"/>
                </a:solidFill>
                <a:latin typeface="Arial"/>
                <a:ea typeface="Arial"/>
                <a:cs typeface="Arial"/>
              </a:rPr>
              <a:t>(https://продажи.рф/Питьевая_вода)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19182" y="3690697"/>
            <a:ext cx="9953625" cy="11355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«Святой источник», «</a:t>
            </a: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Aqua</a:t>
            </a: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Minerale</a:t>
            </a: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», «Черноголовка», «</a:t>
            </a: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Bonaqua</a:t>
            </a: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», «ТюмГУ» (бренд воды университета)</a:t>
            </a:r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119183" y="5548859"/>
            <a:ext cx="9953625" cy="699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На жителей Тюмени, мы займём 3,2% рынка (828тыс. жителей Тюмени, 27тыс. учеников ТюмГУ).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401013" y="30690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БИЗНЕС-МОДЕЛЬ</a:t>
            </a:r>
            <a:endParaRPr lang="ru-RU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09575" y="1288525"/>
            <a:ext cx="11372850" cy="5262566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57217" y="2009771"/>
            <a:ext cx="3686175" cy="42285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lnSpc>
                <a:spcPct val="114999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 </a:t>
            </a:r>
            <a:endParaRPr/>
          </a:p>
          <a:p>
            <a:pPr lvl="0" defTabSz="914400">
              <a:lnSpc>
                <a:spcPct val="114999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предполагает бесплатный доступ к воде, несет  социальный характер и поэтому не имеет материальной выгоды.</a:t>
            </a:r>
            <a:endParaRPr/>
          </a:p>
          <a:p>
            <a:pPr lvl="0" defTabSz="914400">
              <a:lnSpc>
                <a:spcPct val="114999"/>
              </a:lnSpc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defTabSz="914400">
              <a:lnSpc>
                <a:spcPct val="114999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бесплатно  </a:t>
            </a:r>
            <a:endParaRPr/>
          </a:p>
          <a:p>
            <a:pPr lvl="0" defTabSz="914400">
              <a:lnSpc>
                <a:spcPct val="114999"/>
              </a:lnSpc>
              <a:defRPr/>
            </a:pPr>
            <a:endParaRPr lang="ru-RU"/>
          </a:p>
          <a:p>
            <a:pPr lvl="0" defTabSz="914400">
              <a:lnSpc>
                <a:spcPct val="114999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проект реализуется на базе университета.</a:t>
            </a:r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395772" y="2009771"/>
            <a:ext cx="3786192" cy="42285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endParaRPr/>
          </a:p>
          <a:p>
            <a:pPr lvl="0" defTabSz="914400">
              <a:defRPr/>
            </a:pPr>
            <a:endParaRPr lang="ru-RU"/>
          </a:p>
          <a:p>
            <a:pPr lvl="0" algn="just" defTabSz="914400">
              <a:lnSpc>
                <a:spcPct val="114999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Бесплатный легкий доступ к чистой питьевой воде на территории университета.</a:t>
            </a:r>
            <a:endParaRPr/>
          </a:p>
          <a:p>
            <a:pPr lvl="0" algn="just" defTabSz="914400">
              <a:lnSpc>
                <a:spcPct val="114999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сайт и группы университета в социальных сетях, информирование через плакат расположенный на доске объявлений в корпусах университета.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329607" y="2009771"/>
            <a:ext cx="3305175" cy="4228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914400"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079686" y="1464482"/>
            <a:ext cx="2641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688013" y="1464482"/>
            <a:ext cx="3201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ru-RU" b="1"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9286865" y="1462114"/>
            <a:ext cx="1834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ru-RU" b="1">
                <a:latin typeface="Arial"/>
                <a:ea typeface="Arial"/>
                <a:cs typeface="Arial"/>
              </a:rPr>
              <a:t>Партнёры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8293885" y="2103113"/>
            <a:ext cx="3391736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Компания устанавливающая фонтанчики (ООО «АкваЛоджик»)</a:t>
            </a:r>
            <a:r>
              <a:rPr/>
              <a:t> </a:t>
            </a: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и занимающаяся своевременной заменой фильтров, ТюмГУ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1266494" y="996902"/>
          <a:ext cx="9659012" cy="5181726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833396"/>
                <a:gridCol w="1439382"/>
                <a:gridCol w="1439382"/>
                <a:gridCol w="1439382"/>
                <a:gridCol w="858453"/>
                <a:gridCol w="810000"/>
                <a:gridCol w="839017"/>
              </a:tblGrid>
              <a:tr h="41323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4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4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4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Разработка концепции плана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20.10.2023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25.10.2023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Ширшова Анастасия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Согласование проекта с Университетом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26.10.202326.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31.10.2023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Павлова Мария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Составление договора с исполнительной компанией по установке, закупке и эксплуатации питьевых фонтанчиков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03.11.2023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Павлова Мария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Создание карты-схемы расположения фонтанчиков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04.11.2023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Семенова Алина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Установка питьевых фонтанов в учебных корпусах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11.11.2023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26.11.2023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Пономарева 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sz="1400">
                          <a:latin typeface="Carlito"/>
                          <a:ea typeface="Carlito"/>
                          <a:cs typeface="Carlito"/>
                        </a:rPr>
                        <a:t>Разработка постов и схематичных карт для </a:t>
                      </a:r>
                      <a:r>
                        <a:rPr sz="1400" b="0" i="0" u="none">
                          <a:solidFill>
                            <a:srgbClr val="202124"/>
                          </a:solidFill>
                          <a:latin typeface="Carlito"/>
                          <a:ea typeface="Carlito"/>
                          <a:cs typeface="Carlito"/>
                        </a:rPr>
                        <a:t>благополучателей </a:t>
                      </a:r>
                      <a:r>
                        <a:rPr sz="1400"/>
                        <a:t> 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27.11.2023</a:t>
                      </a:r>
                      <a:endParaRPr sz="14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29.11.2023</a:t>
                      </a:r>
                      <a:endParaRPr sz="14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Огорелкова Анна-Мария</a:t>
                      </a:r>
                      <a:endParaRPr sz="14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Размещение информации о готовности проекта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Мурсалимов Рауль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02.12.2023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06.12.2023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Анастасия Пономарева</a:t>
                      </a:r>
                      <a:endParaRPr sz="14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07.12.2023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08.12.2023</a:t>
                      </a:r>
                      <a:endParaRPr sz="14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Павлова Мария</a:t>
                      </a:r>
                      <a:endParaRPr sz="14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65E6C6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 bwMode="auto">
          <a:xfrm>
            <a:off x="238124" y="249759"/>
            <a:ext cx="4278916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РЕСУРСЫ: ДИАГРАММА ГАНТА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 flipH="0" flipV="0">
            <a:off x="238123" y="6334124"/>
            <a:ext cx="7077074" cy="385209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3 месяца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428097" y="1088906"/>
          <a:ext cx="11335806" cy="4434091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066687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174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Общая сумма заработной платы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1 500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218 500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Создания плакатов-рекомендаций использования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Создание и разработка карты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-538 500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-31 500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-62 000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 bwMode="auto">
          <a:xfrm>
            <a:off x="238124" y="249759"/>
            <a:ext cx="4962526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РЕСУРСЫ: ФИНАНСОВЫЙ ПЛАН</a:t>
            </a: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28097" y="5769094"/>
            <a:ext cx="8601077" cy="78902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632 000 рублей</a:t>
            </a:r>
            <a:endParaRPr lang="ru-RU"/>
          </a:p>
          <a:p>
            <a:pPr lvl="0" defTabSz="914400"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0 месяцев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362913" y="2878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РЕЗУЛЬТАТЫ</a:t>
            </a: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38175" y="1145108"/>
            <a:ext cx="4933467" cy="500804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lnSpc>
                <a:spcPct val="150000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/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620358" y="1145108"/>
            <a:ext cx="4933467" cy="500804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914400">
              <a:lnSpc>
                <a:spcPct val="150000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lang="ru-RU"/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defTabSz="914400">
              <a:lnSpc>
                <a:spcPct val="150000"/>
              </a:lnSpc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905625" y="1748364"/>
            <a:ext cx="4362451" cy="42238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 algn="l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экологической обстановки за счет уменьшения пользования пластиковой продукцией.</a:t>
            </a:r>
            <a:endParaRPr lang="ru-RU"/>
          </a:p>
          <a:p>
            <a:pPr marL="285750" lvl="0" indent="-285750" algn="l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качества жизни примерно у 70% обучающихся   благодаря постоянному доступу к питьевой воде. </a:t>
            </a:r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923924" y="1748364"/>
            <a:ext cx="4362451" cy="42238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 algn="l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Экономия денежных средств в размере 3400 рублей за один учебный год (при средних тратах на воду 200р. в неделю) и 13 600 за обучение в бакалавриате. </a:t>
            </a:r>
            <a:endParaRPr lang="ru-RU"/>
          </a:p>
          <a:p>
            <a:pPr marL="285750" lvl="0" indent="-285750" algn="l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Экономия времени до 30 минут в день на поход в магазин или столовую.</a:t>
            </a:r>
            <a:endParaRPr lang="ru-RU"/>
          </a:p>
          <a:p>
            <a:pPr marL="285750" lvl="0" indent="-285750" algn="l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75% студентов пользуются питьевыми фонтанчиками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362913" y="287859"/>
            <a:ext cx="3548927" cy="5429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ru-RU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ВЫВОДЫ</a:t>
            </a: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23912" y="1171575"/>
            <a:ext cx="10544174" cy="3057525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  <a:endParaRPr/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085849" y="1859155"/>
            <a:ext cx="10020301" cy="19175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 algn="just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Доступность питьевой воды позволит нормализовать водный баланс</a:t>
            </a:r>
            <a:endParaRPr/>
          </a:p>
          <a:p>
            <a:pPr marL="285750" lvl="0" indent="-285750" algn="just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Повысит качество питьевой воды</a:t>
            </a:r>
            <a:endParaRPr/>
          </a:p>
          <a:p>
            <a:pPr marL="285750" lvl="0" indent="-285750" algn="just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Позволить снизит ежегодные траты университета на обслуживание кулеров</a:t>
            </a:r>
            <a:endParaRPr/>
          </a:p>
          <a:p>
            <a:pPr marL="285750" lvl="0" indent="-285750" algn="just" defTabSz="914400">
              <a:lnSpc>
                <a:spcPct val="150000"/>
              </a:lnSpc>
              <a:buBlip>
                <a:blip r:embed="rId2"/>
              </a:buBlip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Уменьшит экологический след от использования бутилированной воды</a:t>
            </a:r>
            <a:endParaRPr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823912" y="4675283"/>
            <a:ext cx="10544174" cy="150793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lvl="0" algn="just" defTabSz="914400">
              <a:lnSpc>
                <a:spcPct val="150000"/>
              </a:lnSpc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085849" y="4907755"/>
            <a:ext cx="10020301" cy="10429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ru-RU"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(6 месяцев) мы планируем установить питьевые фонтанчики и проанализировать их эффективность (измерить методом статистического опроса). 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/>
        <a:ea typeface="Arial"/>
        <a:cs typeface="Arial"/>
      </a:majorFont>
      <a:minorFont>
        <a:latin typeface="Tw Cen MT"/>
        <a:ea typeface="Arial"/>
        <a:cs typeface="Arial"/>
      </a:minorFont>
    </a:fontScheme>
    <a:fmtScheme name="Интеграл">
      <a:fillStyleLst>
        <a:solidFill>
          <a:schemeClr val="phClr"/>
        </a:solidFill>
        <a:gradFill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/>
        </a:gradFill>
        <a:gradFill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algn="tl" flip="none" sx="32000" sy="32000" tx="0" ty="0"/>
        </a:blipFill>
        <a:blipFill>
          <a:blip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algn="tl" flip="none" sx="32000" sy="32000" tx="0" ty="0"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0</Words>
  <Application>R7-Office/7.4.0.112</Application>
  <DocSecurity>0</DocSecurity>
  <PresentationFormat>Широкоэкранный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Мария Павлова</cp:lastModifiedBy>
  <cp:revision>77</cp:revision>
  <dcterms:created xsi:type="dcterms:W3CDTF">2023-09-23T09:41:00Z</dcterms:created>
  <dcterms:modified xsi:type="dcterms:W3CDTF">2023-10-24T13:08:33Z</dcterms:modified>
  <cp:category/>
  <cp:contentStatus/>
  <cp:version/>
</cp:coreProperties>
</file>