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323" r:id="rId2"/>
    <p:sldId id="263" r:id="rId3"/>
    <p:sldId id="353" r:id="rId4"/>
    <p:sldId id="354" r:id="rId5"/>
    <p:sldId id="355" r:id="rId6"/>
    <p:sldId id="358" r:id="rId7"/>
    <p:sldId id="359" r:id="rId8"/>
    <p:sldId id="271" r:id="rId9"/>
    <p:sldId id="360" r:id="rId10"/>
    <p:sldId id="356" r:id="rId11"/>
    <p:sldId id="357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9F00FF"/>
    <a:srgbClr val="FF2F2D"/>
    <a:srgbClr val="FD493D"/>
    <a:srgbClr val="ED3833"/>
    <a:srgbClr val="FBB3C1"/>
    <a:srgbClr val="F0F7F9"/>
    <a:srgbClr val="B5D8E1"/>
    <a:srgbClr val="FCAF17"/>
    <a:srgbClr val="0D0D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7" autoAdjust="0"/>
    <p:restoredTop sz="94700"/>
  </p:normalViewPr>
  <p:slideViewPr>
    <p:cSldViewPr snapToGrid="0" snapToObjects="1" showGuides="1">
      <p:cViewPr varScale="1">
        <p:scale>
          <a:sx n="68" d="100"/>
          <a:sy n="68" d="100"/>
        </p:scale>
        <p:origin x="594" y="7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1T15:30:19.89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48895999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71328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9946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14617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154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34587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91594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49317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1306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78712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0568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6" r:id="rId5"/>
    <p:sldLayoutId id="2147483657" r:id="rId6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customXml" Target="../ink/ink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gif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3137" y="2345381"/>
            <a:ext cx="6120000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hangingPunct="0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ern="0" dirty="0">
              <a:solidFill>
                <a:srgbClr val="FCAF17"/>
              </a:solidFill>
              <a:latin typeface="Calibri"/>
              <a:ea typeface="+mj-ea"/>
              <a:cs typeface="+mj-cs"/>
              <a:sym typeface="Calibri"/>
            </a:endParaRPr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hangingPunct="0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ern="0">
              <a:solidFill>
                <a:srgbClr val="8F00FF"/>
              </a:solidFill>
              <a:latin typeface="Calibri"/>
              <a:ea typeface="+mj-ea"/>
              <a:cs typeface="+mj-cs"/>
              <a:sym typeface="Calibri"/>
            </a:endParaRPr>
          </a:p>
        </p:txBody>
      </p:sp>
      <p:sp>
        <p:nvSpPr>
          <p:cNvPr id="150" name="Прямоугольник 13"/>
          <p:cNvSpPr/>
          <p:nvPr/>
        </p:nvSpPr>
        <p:spPr>
          <a:xfrm>
            <a:off x="610313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hangingPunct="0"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kern="0">
              <a:solidFill>
                <a:srgbClr val="FD493D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hangingPunct="0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ern="0">
              <a:solidFill>
                <a:srgbClr val="B5D8E1"/>
              </a:solidFill>
              <a:latin typeface="Calibri"/>
              <a:ea typeface="+mj-ea"/>
              <a:cs typeface="+mj-cs"/>
              <a:sym typeface="Calibri"/>
            </a:endParaRPr>
          </a:p>
        </p:txBody>
      </p:sp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4428"/>
            <a:ext cx="3404109" cy="4529333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hangingPunct="0">
              <a:defRPr>
                <a:solidFill>
                  <a:srgbClr val="FBB3C1"/>
                </a:solidFill>
              </a:defRPr>
            </a:pPr>
            <a:endParaRPr kern="0">
              <a:solidFill>
                <a:srgbClr val="FBB3C1"/>
              </a:solidFill>
              <a:sym typeface="Helvetica"/>
            </a:endParaRPr>
          </a:p>
        </p:txBody>
      </p:sp>
      <p:sp>
        <p:nvSpPr>
          <p:cNvPr id="15" name="Текст 2"/>
          <p:cNvSpPr txBox="1"/>
          <p:nvPr/>
        </p:nvSpPr>
        <p:spPr>
          <a:xfrm>
            <a:off x="8912922" y="3781815"/>
            <a:ext cx="3270008" cy="1867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Autofit/>
          </a:bodyPr>
          <a:lstStyle/>
          <a:p>
            <a:pPr algn="ctr" defTabSz="877822">
              <a:lnSpc>
                <a:spcPts val="29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altLang="ru-RU" sz="2200" b="1" dirty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Картинка проекта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958526-3470-F80F-BD27-F700F4773E16}"/>
              </a:ext>
            </a:extLst>
          </p:cNvPr>
          <p:cNvSpPr txBox="1"/>
          <p:nvPr/>
        </p:nvSpPr>
        <p:spPr>
          <a:xfrm>
            <a:off x="304650" y="830003"/>
            <a:ext cx="4831214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/>
          <a:p>
            <a:pPr defTabSz="877822">
              <a:defRPr sz="4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GB" sz="9600" dirty="0" err="1">
                <a:latin typeface="Californian FB" panose="0207040306080B030204" pitchFamily="18" charset="0"/>
              </a:rPr>
              <a:t>SkyWater</a:t>
            </a:r>
            <a:endParaRPr lang="ru-RU" sz="9600" dirty="0">
              <a:latin typeface="Californian FB" panose="0207040306080B030204" pitchFamily="18" charset="0"/>
            </a:endParaRPr>
          </a:p>
          <a:p>
            <a:pPr defTabSz="877822">
              <a:defRPr sz="4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i="1" dirty="0"/>
              <a:t>Наргис Холмаматова</a:t>
            </a:r>
            <a:endParaRPr lang="ru-RU" sz="9600" i="1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i="1" dirty="0"/>
              <a:t>Университет Нового Узбекистана</a:t>
            </a:r>
            <a:br>
              <a:rPr lang="ru-RU" dirty="0"/>
            </a:br>
            <a:r>
              <a:rPr lang="ru-RU" sz="1700" i="1" dirty="0"/>
              <a:t>Хим. Инженерия &amp; Материаловедение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i="1" dirty="0"/>
              <a:t>TeckNet</a:t>
            </a:r>
            <a:endParaRPr i="1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5152D76-E003-0107-7700-A4ACF0C73C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5276" y="163040"/>
            <a:ext cx="1765300" cy="2019300"/>
          </a:xfrm>
          <a:prstGeom prst="rect">
            <a:avLst/>
          </a:prstGeom>
        </p:spPr>
      </p:pic>
      <p:pic>
        <p:nvPicPr>
          <p:cNvPr id="1026" name="Picture 2" descr="Metal Organic Frameworks — A Brief Introduction | by Charles Yang | Medium">
            <a:extLst>
              <a:ext uri="{FF2B5EF4-FFF2-40B4-BE49-F238E27FC236}">
                <a16:creationId xmlns:a16="http://schemas.microsoft.com/office/drawing/2014/main" id="{CB00E80A-98BB-955E-9222-BAC0D605C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500" y="2343474"/>
            <a:ext cx="3408325" cy="3303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6868870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Текст 2"/>
          <p:cNvSpPr txBox="1"/>
          <p:nvPr/>
        </p:nvSpPr>
        <p:spPr>
          <a:xfrm>
            <a:off x="1314382" y="3105836"/>
            <a:ext cx="10372013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endParaRPr dirty="0"/>
          </a:p>
        </p:txBody>
      </p:sp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t>2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5449981" y="0"/>
            <a:ext cx="6747803" cy="6858000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A263B35-0EBB-AB0B-00BA-E7ABFB56D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7249" y="37624"/>
            <a:ext cx="637692" cy="72944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4F6792-212B-D947-FBBA-8F440AB06447}"/>
              </a:ext>
            </a:extLst>
          </p:cNvPr>
          <p:cNvSpPr txBox="1"/>
          <p:nvPr/>
        </p:nvSpPr>
        <p:spPr>
          <a:xfrm>
            <a:off x="504354" y="827885"/>
            <a:ext cx="2207716" cy="15696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96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1,1</a:t>
            </a:r>
            <a:endParaRPr kumimoji="0" lang="en-GB" sz="9600" b="1" i="0" u="none" strike="noStrike" cap="none" spc="0" normalizeH="0" baseline="0" dirty="0">
              <a:ln>
                <a:noFill/>
              </a:ln>
              <a:solidFill>
                <a:srgbClr val="8F00FF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A1012B-64C9-4966-3C3B-07960D934010}"/>
              </a:ext>
            </a:extLst>
          </p:cNvPr>
          <p:cNvSpPr txBox="1"/>
          <p:nvPr/>
        </p:nvSpPr>
        <p:spPr>
          <a:xfrm>
            <a:off x="2433711" y="1125415"/>
            <a:ext cx="2053883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Миллиарда людей страдают от нехватки воды</a:t>
            </a:r>
            <a:endParaRPr kumimoji="0" lang="en-GB" sz="1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E4457B-A5EF-3AE1-C409-3B535212C336}"/>
              </a:ext>
            </a:extLst>
          </p:cNvPr>
          <p:cNvSpPr txBox="1"/>
          <p:nvPr/>
        </p:nvSpPr>
        <p:spPr>
          <a:xfrm>
            <a:off x="535484" y="2644171"/>
            <a:ext cx="2207716" cy="15696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9600" b="1" dirty="0">
                <a:solidFill>
                  <a:srgbClr val="8F00FF"/>
                </a:solidFill>
              </a:rPr>
              <a:t>2</a:t>
            </a:r>
            <a:r>
              <a:rPr kumimoji="0" lang="ru-RU" sz="96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,6</a:t>
            </a:r>
            <a:endParaRPr kumimoji="0" lang="en-GB" sz="9600" b="1" i="0" u="none" strike="noStrike" cap="none" spc="0" normalizeH="0" baseline="0" dirty="0">
              <a:ln>
                <a:noFill/>
              </a:ln>
              <a:solidFill>
                <a:srgbClr val="8F00FF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A495B6-2310-D9BF-4443-D52FC6AD45E1}"/>
              </a:ext>
            </a:extLst>
          </p:cNvPr>
          <p:cNvSpPr txBox="1"/>
          <p:nvPr/>
        </p:nvSpPr>
        <p:spPr>
          <a:xfrm>
            <a:off x="2433711" y="2859205"/>
            <a:ext cx="2349304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Миллиарда людей не имеют доступа к базовым средствам санитарии</a:t>
            </a:r>
            <a:endParaRPr kumimoji="0" lang="en-GB" sz="1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D3CF5D-573E-AFC6-73C3-12E6FB6412C6}"/>
              </a:ext>
            </a:extLst>
          </p:cNvPr>
          <p:cNvSpPr txBox="1"/>
          <p:nvPr/>
        </p:nvSpPr>
        <p:spPr>
          <a:xfrm>
            <a:off x="717262" y="4640428"/>
            <a:ext cx="1470397" cy="15696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9600" b="1" dirty="0">
                <a:solidFill>
                  <a:srgbClr val="8F00FF"/>
                </a:solidFill>
              </a:rPr>
              <a:t>80</a:t>
            </a:r>
            <a:endParaRPr kumimoji="0" lang="en-GB" sz="9600" b="1" i="0" u="none" strike="noStrike" cap="none" spc="0" normalizeH="0" baseline="0" dirty="0">
              <a:ln>
                <a:noFill/>
              </a:ln>
              <a:solidFill>
                <a:srgbClr val="8F00FF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BCB3E2-FACF-6C0E-83D5-F043AB3B38D6}"/>
              </a:ext>
            </a:extLst>
          </p:cNvPr>
          <p:cNvSpPr txBox="1"/>
          <p:nvPr/>
        </p:nvSpPr>
        <p:spPr>
          <a:xfrm>
            <a:off x="2433711" y="4843718"/>
            <a:ext cx="2349304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Стран пользуются или нуждаются в современных водных технологиях </a:t>
            </a:r>
            <a:endParaRPr kumimoji="0" lang="en-GB" sz="1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9BD419F-3F93-DB68-4CD1-6A59394A1462}"/>
              </a:ext>
            </a:extLst>
          </p:cNvPr>
          <p:cNvSpPr/>
          <p:nvPr/>
        </p:nvSpPr>
        <p:spPr>
          <a:xfrm>
            <a:off x="6733147" y="293329"/>
            <a:ext cx="4181472" cy="646327"/>
          </a:xfrm>
          <a:prstGeom prst="roundRect">
            <a:avLst/>
          </a:prstGeom>
          <a:ln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0566C1-E40A-64C9-5EED-FB7B381AD444}"/>
              </a:ext>
            </a:extLst>
          </p:cNvPr>
          <p:cNvSpPr txBox="1"/>
          <p:nvPr/>
        </p:nvSpPr>
        <p:spPr>
          <a:xfrm>
            <a:off x="7021167" y="402347"/>
            <a:ext cx="3638099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Существую</a:t>
            </a:r>
            <a:r>
              <a:rPr lang="ru-RU" sz="2400" dirty="0"/>
              <a:t>щие методы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ACE660-E900-ADF0-DD43-C2C56D2F642E}"/>
              </a:ext>
            </a:extLst>
          </p:cNvPr>
          <p:cNvSpPr txBox="1"/>
          <p:nvPr/>
        </p:nvSpPr>
        <p:spPr>
          <a:xfrm>
            <a:off x="5701459" y="2275253"/>
            <a:ext cx="1406768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1400" b="0" i="0" spc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rPr>
              <a:t>фильтрация сточных вод</a:t>
            </a:r>
            <a:endParaRPr lang="en-GB" sz="1400" dirty="0">
              <a:effectLst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16B9893-726E-EB06-7A3B-7B59CD48CD8D}"/>
              </a:ext>
            </a:extLst>
          </p:cNvPr>
          <p:cNvSpPr txBox="1"/>
          <p:nvPr/>
        </p:nvSpPr>
        <p:spPr>
          <a:xfrm>
            <a:off x="7088142" y="2275746"/>
            <a:ext cx="1406768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1400" b="0" i="0" spc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rPr>
              <a:t>опреснение солёной воды</a:t>
            </a:r>
            <a:endParaRPr lang="en-GB" sz="1400" dirty="0">
              <a:effectLst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669751-706E-F47C-D510-E374B2491A5D}"/>
              </a:ext>
            </a:extLst>
          </p:cNvPr>
          <p:cNvSpPr txBox="1"/>
          <p:nvPr/>
        </p:nvSpPr>
        <p:spPr>
          <a:xfrm>
            <a:off x="10213375" y="2295525"/>
            <a:ext cx="1803384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R="0" algn="l" rtl="0" fontAlgn="auto" latinLnBrk="0" hangingPunct="0">
              <a:spcBef>
                <a:spcPts val="0"/>
              </a:spcBef>
              <a:spcAft>
                <a:spcPts val="0"/>
              </a:spcAft>
              <a:buClrTx/>
              <a:buSzPts val="1800"/>
            </a:pPr>
            <a:r>
              <a:rPr lang="ru-RU" sz="1400" b="0" i="0" spc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rPr>
              <a:t>мэнеджмент водных инфраструктур</a:t>
            </a:r>
            <a:endParaRPr lang="en-GB" sz="1400" dirty="0">
              <a:effectLst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3649409-CE9F-A364-A16F-7DF994F2F68C}"/>
              </a:ext>
            </a:extLst>
          </p:cNvPr>
          <p:cNvSpPr txBox="1"/>
          <p:nvPr/>
        </p:nvSpPr>
        <p:spPr>
          <a:xfrm>
            <a:off x="8621584" y="2275746"/>
            <a:ext cx="1384348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1400" b="0" i="0" spc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rPr>
              <a:t>конденсация водяных паров</a:t>
            </a:r>
            <a:endParaRPr lang="en-GB" sz="1400" dirty="0">
              <a:effectLst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9F5C3F6-4A00-D5EB-BEA8-209305D7FB48}"/>
              </a:ext>
            </a:extLst>
          </p:cNvPr>
          <p:cNvCxnSpPr/>
          <p:nvPr/>
        </p:nvCxnSpPr>
        <p:spPr>
          <a:xfrm flipH="1">
            <a:off x="6385821" y="939656"/>
            <a:ext cx="2109089" cy="1335597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29DA613-1D96-FB6B-351B-E3317C5C790D}"/>
              </a:ext>
            </a:extLst>
          </p:cNvPr>
          <p:cNvCxnSpPr/>
          <p:nvPr/>
        </p:nvCxnSpPr>
        <p:spPr>
          <a:xfrm flipH="1">
            <a:off x="7672030" y="952198"/>
            <a:ext cx="949554" cy="1362524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D084693-25EA-1AFF-17A6-A2DE00E4C09A}"/>
              </a:ext>
            </a:extLst>
          </p:cNvPr>
          <p:cNvCxnSpPr>
            <a:endCxn id="15" idx="0"/>
          </p:cNvCxnSpPr>
          <p:nvPr/>
        </p:nvCxnSpPr>
        <p:spPr>
          <a:xfrm>
            <a:off x="8823883" y="973026"/>
            <a:ext cx="489875" cy="1302720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D681E68-0339-2F6C-588C-E8F0263CE4DD}"/>
              </a:ext>
            </a:extLst>
          </p:cNvPr>
          <p:cNvCxnSpPr/>
          <p:nvPr/>
        </p:nvCxnSpPr>
        <p:spPr>
          <a:xfrm>
            <a:off x="8942146" y="973026"/>
            <a:ext cx="2013340" cy="1327767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1" name="Explosion: 8 Points 30">
            <a:extLst>
              <a:ext uri="{FF2B5EF4-FFF2-40B4-BE49-F238E27FC236}">
                <a16:creationId xmlns:a16="http://schemas.microsoft.com/office/drawing/2014/main" id="{B6B48692-7BC6-B6BA-4719-C3F5510E9D98}"/>
              </a:ext>
            </a:extLst>
          </p:cNvPr>
          <p:cNvSpPr/>
          <p:nvPr/>
        </p:nvSpPr>
        <p:spPr>
          <a:xfrm>
            <a:off x="7990470" y="4652660"/>
            <a:ext cx="2054187" cy="1916283"/>
          </a:xfrm>
          <a:prstGeom prst="irregularSeal1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2" name="Lightning Bolt 31">
            <a:extLst>
              <a:ext uri="{FF2B5EF4-FFF2-40B4-BE49-F238E27FC236}">
                <a16:creationId xmlns:a16="http://schemas.microsoft.com/office/drawing/2014/main" id="{AB6970AE-807C-DEC6-3EBE-2B386A7F17EF}"/>
              </a:ext>
            </a:extLst>
          </p:cNvPr>
          <p:cNvSpPr/>
          <p:nvPr/>
        </p:nvSpPr>
        <p:spPr>
          <a:xfrm>
            <a:off x="8406294" y="5016588"/>
            <a:ext cx="1040127" cy="1188425"/>
          </a:xfrm>
          <a:prstGeom prst="lightningBolt">
            <a:avLst/>
          </a:prstGeom>
          <a:ln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3" name="Explosion: 8 Points 32">
            <a:extLst>
              <a:ext uri="{FF2B5EF4-FFF2-40B4-BE49-F238E27FC236}">
                <a16:creationId xmlns:a16="http://schemas.microsoft.com/office/drawing/2014/main" id="{FCAEAE40-0DA4-2BA6-64C3-2B8F2C93D252}"/>
              </a:ext>
            </a:extLst>
          </p:cNvPr>
          <p:cNvSpPr/>
          <p:nvPr/>
        </p:nvSpPr>
        <p:spPr>
          <a:xfrm>
            <a:off x="5691499" y="4346940"/>
            <a:ext cx="2054187" cy="1916283"/>
          </a:xfrm>
          <a:prstGeom prst="irregularSeal1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4" name="Explosion: 8 Points 33">
            <a:extLst>
              <a:ext uri="{FF2B5EF4-FFF2-40B4-BE49-F238E27FC236}">
                <a16:creationId xmlns:a16="http://schemas.microsoft.com/office/drawing/2014/main" id="{17E0C61C-184B-20E8-4B33-A178463D334C}"/>
              </a:ext>
            </a:extLst>
          </p:cNvPr>
          <p:cNvSpPr/>
          <p:nvPr/>
        </p:nvSpPr>
        <p:spPr>
          <a:xfrm>
            <a:off x="10120499" y="4386097"/>
            <a:ext cx="2054187" cy="1916283"/>
          </a:xfrm>
          <a:prstGeom prst="irregularSeal1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291C2D4-481E-13F0-6E53-1725058DFD18}"/>
              </a:ext>
            </a:extLst>
          </p:cNvPr>
          <p:cNvSpPr txBox="1"/>
          <p:nvPr/>
        </p:nvSpPr>
        <p:spPr>
          <a:xfrm>
            <a:off x="6315522" y="4520201"/>
            <a:ext cx="877025" cy="15696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9600" b="1" dirty="0"/>
              <a:t>$</a:t>
            </a:r>
            <a:endParaRPr kumimoji="0" lang="en-GB" sz="96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7030EBC2-36C1-6E7E-2BFB-E490C4A3A9B0}"/>
                  </a:ext>
                </a:extLst>
              </p14:cNvPr>
              <p14:cNvContentPartPr/>
              <p14:nvPr/>
            </p14:nvContentPartPr>
            <p14:xfrm>
              <a:off x="-957102" y="5556268"/>
              <a:ext cx="360" cy="36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7030EBC2-36C1-6E7E-2BFB-E490C4A3A9B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963222" y="5550148"/>
                <a:ext cx="12600" cy="12600"/>
              </a:xfrm>
              <a:prstGeom prst="rect">
                <a:avLst/>
              </a:prstGeom>
            </p:spPr>
          </p:pic>
        </mc:Fallback>
      </mc:AlternateContent>
      <p:pic>
        <p:nvPicPr>
          <p:cNvPr id="2052" name="Picture 4">
            <a:extLst>
              <a:ext uri="{FF2B5EF4-FFF2-40B4-BE49-F238E27FC236}">
                <a16:creationId xmlns:a16="http://schemas.microsoft.com/office/drawing/2014/main" id="{3453C4F8-6385-D3F3-561D-5D09CF10C8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3728" y="4789391"/>
            <a:ext cx="1534985" cy="1172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DCAE5676-0406-61FC-F959-037D238E9CF6}"/>
              </a:ext>
            </a:extLst>
          </p:cNvPr>
          <p:cNvCxnSpPr/>
          <p:nvPr/>
        </p:nvCxnSpPr>
        <p:spPr>
          <a:xfrm>
            <a:off x="12782568" y="3872906"/>
            <a:ext cx="914400" cy="914400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039CE7E3-D77A-A56A-7DBC-C4A6E6A89F4C}"/>
              </a:ext>
            </a:extLst>
          </p:cNvPr>
          <p:cNvCxnSpPr>
            <a:stCxn id="12" idx="2"/>
          </p:cNvCxnSpPr>
          <p:nvPr/>
        </p:nvCxnSpPr>
        <p:spPr>
          <a:xfrm>
            <a:off x="6404843" y="2798469"/>
            <a:ext cx="4417832" cy="1780355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C5F90C77-8FC7-CABC-3B95-7EA6B7634351}"/>
              </a:ext>
            </a:extLst>
          </p:cNvPr>
          <p:cNvCxnSpPr/>
          <p:nvPr/>
        </p:nvCxnSpPr>
        <p:spPr>
          <a:xfrm flipH="1">
            <a:off x="6857735" y="2771676"/>
            <a:ext cx="4104310" cy="1779862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FB8A9DF2-A77F-3532-F295-6013EE9FA839}"/>
              </a:ext>
            </a:extLst>
          </p:cNvPr>
          <p:cNvCxnSpPr/>
          <p:nvPr/>
        </p:nvCxnSpPr>
        <p:spPr>
          <a:xfrm>
            <a:off x="8735369" y="3721635"/>
            <a:ext cx="0" cy="1216941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D837EB8-F6C7-0168-42B3-E655EE0647A4}"/>
              </a:ext>
            </a:extLst>
          </p:cNvPr>
          <p:cNvCxnSpPr/>
          <p:nvPr/>
        </p:nvCxnSpPr>
        <p:spPr>
          <a:xfrm>
            <a:off x="7685678" y="2771676"/>
            <a:ext cx="1063339" cy="980487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E107694-D6C0-3BD6-AAE5-B459513FBE4B}"/>
              </a:ext>
            </a:extLst>
          </p:cNvPr>
          <p:cNvCxnSpPr>
            <a:cxnSpLocks/>
          </p:cNvCxnSpPr>
          <p:nvPr/>
        </p:nvCxnSpPr>
        <p:spPr>
          <a:xfrm flipH="1">
            <a:off x="8762665" y="2724633"/>
            <a:ext cx="703384" cy="997002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  <p:bldP spid="13" grpId="0"/>
      <p:bldP spid="14" grpId="0"/>
      <p:bldP spid="15" grpId="0"/>
      <p:bldP spid="31" grpId="0" animBg="1"/>
      <p:bldP spid="32" grpId="0" animBg="1"/>
      <p:bldP spid="33" grpId="0" animBg="1"/>
      <p:bldP spid="34" grpId="0" animBg="1"/>
      <p:bldP spid="3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A263B35-0EBB-AB0B-00BA-E7ABFB56D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7366" y="0"/>
            <a:ext cx="637692" cy="729446"/>
          </a:xfrm>
          <a:prstGeom prst="rect">
            <a:avLst/>
          </a:prstGeom>
        </p:spPr>
      </p:pic>
      <p:sp>
        <p:nvSpPr>
          <p:cNvPr id="3" name="Прямоугольник 9">
            <a:extLst>
              <a:ext uri="{FF2B5EF4-FFF2-40B4-BE49-F238E27FC236}">
                <a16:creationId xmlns:a16="http://schemas.microsoft.com/office/drawing/2014/main" id="{E37586FB-7C30-5B97-5DFE-4BFB9F41B635}"/>
              </a:ext>
            </a:extLst>
          </p:cNvPr>
          <p:cNvSpPr/>
          <p:nvPr/>
        </p:nvSpPr>
        <p:spPr>
          <a:xfrm>
            <a:off x="0" y="3792"/>
            <a:ext cx="4058654" cy="6858000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hangingPunct="0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ern="0">
              <a:solidFill>
                <a:srgbClr val="B5D8E1"/>
              </a:solidFill>
              <a:latin typeface="Calibri"/>
              <a:ea typeface="+mj-ea"/>
              <a:cs typeface="+mj-cs"/>
              <a:sym typeface="Calibri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5CAA7CE-9E11-AE54-0F05-1F7D431C1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5070"/>
            <a:ext cx="1517232" cy="1628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71B27FA-8C64-DE7C-6878-53AE16D4A468}"/>
              </a:ext>
            </a:extLst>
          </p:cNvPr>
          <p:cNvSpPr txBox="1"/>
          <p:nvPr/>
        </p:nvSpPr>
        <p:spPr>
          <a:xfrm>
            <a:off x="339160" y="1643319"/>
            <a:ext cx="877025" cy="15696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9600" b="1" dirty="0">
                <a:solidFill>
                  <a:srgbClr val="FF0000"/>
                </a:solidFill>
              </a:rPr>
              <a:t>$</a:t>
            </a:r>
            <a:endParaRPr kumimoji="0" lang="en-GB" sz="9600" b="1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3078" name="Picture 6">
            <a:extLst>
              <a:ext uri="{FF2B5EF4-FFF2-40B4-BE49-F238E27FC236}">
                <a16:creationId xmlns:a16="http://schemas.microsoft.com/office/drawing/2014/main" id="{0D4C0BB1-ED97-943E-5C29-ABDEB9669C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68" y="3464695"/>
            <a:ext cx="1043475" cy="104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Removal of metals from water using MOF-based composite adsorbents -  Environmental Science: Water Research &amp; Technology (RSC Publishing)  DOI:10.1039/D2EW00941B">
            <a:extLst>
              <a:ext uri="{FF2B5EF4-FFF2-40B4-BE49-F238E27FC236}">
                <a16:creationId xmlns:a16="http://schemas.microsoft.com/office/drawing/2014/main" id="{04720771-43D6-C5EB-349D-4DB48EB925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6675" y="979825"/>
            <a:ext cx="8133346" cy="4969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Water from thin air: Hand-held water harvester powered by sunlight could  combat water scarcity | University of California">
            <a:extLst>
              <a:ext uri="{FF2B5EF4-FFF2-40B4-BE49-F238E27FC236}">
                <a16:creationId xmlns:a16="http://schemas.microsoft.com/office/drawing/2014/main" id="{D035E442-C85A-DB01-9C3F-DF3F8353ED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83" t="4772" r="26976" b="4480"/>
          <a:stretch/>
        </p:blipFill>
        <p:spPr bwMode="auto">
          <a:xfrm>
            <a:off x="5595566" y="-54659"/>
            <a:ext cx="5075563" cy="6967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B816235-D5E6-414C-C160-BD7DF86F5233}"/>
              </a:ext>
            </a:extLst>
          </p:cNvPr>
          <p:cNvSpPr txBox="1"/>
          <p:nvPr/>
        </p:nvSpPr>
        <p:spPr>
          <a:xfrm>
            <a:off x="1216185" y="360177"/>
            <a:ext cx="2700322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65</a:t>
            </a:r>
            <a:r>
              <a:rPr lang="en-GB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°C</a:t>
            </a:r>
            <a:r>
              <a:rPr lang="ru-RU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,</a:t>
            </a:r>
            <a:r>
              <a:rPr lang="ru-RU" dirty="0">
                <a:solidFill>
                  <a:srgbClr val="4D5156"/>
                </a:solidFill>
                <a:latin typeface="arial" panose="020B0604020202020204" pitchFamily="34" charset="0"/>
              </a:rPr>
              <a:t> 14% влажности</a:t>
            </a:r>
            <a:br>
              <a:rPr lang="ru-RU" dirty="0">
                <a:solidFill>
                  <a:srgbClr val="4D5156"/>
                </a:solidFill>
                <a:latin typeface="arial" panose="020B0604020202020204" pitchFamily="34" charset="0"/>
              </a:rPr>
            </a:br>
            <a:r>
              <a:rPr lang="ru-RU" dirty="0">
                <a:solidFill>
                  <a:srgbClr val="4D5156"/>
                </a:solidFill>
                <a:latin typeface="arial" panose="020B0604020202020204" pitchFamily="34" charset="0"/>
              </a:rPr>
              <a:t>Пустыня «Смертельная Долина»</a:t>
            </a:r>
            <a:endParaRPr kumimoji="0" lang="en-GB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5A068E-618B-0684-BFF8-12AF44581F65}"/>
              </a:ext>
            </a:extLst>
          </p:cNvPr>
          <p:cNvSpPr txBox="1"/>
          <p:nvPr/>
        </p:nvSpPr>
        <p:spPr>
          <a:xfrm>
            <a:off x="1203043" y="2104983"/>
            <a:ext cx="2700322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Срок годности 5-10 лет,</a:t>
            </a:r>
            <a:br>
              <a:rPr lang="ru-RU" dirty="0"/>
            </a:br>
            <a:r>
              <a:rPr lang="ru-RU" dirty="0"/>
              <a:t>окупает все расходы</a:t>
            </a:r>
            <a:endParaRPr kumimoji="0" lang="en-GB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405EC7-6A59-2D4C-BC2C-824EFA54BB7D}"/>
              </a:ext>
            </a:extLst>
          </p:cNvPr>
          <p:cNvSpPr txBox="1"/>
          <p:nvPr/>
        </p:nvSpPr>
        <p:spPr>
          <a:xfrm>
            <a:off x="1203043" y="3652894"/>
            <a:ext cx="2700322" cy="738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/>
              <a:t>Не требует электричестваб процесс происходит за счёт уникального хим. строения</a:t>
            </a:r>
            <a:endParaRPr kumimoji="0" lang="en-GB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999DC06-0631-B219-44A9-4FD242991818}"/>
              </a:ext>
            </a:extLst>
          </p:cNvPr>
          <p:cNvSpPr/>
          <p:nvPr/>
        </p:nvSpPr>
        <p:spPr>
          <a:xfrm>
            <a:off x="159568" y="5214681"/>
            <a:ext cx="3610327" cy="128314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6C8C18-36F9-D5D9-B4FA-CEF30DD8A73E}"/>
              </a:ext>
            </a:extLst>
          </p:cNvPr>
          <p:cNvSpPr txBox="1"/>
          <p:nvPr/>
        </p:nvSpPr>
        <p:spPr>
          <a:xfrm>
            <a:off x="648868" y="5639012"/>
            <a:ext cx="2468208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250гр воды – 1кг </a:t>
            </a:r>
            <a:r>
              <a:rPr lang="en-GB" dirty="0"/>
              <a:t>MOF</a:t>
            </a:r>
            <a:endParaRPr kumimoji="0" lang="en-GB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9243017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1" grpId="0"/>
      <p:bldP spid="12" grpId="0" animBg="1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t>4</a:t>
              </a:fld>
              <a:endParaRPr/>
            </a:p>
          </p:txBody>
        </p:sp>
      </p:grpSp>
      <p:sp>
        <p:nvSpPr>
          <p:cNvPr id="215" name="Прямоугольник"/>
          <p:cNvSpPr/>
          <p:nvPr/>
        </p:nvSpPr>
        <p:spPr>
          <a:xfrm>
            <a:off x="-18523" y="-7366"/>
            <a:ext cx="3820502" cy="6879548"/>
          </a:xfrm>
          <a:prstGeom prst="rect">
            <a:avLst/>
          </a:prstGeom>
          <a:solidFill>
            <a:srgbClr val="8F00FF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>
              <a:defRPr>
                <a:solidFill>
                  <a:srgbClr val="FFFF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A263B35-0EBB-AB0B-00BA-E7ABFB56D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7366" y="0"/>
            <a:ext cx="637692" cy="72944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EE0FE32-0236-0FDD-7175-61F8EBA46EE3}"/>
              </a:ext>
            </a:extLst>
          </p:cNvPr>
          <p:cNvSpPr txBox="1"/>
          <p:nvPr/>
        </p:nvSpPr>
        <p:spPr>
          <a:xfrm>
            <a:off x="130457" y="160421"/>
            <a:ext cx="3430890" cy="15696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9600" b="1" i="0" u="none" strike="noStrike" cap="none" spc="0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B2G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B0F808-413F-4939-9262-3417F7EFA5B4}"/>
              </a:ext>
            </a:extLst>
          </p:cNvPr>
          <p:cNvSpPr txBox="1"/>
          <p:nvPr/>
        </p:nvSpPr>
        <p:spPr>
          <a:xfrm>
            <a:off x="321157" y="1730077"/>
            <a:ext cx="3049490" cy="23390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R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ru-RU" sz="16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Средняя Азия</a:t>
            </a:r>
          </a:p>
          <a:p>
            <a:pPr marR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ru-RU" sz="16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Йемен</a:t>
            </a:r>
          </a:p>
          <a:p>
            <a:pPr marR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ru-RU" sz="16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Танзания</a:t>
            </a:r>
          </a:p>
          <a:p>
            <a:pPr marR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ru-RU" sz="16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Судан</a:t>
            </a:r>
          </a:p>
          <a:p>
            <a:pPr marR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ru-RU" sz="16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Папуа-Новая Гвинея</a:t>
            </a:r>
          </a:p>
          <a:p>
            <a:pPr marR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ru-RU" sz="16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Пакистан</a:t>
            </a:r>
          </a:p>
          <a:p>
            <a:pPr marR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ru-RU" sz="16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Нигерия</a:t>
            </a:r>
          </a:p>
          <a:p>
            <a:pPr marR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GB" sz="16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(</a:t>
            </a:r>
            <a:r>
              <a:rPr lang="ru-RU" sz="16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 </a:t>
            </a:r>
            <a:r>
              <a:rPr lang="en-GB" sz="16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±80 </a:t>
            </a:r>
            <a:r>
              <a:rPr lang="ru-RU" sz="16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стран )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ru-RU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AAFC784-6181-72AF-AD7A-9F8D1538B90A}"/>
              </a:ext>
            </a:extLst>
          </p:cNvPr>
          <p:cNvCxnSpPr/>
          <p:nvPr/>
        </p:nvCxnSpPr>
        <p:spPr>
          <a:xfrm>
            <a:off x="1042737" y="4069175"/>
            <a:ext cx="1716505" cy="0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A065892-8517-61D7-4ED2-816B7FDAE14D}"/>
              </a:ext>
            </a:extLst>
          </p:cNvPr>
          <p:cNvSpPr txBox="1"/>
          <p:nvPr/>
        </p:nvSpPr>
        <p:spPr>
          <a:xfrm>
            <a:off x="376244" y="4345468"/>
            <a:ext cx="3049490" cy="28315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R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GB" sz="16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Pacific Institute</a:t>
            </a:r>
          </a:p>
          <a:p>
            <a:pPr marR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GB" sz="1600" b="1" dirty="0">
              <a:solidFill>
                <a:schemeClr val="bg1">
                  <a:lumMod val="75000"/>
                </a:schemeClr>
              </a:solidFill>
              <a:latin typeface="+mj-lt"/>
            </a:endParaRPr>
          </a:p>
          <a:p>
            <a:pPr marR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GB" sz="16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World Water Council</a:t>
            </a:r>
          </a:p>
          <a:p>
            <a:pPr marR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GB" sz="1600" b="1" dirty="0">
              <a:solidFill>
                <a:schemeClr val="bg1">
                  <a:lumMod val="75000"/>
                </a:schemeClr>
              </a:solidFill>
              <a:latin typeface="+mj-lt"/>
            </a:endParaRPr>
          </a:p>
          <a:p>
            <a:pPr marR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GB" sz="16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Clean Water Action</a:t>
            </a:r>
          </a:p>
          <a:p>
            <a:pPr marR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GB" sz="1600" b="1" dirty="0">
              <a:solidFill>
                <a:schemeClr val="bg1">
                  <a:lumMod val="75000"/>
                </a:schemeClr>
              </a:solidFill>
              <a:latin typeface="+mj-lt"/>
            </a:endParaRPr>
          </a:p>
          <a:p>
            <a:pPr marR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GB" sz="16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Water Aid</a:t>
            </a:r>
          </a:p>
          <a:p>
            <a:pPr marR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GB" sz="1600" b="1" dirty="0">
              <a:solidFill>
                <a:schemeClr val="bg1">
                  <a:lumMod val="75000"/>
                </a:schemeClr>
              </a:solidFill>
              <a:latin typeface="+mj-lt"/>
            </a:endParaRPr>
          </a:p>
          <a:p>
            <a:pPr marR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GB" sz="16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Columbia Water </a:t>
            </a:r>
            <a:r>
              <a:rPr lang="en-GB" sz="1600" b="1" dirty="0" err="1">
                <a:solidFill>
                  <a:schemeClr val="bg1">
                    <a:lumMod val="75000"/>
                  </a:schemeClr>
                </a:solidFill>
                <a:latin typeface="+mj-lt"/>
              </a:rPr>
              <a:t>Center</a:t>
            </a:r>
            <a:endParaRPr lang="en-GB" sz="1600" b="1" dirty="0">
              <a:solidFill>
                <a:schemeClr val="bg1">
                  <a:lumMod val="75000"/>
                </a:schemeClr>
              </a:solidFill>
              <a:latin typeface="+mj-lt"/>
            </a:endParaRPr>
          </a:p>
          <a:p>
            <a:pPr marR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GB" sz="1600" dirty="0">
              <a:latin typeface="+mj-lt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ru-RU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22E9F77F-0DEA-5D22-3001-F77F62863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754" y="-69164"/>
            <a:ext cx="2028825" cy="202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0CD4637-54C3-E255-1728-A81392A2C81A}"/>
              </a:ext>
            </a:extLst>
          </p:cNvPr>
          <p:cNvSpPr/>
          <p:nvPr/>
        </p:nvSpPr>
        <p:spPr>
          <a:xfrm>
            <a:off x="6926943" y="1802710"/>
            <a:ext cx="1988636" cy="997784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DE4712E-D24D-83FB-CF8B-DDBA50E40444}"/>
              </a:ext>
            </a:extLst>
          </p:cNvPr>
          <p:cNvSpPr/>
          <p:nvPr/>
        </p:nvSpPr>
        <p:spPr>
          <a:xfrm>
            <a:off x="9498731" y="3641328"/>
            <a:ext cx="2390274" cy="641684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26EE77F-3206-7404-ABF0-70B39377744B}"/>
              </a:ext>
            </a:extLst>
          </p:cNvPr>
          <p:cNvSpPr/>
          <p:nvPr/>
        </p:nvSpPr>
        <p:spPr>
          <a:xfrm>
            <a:off x="6737684" y="3641328"/>
            <a:ext cx="2390274" cy="641684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05DC60F-9D1C-F72B-4BFE-53DCF7DEE603}"/>
              </a:ext>
            </a:extLst>
          </p:cNvPr>
          <p:cNvSpPr/>
          <p:nvPr/>
        </p:nvSpPr>
        <p:spPr>
          <a:xfrm>
            <a:off x="3992679" y="3641328"/>
            <a:ext cx="2390274" cy="641684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Rectangle: Diagonal Corners Rounded 15">
            <a:extLst>
              <a:ext uri="{FF2B5EF4-FFF2-40B4-BE49-F238E27FC236}">
                <a16:creationId xmlns:a16="http://schemas.microsoft.com/office/drawing/2014/main" id="{611F8BE9-11BD-C6A0-087A-ECA67E9CAD95}"/>
              </a:ext>
            </a:extLst>
          </p:cNvPr>
          <p:cNvSpPr/>
          <p:nvPr/>
        </p:nvSpPr>
        <p:spPr>
          <a:xfrm>
            <a:off x="4465921" y="5229726"/>
            <a:ext cx="1443789" cy="834190"/>
          </a:xfrm>
          <a:prstGeom prst="round2Diag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C5045D5-0F7C-A21C-1E7A-9606F9A86CDA}"/>
              </a:ext>
            </a:extLst>
          </p:cNvPr>
          <p:cNvCxnSpPr>
            <a:cxnSpLocks/>
          </p:cNvCxnSpPr>
          <p:nvPr/>
        </p:nvCxnSpPr>
        <p:spPr>
          <a:xfrm>
            <a:off x="7901166" y="1315453"/>
            <a:ext cx="1" cy="440927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6143ECE-1339-188D-DA56-5266CD125FE9}"/>
              </a:ext>
            </a:extLst>
          </p:cNvPr>
          <p:cNvCxnSpPr/>
          <p:nvPr/>
        </p:nvCxnSpPr>
        <p:spPr>
          <a:xfrm flipH="1">
            <a:off x="5187815" y="2694614"/>
            <a:ext cx="1549869" cy="734386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A296836-92D7-9792-A364-A9CC6892A73D}"/>
              </a:ext>
            </a:extLst>
          </p:cNvPr>
          <p:cNvCxnSpPr/>
          <p:nvPr/>
        </p:nvCxnSpPr>
        <p:spPr>
          <a:xfrm>
            <a:off x="9127958" y="2601345"/>
            <a:ext cx="1565910" cy="827655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4932C18-A2D2-DF4B-CC00-2774EA8A648D}"/>
              </a:ext>
            </a:extLst>
          </p:cNvPr>
          <p:cNvCxnSpPr/>
          <p:nvPr/>
        </p:nvCxnSpPr>
        <p:spPr>
          <a:xfrm>
            <a:off x="5187815" y="4314752"/>
            <a:ext cx="0" cy="946714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0FAC469-59AA-3B98-84CC-213BE65884E0}"/>
              </a:ext>
            </a:extLst>
          </p:cNvPr>
          <p:cNvCxnSpPr/>
          <p:nvPr/>
        </p:nvCxnSpPr>
        <p:spPr>
          <a:xfrm>
            <a:off x="7901167" y="4266970"/>
            <a:ext cx="0" cy="946714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0E196956-D567-CC54-31DF-3688A08D98CB}"/>
              </a:ext>
            </a:extLst>
          </p:cNvPr>
          <p:cNvCxnSpPr/>
          <p:nvPr/>
        </p:nvCxnSpPr>
        <p:spPr>
          <a:xfrm>
            <a:off x="10805710" y="4266970"/>
            <a:ext cx="0" cy="946714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228661D5-82E1-D5E7-BF98-4987C14F88FB}"/>
              </a:ext>
            </a:extLst>
          </p:cNvPr>
          <p:cNvSpPr txBox="1"/>
          <p:nvPr/>
        </p:nvSpPr>
        <p:spPr>
          <a:xfrm>
            <a:off x="4590923" y="5446115"/>
            <a:ext cx="1193783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клиент</a:t>
            </a:r>
            <a:endParaRPr kumimoji="0" lang="en-GB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3" name="Rectangle: Diagonal Corners Rounded 32">
            <a:extLst>
              <a:ext uri="{FF2B5EF4-FFF2-40B4-BE49-F238E27FC236}">
                <a16:creationId xmlns:a16="http://schemas.microsoft.com/office/drawing/2014/main" id="{38C0D8D0-D15C-8B55-CDE9-0785613EC279}"/>
              </a:ext>
            </a:extLst>
          </p:cNvPr>
          <p:cNvSpPr/>
          <p:nvPr/>
        </p:nvSpPr>
        <p:spPr>
          <a:xfrm>
            <a:off x="10083816" y="5229726"/>
            <a:ext cx="1443789" cy="834190"/>
          </a:xfrm>
          <a:prstGeom prst="round2Diag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9F6230C-8D0A-DEC8-6E54-61ABECBD1346}"/>
              </a:ext>
            </a:extLst>
          </p:cNvPr>
          <p:cNvSpPr txBox="1"/>
          <p:nvPr/>
        </p:nvSpPr>
        <p:spPr>
          <a:xfrm>
            <a:off x="10208818" y="5446115"/>
            <a:ext cx="1193783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клиент</a:t>
            </a:r>
            <a:endParaRPr kumimoji="0" lang="en-GB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5" name="Rectangle: Diagonal Corners Rounded 34">
            <a:extLst>
              <a:ext uri="{FF2B5EF4-FFF2-40B4-BE49-F238E27FC236}">
                <a16:creationId xmlns:a16="http://schemas.microsoft.com/office/drawing/2014/main" id="{336903DB-8F2C-FD09-519E-B1F9DAF958B9}"/>
              </a:ext>
            </a:extLst>
          </p:cNvPr>
          <p:cNvSpPr/>
          <p:nvPr/>
        </p:nvSpPr>
        <p:spPr>
          <a:xfrm>
            <a:off x="7160715" y="5213684"/>
            <a:ext cx="1443789" cy="834190"/>
          </a:xfrm>
          <a:prstGeom prst="round2Diag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50797A5-26F7-27B0-0D81-C7066B1B232C}"/>
              </a:ext>
            </a:extLst>
          </p:cNvPr>
          <p:cNvSpPr txBox="1"/>
          <p:nvPr/>
        </p:nvSpPr>
        <p:spPr>
          <a:xfrm>
            <a:off x="7258319" y="5398333"/>
            <a:ext cx="1193783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клиент</a:t>
            </a:r>
            <a:endParaRPr kumimoji="0" lang="en-GB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5A09584-0F00-848C-05C4-10A4B3285D73}"/>
              </a:ext>
            </a:extLst>
          </p:cNvPr>
          <p:cNvSpPr txBox="1"/>
          <p:nvPr/>
        </p:nvSpPr>
        <p:spPr>
          <a:xfrm>
            <a:off x="7016713" y="1781530"/>
            <a:ext cx="1768906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1ый инвестор</a:t>
            </a:r>
            <a:endParaRPr kumimoji="0" lang="en-GB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1254EBE-C4F5-FA66-3A3D-BC91A85AF34C}"/>
              </a:ext>
            </a:extLst>
          </p:cNvPr>
          <p:cNvCxnSpPr>
            <a:cxnSpLocks/>
          </p:cNvCxnSpPr>
          <p:nvPr/>
        </p:nvCxnSpPr>
        <p:spPr>
          <a:xfrm>
            <a:off x="7882609" y="2896866"/>
            <a:ext cx="20094" cy="628506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EB89C298-AEB9-E802-23CE-DCE45DA0C2DB}"/>
              </a:ext>
            </a:extLst>
          </p:cNvPr>
          <p:cNvCxnSpPr/>
          <p:nvPr/>
        </p:nvCxnSpPr>
        <p:spPr>
          <a:xfrm>
            <a:off x="7868653" y="2150858"/>
            <a:ext cx="0" cy="2485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57AA4567-F20C-11CB-A4CC-1704B011A749}"/>
              </a:ext>
            </a:extLst>
          </p:cNvPr>
          <p:cNvSpPr txBox="1"/>
          <p:nvPr/>
        </p:nvSpPr>
        <p:spPr>
          <a:xfrm>
            <a:off x="7258319" y="2399381"/>
            <a:ext cx="1271393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1ый успех</a:t>
            </a:r>
            <a:endParaRPr kumimoji="0" lang="en-GB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E4AED4A-E531-4B35-6E28-05E7BC4F6433}"/>
              </a:ext>
            </a:extLst>
          </p:cNvPr>
          <p:cNvSpPr txBox="1"/>
          <p:nvPr/>
        </p:nvSpPr>
        <p:spPr>
          <a:xfrm>
            <a:off x="4106779" y="3753853"/>
            <a:ext cx="2117558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Наун. выставки</a:t>
            </a:r>
            <a:endParaRPr kumimoji="0" lang="en-GB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D9328FE-C83F-4598-0E42-930EED50AEF7}"/>
              </a:ext>
            </a:extLst>
          </p:cNvPr>
          <p:cNvSpPr txBox="1"/>
          <p:nvPr/>
        </p:nvSpPr>
        <p:spPr>
          <a:xfrm>
            <a:off x="9578210" y="3766024"/>
            <a:ext cx="2117558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Помощь народам</a:t>
            </a:r>
            <a:endParaRPr kumimoji="0" lang="en-GB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0804743-2995-DF84-4FD4-50AD2DE1D039}"/>
              </a:ext>
            </a:extLst>
          </p:cNvPr>
          <p:cNvSpPr txBox="1"/>
          <p:nvPr/>
        </p:nvSpPr>
        <p:spPr>
          <a:xfrm>
            <a:off x="6690460" y="3750212"/>
            <a:ext cx="2484721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благотворительность</a:t>
            </a:r>
            <a:endParaRPr kumimoji="0" lang="en-GB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5007168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 animBg="1"/>
      <p:bldP spid="13" grpId="0" animBg="1"/>
      <p:bldP spid="14" grpId="0" animBg="1"/>
      <p:bldP spid="16" grpId="0" animBg="1"/>
      <p:bldP spid="32" grpId="0"/>
      <p:bldP spid="33" grpId="0" animBg="1"/>
      <p:bldP spid="34" grpId="0"/>
      <p:bldP spid="35" grpId="0" animBg="1"/>
      <p:bldP spid="36" grpId="0"/>
      <p:bldP spid="39" grpId="0"/>
      <p:bldP spid="45" grpId="0"/>
      <p:bldP spid="47" grpId="0"/>
      <p:bldP spid="48" grpId="0"/>
      <p:bldP spid="4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t>5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Рынок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A263B35-0EBB-AB0B-00BA-E7ABFB56D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7366" y="0"/>
            <a:ext cx="637692" cy="7294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8CDEB4-7C71-72CE-34E5-BF5ADFDDD0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30993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t>6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План развития проекта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A263B35-0EBB-AB0B-00BA-E7ABFB56D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7366" y="0"/>
            <a:ext cx="637692" cy="729446"/>
          </a:xfrm>
          <a:prstGeom prst="rect">
            <a:avLst/>
          </a:prstGeom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8A611372-85F0-0B9F-4819-17D6BDE23975}"/>
              </a:ext>
            </a:extLst>
          </p:cNvPr>
          <p:cNvGrpSpPr/>
          <p:nvPr/>
        </p:nvGrpSpPr>
        <p:grpSpPr>
          <a:xfrm>
            <a:off x="775954" y="1622240"/>
            <a:ext cx="8853076" cy="1044000"/>
            <a:chOff x="539803" y="1123027"/>
            <a:chExt cx="8853076" cy="1044000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5B0263A3-AFEE-F78D-93C3-21209C27EA94}"/>
                </a:ext>
              </a:extLst>
            </p:cNvPr>
            <p:cNvSpPr/>
            <p:nvPr/>
          </p:nvSpPr>
          <p:spPr>
            <a:xfrm>
              <a:off x="539803" y="1123027"/>
              <a:ext cx="1118293" cy="1044000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ятиугольник 6">
              <a:extLst>
                <a:ext uri="{FF2B5EF4-FFF2-40B4-BE49-F238E27FC236}">
                  <a16:creationId xmlns:a16="http://schemas.microsoft.com/office/drawing/2014/main" id="{C3E7F534-347C-546A-CE29-923678B20C6E}"/>
                </a:ext>
              </a:extLst>
            </p:cNvPr>
            <p:cNvSpPr/>
            <p:nvPr/>
          </p:nvSpPr>
          <p:spPr>
            <a:xfrm>
              <a:off x="556716" y="1123027"/>
              <a:ext cx="5580000" cy="1044000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FBB3C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</a:t>
              </a:r>
              <a:r>
                <a:rPr lang="en-US" sz="2200" b="1" dirty="0">
                  <a:solidFill>
                    <a:srgbClr val="0D0D0D"/>
                  </a:solidFill>
                  <a:latin typeface="+mj-lt"/>
                </a:rPr>
                <a:t>0</a:t>
              </a:r>
              <a:endParaRPr lang="ru-RU" sz="2200" b="1" dirty="0">
                <a:solidFill>
                  <a:srgbClr val="0D0D0D"/>
                </a:solidFill>
                <a:latin typeface="+mj-lt"/>
              </a:endParaRPr>
            </a:p>
            <a:p>
              <a:pPr marL="625475" indent="-625475"/>
              <a:r>
                <a:rPr lang="ru-RU" dirty="0">
                  <a:solidFill>
                    <a:srgbClr val="0D0D0D"/>
                  </a:solidFill>
                  <a:latin typeface="+mj-lt"/>
                </a:rPr>
                <a:t>(Х мес)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1E79C8DC-FAC7-9F44-8824-B63B2AE9B506}"/>
                </a:ext>
              </a:extLst>
            </p:cNvPr>
            <p:cNvSpPr/>
            <p:nvPr/>
          </p:nvSpPr>
          <p:spPr>
            <a:xfrm>
              <a:off x="1704513" y="1167974"/>
              <a:ext cx="430523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Разработка прототипа продукта…</a:t>
              </a: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15F72E0F-611C-B45E-F10C-8A493B7B0B66}"/>
                </a:ext>
              </a:extLst>
            </p:cNvPr>
            <p:cNvSpPr/>
            <p:nvPr/>
          </p:nvSpPr>
          <p:spPr>
            <a:xfrm>
              <a:off x="6311492" y="1379246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800" b="1" dirty="0">
                  <a:solidFill>
                    <a:srgbClr val="ED3833"/>
                  </a:solidFill>
                  <a:latin typeface="+mj-lt"/>
                </a:rPr>
                <a:t>$10000</a:t>
              </a:r>
              <a:endParaRPr lang="ru-RU" sz="2800" b="1" dirty="0">
                <a:solidFill>
                  <a:srgbClr val="ED3833"/>
                </a:solidFill>
                <a:latin typeface="+mj-lt"/>
              </a:endParaRP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A1518250-692C-1FCC-18B6-5EA23B75BD32}"/>
              </a:ext>
            </a:extLst>
          </p:cNvPr>
          <p:cNvGrpSpPr/>
          <p:nvPr/>
        </p:nvGrpSpPr>
        <p:grpSpPr>
          <a:xfrm>
            <a:off x="2005881" y="3100843"/>
            <a:ext cx="8864434" cy="1044000"/>
            <a:chOff x="539803" y="1123027"/>
            <a:chExt cx="8864434" cy="1044000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CD119CC7-9378-1686-F47B-2BC38F90A9DE}"/>
                </a:ext>
              </a:extLst>
            </p:cNvPr>
            <p:cNvSpPr/>
            <p:nvPr/>
          </p:nvSpPr>
          <p:spPr>
            <a:xfrm>
              <a:off x="539803" y="1123027"/>
              <a:ext cx="1118293" cy="1044000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ятиугольник 11">
              <a:extLst>
                <a:ext uri="{FF2B5EF4-FFF2-40B4-BE49-F238E27FC236}">
                  <a16:creationId xmlns:a16="http://schemas.microsoft.com/office/drawing/2014/main" id="{E3BECF82-7D62-0653-78F0-DE343F414225}"/>
                </a:ext>
              </a:extLst>
            </p:cNvPr>
            <p:cNvSpPr/>
            <p:nvPr/>
          </p:nvSpPr>
          <p:spPr>
            <a:xfrm>
              <a:off x="556716" y="1123027"/>
              <a:ext cx="5580000" cy="1044000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1</a:t>
              </a:r>
            </a:p>
            <a:p>
              <a:pPr marL="625475" indent="-625475"/>
              <a:r>
                <a:rPr lang="ru-RU" dirty="0">
                  <a:solidFill>
                    <a:srgbClr val="0D0D0D"/>
                  </a:solidFill>
                  <a:latin typeface="+mj-lt"/>
                </a:rPr>
                <a:t>(Х мес)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46E06FE0-A67A-A60E-AC74-AC5C71D9285E}"/>
                </a:ext>
              </a:extLst>
            </p:cNvPr>
            <p:cNvSpPr/>
            <p:nvPr/>
          </p:nvSpPr>
          <p:spPr>
            <a:xfrm>
              <a:off x="1704513" y="1167974"/>
              <a:ext cx="430523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Испытание разработанного продукта… по функциональным свойствам и технико-экономическим характеристикам в условиях…</a:t>
              </a:r>
              <a:endParaRPr lang="ru-RU" sz="1400" b="1" i="1" dirty="0">
                <a:solidFill>
                  <a:srgbClr val="0D0D0D"/>
                </a:solidFill>
                <a:latin typeface="+mj-lt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213B4018-B77E-A8B2-CCF6-90BE14D91CB9}"/>
                </a:ext>
              </a:extLst>
            </p:cNvPr>
            <p:cNvSpPr/>
            <p:nvPr/>
          </p:nvSpPr>
          <p:spPr>
            <a:xfrm>
              <a:off x="6322850" y="1379473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800" b="1" dirty="0">
                  <a:solidFill>
                    <a:srgbClr val="ED3833"/>
                  </a:solidFill>
                </a:rPr>
                <a:t>$5000</a:t>
              </a:r>
              <a:endParaRPr lang="ru-RU" sz="2800" b="1" dirty="0">
                <a:solidFill>
                  <a:srgbClr val="ED3833"/>
                </a:solidFill>
              </a:endParaRP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74B9901A-5362-AC01-CD76-C76788E9C7D0}"/>
              </a:ext>
            </a:extLst>
          </p:cNvPr>
          <p:cNvGrpSpPr/>
          <p:nvPr/>
        </p:nvGrpSpPr>
        <p:grpSpPr>
          <a:xfrm>
            <a:off x="5111865" y="4571558"/>
            <a:ext cx="6284982" cy="615553"/>
            <a:chOff x="5367018" y="5680150"/>
            <a:chExt cx="6284982" cy="615553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BC9AB968-3819-664A-4B38-7FB96E69796D}"/>
                </a:ext>
              </a:extLst>
            </p:cNvPr>
            <p:cNvSpPr/>
            <p:nvPr/>
          </p:nvSpPr>
          <p:spPr>
            <a:xfrm>
              <a:off x="5367018" y="5680150"/>
              <a:ext cx="6284982" cy="615553"/>
            </a:xfrm>
            <a:prstGeom prst="rect">
              <a:avLst/>
            </a:prstGeom>
            <a:solidFill>
              <a:srgbClr val="ED3833"/>
            </a:solidFill>
          </p:spPr>
          <p:txBody>
            <a:bodyPr wrap="square">
              <a:spAutoFit/>
            </a:bodyPr>
            <a:lstStyle/>
            <a:p>
              <a:pPr marL="177800"/>
              <a:r>
                <a:rPr lang="ru-RU" sz="2000" b="1" dirty="0">
                  <a:solidFill>
                    <a:schemeClr val="bg1"/>
                  </a:solidFill>
                  <a:latin typeface="+mj-lt"/>
                </a:rPr>
                <a:t>ИТОГО</a:t>
              </a:r>
              <a:endParaRPr lang="en-US" sz="2000" b="1" dirty="0">
                <a:solidFill>
                  <a:schemeClr val="bg1"/>
                </a:solidFill>
                <a:latin typeface="+mj-lt"/>
              </a:endParaRPr>
            </a:p>
            <a:p>
              <a:pPr marL="177800"/>
              <a:r>
                <a:rPr lang="ru-RU" sz="1400" b="1" dirty="0">
                  <a:solidFill>
                    <a:schemeClr val="bg1"/>
                  </a:solidFill>
                  <a:latin typeface="+mj-lt"/>
                </a:rPr>
                <a:t>бюджет проекта:</a:t>
              </a: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49D9F780-A5CD-F4AD-FECF-141139271B25}"/>
                </a:ext>
              </a:extLst>
            </p:cNvPr>
            <p:cNvSpPr/>
            <p:nvPr/>
          </p:nvSpPr>
          <p:spPr>
            <a:xfrm>
              <a:off x="9363848" y="5772483"/>
              <a:ext cx="1040670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200" b="1" dirty="0">
                  <a:solidFill>
                    <a:schemeClr val="bg1"/>
                  </a:solidFill>
                  <a:latin typeface="+mj-lt"/>
                </a:rPr>
                <a:t>$15000</a:t>
              </a:r>
              <a:endParaRPr lang="ru-RU" sz="2200" b="1" dirty="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2733685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Прямоугольник"/>
          <p:cNvSpPr/>
          <p:nvPr/>
        </p:nvSpPr>
        <p:spPr>
          <a:xfrm>
            <a:off x="-6790" y="-7380"/>
            <a:ext cx="4375590" cy="6879574"/>
          </a:xfrm>
          <a:prstGeom prst="rect">
            <a:avLst/>
          </a:prstGeom>
          <a:solidFill>
            <a:srgbClr val="FD493D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Команда проекта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A263B35-0EBB-AB0B-00BA-E7ABFB56D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7366" y="0"/>
            <a:ext cx="637692" cy="72944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F5E73C7-A27F-4B91-3277-762B648C315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744" b="21738"/>
          <a:stretch/>
        </p:blipFill>
        <p:spPr>
          <a:xfrm>
            <a:off x="499813" y="1245133"/>
            <a:ext cx="3166463" cy="4630339"/>
          </a:xfrm>
          <a:prstGeom prst="rect">
            <a:avLst/>
          </a:prstGeom>
        </p:spPr>
      </p:pic>
      <p:sp>
        <p:nvSpPr>
          <p:cNvPr id="11" name="Текст 2">
            <a:extLst>
              <a:ext uri="{FF2B5EF4-FFF2-40B4-BE49-F238E27FC236}">
                <a16:creationId xmlns:a16="http://schemas.microsoft.com/office/drawing/2014/main" id="{92D7D2FF-DB8B-74D6-B255-B6DA735FA3F5}"/>
              </a:ext>
            </a:extLst>
          </p:cNvPr>
          <p:cNvSpPr txBox="1"/>
          <p:nvPr/>
        </p:nvSpPr>
        <p:spPr>
          <a:xfrm>
            <a:off x="4875403" y="665508"/>
            <a:ext cx="6526406" cy="544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r>
              <a:rPr lang="ru-RU" b="1" dirty="0"/>
              <a:t>Стажировка</a:t>
            </a:r>
            <a:r>
              <a:rPr lang="en-GB" b="1" dirty="0"/>
              <a:t>:</a:t>
            </a:r>
            <a:br>
              <a:rPr lang="ru-RU" b="1" dirty="0"/>
            </a:br>
            <a:r>
              <a:rPr lang="ru-RU" sz="2000" dirty="0"/>
              <a:t>- </a:t>
            </a:r>
            <a:r>
              <a:rPr lang="en-GB" sz="2000" dirty="0"/>
              <a:t>JNS labs, Tashkent, Uzbekistan</a:t>
            </a:r>
            <a:r>
              <a:rPr lang="ru-RU" sz="2000" dirty="0"/>
              <a:t> (парфюмерия)</a:t>
            </a:r>
            <a:br>
              <a:rPr lang="en-GB" sz="2000" dirty="0"/>
            </a:br>
            <a:r>
              <a:rPr lang="en-GB" sz="2000" dirty="0"/>
              <a:t>- </a:t>
            </a:r>
            <a:r>
              <a:rPr lang="en-GB" sz="2000" dirty="0" err="1"/>
              <a:t>UTDallas</a:t>
            </a:r>
            <a:r>
              <a:rPr lang="en-GB" sz="2000" dirty="0"/>
              <a:t>, Texas, USA</a:t>
            </a:r>
            <a:r>
              <a:rPr lang="ru-RU" sz="2000" dirty="0"/>
              <a:t> (материалы для измерения радиации)</a:t>
            </a:r>
            <a:br>
              <a:rPr lang="ru-RU" sz="2000" dirty="0"/>
            </a:br>
            <a:r>
              <a:rPr lang="ru-RU" sz="2000" dirty="0"/>
              <a:t>- Институт неорганической и общей химии, Ташкент (лаборант)</a:t>
            </a:r>
            <a:br>
              <a:rPr lang="ru-RU" sz="2000" dirty="0"/>
            </a:br>
            <a:r>
              <a:rPr lang="ru-RU" b="1" dirty="0"/>
              <a:t>Программы</a:t>
            </a:r>
            <a:r>
              <a:rPr lang="en-GB" b="1" dirty="0"/>
              <a:t>:</a:t>
            </a:r>
            <a:br>
              <a:rPr lang="ru-RU" dirty="0"/>
            </a:br>
            <a:r>
              <a:rPr lang="ru-RU" sz="2000" dirty="0"/>
              <a:t>- </a:t>
            </a:r>
            <a:r>
              <a:rPr lang="en-GB" sz="2000" dirty="0"/>
              <a:t>Digital Generation (</a:t>
            </a:r>
            <a:r>
              <a:rPr lang="ru-RU" sz="2000" dirty="0"/>
              <a:t>победитель)</a:t>
            </a:r>
            <a:br>
              <a:rPr lang="en-GB" sz="2000" dirty="0"/>
            </a:br>
            <a:r>
              <a:rPr lang="en-GB" sz="2000" dirty="0"/>
              <a:t>- </a:t>
            </a:r>
            <a:r>
              <a:rPr lang="en-GB" sz="2000" dirty="0" err="1"/>
              <a:t>Uenter</a:t>
            </a:r>
            <a:r>
              <a:rPr lang="ru-RU" sz="2000" dirty="0"/>
              <a:t> (в процессе)</a:t>
            </a:r>
            <a:br>
              <a:rPr lang="ru-RU" sz="2000" dirty="0"/>
            </a:br>
            <a:r>
              <a:rPr lang="ru-RU" sz="2000" dirty="0"/>
              <a:t>- </a:t>
            </a:r>
            <a:r>
              <a:rPr lang="en-GB" sz="2000" dirty="0"/>
              <a:t>“Open Lectures”</a:t>
            </a:r>
            <a:r>
              <a:rPr lang="ru-RU" sz="2000" dirty="0"/>
              <a:t> (лекция+эксперименты по химии)</a:t>
            </a:r>
            <a:br>
              <a:rPr lang="ru-RU" sz="2000" dirty="0"/>
            </a:br>
            <a:r>
              <a:rPr lang="ru-RU" sz="2000" dirty="0"/>
              <a:t>- </a:t>
            </a:r>
            <a:r>
              <a:rPr lang="en-GB" sz="2000" dirty="0" err="1"/>
              <a:t>TedX</a:t>
            </a:r>
            <a:r>
              <a:rPr lang="en-GB" sz="2000" dirty="0"/>
              <a:t> (2 </a:t>
            </a:r>
            <a:r>
              <a:rPr lang="ru-RU" sz="2000" dirty="0"/>
              <a:t>выступления)</a:t>
            </a:r>
            <a:br>
              <a:rPr lang="ru-RU" sz="2000" dirty="0"/>
            </a:br>
            <a:r>
              <a:rPr lang="ru-RU" b="1" dirty="0"/>
              <a:t>Программы созданные мной</a:t>
            </a:r>
            <a:r>
              <a:rPr lang="en-GB" b="1" dirty="0"/>
              <a:t>:</a:t>
            </a:r>
            <a:br>
              <a:rPr lang="en-GB" b="1" dirty="0"/>
            </a:br>
            <a:r>
              <a:rPr lang="ru-RU" sz="2000" dirty="0"/>
              <a:t>- Летняя</a:t>
            </a:r>
            <a:r>
              <a:rPr lang="en-GB" sz="2000" dirty="0"/>
              <a:t>&amp;</a:t>
            </a:r>
            <a:r>
              <a:rPr lang="ru-RU" sz="2000" dirty="0"/>
              <a:t>Зимняя школа унив. Нов. Узбекистан</a:t>
            </a:r>
            <a:br>
              <a:rPr lang="ru-RU" sz="2000" dirty="0"/>
            </a:br>
            <a:r>
              <a:rPr lang="ru-RU" sz="2000" dirty="0"/>
              <a:t>- Образовательная программа </a:t>
            </a:r>
            <a:r>
              <a:rPr lang="en-GB" sz="2000" dirty="0"/>
              <a:t>“</a:t>
            </a:r>
            <a:r>
              <a:rPr lang="ru-RU" sz="2000" dirty="0"/>
              <a:t>Реальная Химия</a:t>
            </a:r>
            <a:r>
              <a:rPr lang="en-GB" sz="2000" dirty="0"/>
              <a:t>”</a:t>
            </a:r>
            <a:br>
              <a:rPr lang="ru-RU" sz="2000" dirty="0"/>
            </a:br>
            <a:r>
              <a:rPr lang="ru-RU" sz="2000" dirty="0"/>
              <a:t>- Лекции по популярной химии в ТМА Лицее</a:t>
            </a:r>
            <a:r>
              <a:rPr lang="en-GB" sz="2000" dirty="0"/>
              <a:t>,</a:t>
            </a:r>
            <a:r>
              <a:rPr lang="ru-RU" sz="2000" dirty="0"/>
              <a:t> Ташкент</a:t>
            </a:r>
          </a:p>
        </p:txBody>
      </p:sp>
    </p:spTree>
    <p:extLst>
      <p:ext uri="{BB962C8B-B14F-4D97-AF65-F5344CB8AC3E}">
        <p14:creationId xmlns:p14="http://schemas.microsoft.com/office/powerpoint/2010/main" val="346680291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Прямоугольник 7"/>
          <p:cNvSpPr/>
          <p:nvPr/>
        </p:nvSpPr>
        <p:spPr>
          <a:xfrm>
            <a:off x="6103137" y="1742787"/>
            <a:ext cx="6121525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57" name="Прямоугольник 10"/>
          <p:cNvSpPr/>
          <p:nvPr/>
        </p:nvSpPr>
        <p:spPr>
          <a:xfrm>
            <a:off x="6103137" y="-6261"/>
            <a:ext cx="6121527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58" name="Прямоугольник 13"/>
          <p:cNvSpPr/>
          <p:nvPr/>
        </p:nvSpPr>
        <p:spPr>
          <a:xfrm>
            <a:off x="6102381" y="5347906"/>
            <a:ext cx="2372738" cy="151588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359" name="Прямоугольник 9"/>
          <p:cNvSpPr/>
          <p:nvPr/>
        </p:nvSpPr>
        <p:spPr>
          <a:xfrm>
            <a:off x="8355782" y="-12041"/>
            <a:ext cx="3868879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pic>
        <p:nvPicPr>
          <p:cNvPr id="360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33918"/>
            <a:ext cx="3417973" cy="4557422"/>
          </a:xfrm>
          <a:prstGeom prst="rect">
            <a:avLst/>
          </a:prstGeom>
          <a:ln w="12700">
            <a:miter lim="400000"/>
          </a:ln>
        </p:spPr>
      </p:pic>
      <p:sp>
        <p:nvSpPr>
          <p:cNvPr id="362" name="Текст 2"/>
          <p:cNvSpPr txBox="1"/>
          <p:nvPr/>
        </p:nvSpPr>
        <p:spPr>
          <a:xfrm>
            <a:off x="532008" y="995119"/>
            <a:ext cx="4831214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dirty="0"/>
              <a:t>СПАСИБО</a:t>
            </a:r>
            <a:r>
              <a:rPr sz="7200"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7200"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r>
              <a:rPr lang="ru-RU" dirty="0"/>
              <a:t> ЛИДЕРА ПРОЕКТА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GB" dirty="0"/>
              <a:t>+998996082406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GB" dirty="0"/>
              <a:t>n.kholmamatova@newuu.uz</a:t>
            </a:r>
            <a:endParaRPr lang="ru-RU" dirty="0"/>
          </a:p>
        </p:txBody>
      </p:sp>
      <p:grpSp>
        <p:nvGrpSpPr>
          <p:cNvPr id="2" name="Прямоугольник 16">
            <a:extLst>
              <a:ext uri="{FF2B5EF4-FFF2-40B4-BE49-F238E27FC236}">
                <a16:creationId xmlns:a16="http://schemas.microsoft.com/office/drawing/2014/main" id="{EF1E5DF7-D35F-4514-0D39-D5804AEB16CF}"/>
              </a:ext>
            </a:extLst>
          </p:cNvPr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3" name="Прямоугольник">
              <a:extLst>
                <a:ext uri="{FF2B5EF4-FFF2-40B4-BE49-F238E27FC236}">
                  <a16:creationId xmlns:a16="http://schemas.microsoft.com/office/drawing/2014/main" id="{40476E7E-868E-9ABF-AACE-B90D611DC417}"/>
                </a:ext>
              </a:extLst>
            </p:cNvPr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4" name="Текст">
              <a:extLst>
                <a:ext uri="{FF2B5EF4-FFF2-40B4-BE49-F238E27FC236}">
                  <a16:creationId xmlns:a16="http://schemas.microsoft.com/office/drawing/2014/main" id="{18F39FB4-A7DF-9FF4-8CED-1509D4AB7913}"/>
                </a:ext>
              </a:extLst>
            </p:cNvPr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t>8</a:t>
              </a:fld>
              <a:endParaRPr/>
            </a:p>
          </p:txBody>
        </p:sp>
      </p:grpSp>
      <p:pic>
        <p:nvPicPr>
          <p:cNvPr id="5122" name="Picture 2" descr="100,000+ Best Water Photos · 100% Free Download · Pexels Stock Photos">
            <a:extLst>
              <a:ext uri="{FF2B5EF4-FFF2-40B4-BE49-F238E27FC236}">
                <a16:creationId xmlns:a16="http://schemas.microsoft.com/office/drawing/2014/main" id="{B393C658-B217-0C00-3D20-CD6D20C27E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03" r="31131"/>
          <a:stretch/>
        </p:blipFill>
        <p:spPr bwMode="auto">
          <a:xfrm>
            <a:off x="8355781" y="1810690"/>
            <a:ext cx="3868883" cy="508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t>9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Текущее состояние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A263B35-0EBB-AB0B-00BA-E7ABFB56D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7366" y="0"/>
            <a:ext cx="637692" cy="729446"/>
          </a:xfrm>
          <a:prstGeom prst="rect">
            <a:avLst/>
          </a:prstGeom>
        </p:spPr>
      </p:pic>
      <p:sp>
        <p:nvSpPr>
          <p:cNvPr id="5" name="Текст 2">
            <a:extLst>
              <a:ext uri="{FF2B5EF4-FFF2-40B4-BE49-F238E27FC236}">
                <a16:creationId xmlns:a16="http://schemas.microsoft.com/office/drawing/2014/main" id="{B009003B-9423-BDAA-065A-55D740C0E9A8}"/>
              </a:ext>
            </a:extLst>
          </p:cNvPr>
          <p:cNvSpPr txBox="1"/>
          <p:nvPr/>
        </p:nvSpPr>
        <p:spPr>
          <a:xfrm>
            <a:off x="993679" y="612847"/>
            <a:ext cx="10372013" cy="56323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r>
              <a:rPr lang="ru-RU" dirty="0"/>
              <a:t>Участие в конкурсе </a:t>
            </a:r>
            <a:r>
              <a:rPr lang="ru-RU" dirty="0" err="1"/>
              <a:t>студстартап</a:t>
            </a:r>
            <a:r>
              <a:rPr lang="ru-RU" dirty="0"/>
              <a:t>: победитель (укажите сезон и номер заявки, сертификат)/подали заявку/планируете подать заявку</a:t>
            </a:r>
          </a:p>
          <a:p>
            <a:pPr algn="ctr"/>
            <a:r>
              <a:rPr lang="ru-RU" dirty="0"/>
              <a:t>Участие в акселераторах</a:t>
            </a:r>
          </a:p>
          <a:p>
            <a:pPr algn="ctr"/>
            <a:r>
              <a:rPr lang="ru-RU" dirty="0"/>
              <a:t>Участие в тренингах</a:t>
            </a:r>
          </a:p>
          <a:p>
            <a:pPr algn="ctr"/>
            <a:r>
              <a:rPr lang="ru-RU" dirty="0"/>
              <a:t>Участие в стартап студии</a:t>
            </a:r>
            <a:br>
              <a:rPr lang="ru-RU" dirty="0"/>
            </a:br>
            <a:r>
              <a:rPr lang="ru-RU" dirty="0"/>
              <a:t>Участие в программе «Стартап как диплом»</a:t>
            </a:r>
          </a:p>
          <a:p>
            <a:pPr algn="ctr"/>
            <a:r>
              <a:rPr lang="ru-RU" dirty="0"/>
              <a:t>Участие в иных конкурсах и грантах</a:t>
            </a:r>
          </a:p>
          <a:p>
            <a:pPr algn="ctr"/>
            <a:r>
              <a:rPr lang="ru-RU" dirty="0"/>
              <a:t>Инвестиции</a:t>
            </a:r>
          </a:p>
          <a:p>
            <a:pPr algn="ctr"/>
            <a:r>
              <a:rPr lang="ru-RU" dirty="0"/>
              <a:t>Иные достижения</a:t>
            </a:r>
          </a:p>
        </p:txBody>
      </p:sp>
    </p:spTree>
    <p:extLst>
      <p:ext uri="{BB962C8B-B14F-4D97-AF65-F5344CB8AC3E}">
        <p14:creationId xmlns:p14="http://schemas.microsoft.com/office/powerpoint/2010/main" val="218134396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t>10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Конкуренты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A263B35-0EBB-AB0B-00BA-E7ABFB56D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7366" y="0"/>
            <a:ext cx="637692" cy="729446"/>
          </a:xfrm>
          <a:prstGeom prst="rect">
            <a:avLst/>
          </a:prstGeom>
        </p:spPr>
      </p:pic>
      <p:sp>
        <p:nvSpPr>
          <p:cNvPr id="4" name="Текст 2">
            <a:extLst>
              <a:ext uri="{FF2B5EF4-FFF2-40B4-BE49-F238E27FC236}">
                <a16:creationId xmlns:a16="http://schemas.microsoft.com/office/drawing/2014/main" id="{BC531095-3DF4-A4CA-2C9D-3286A9F70878}"/>
              </a:ext>
            </a:extLst>
          </p:cNvPr>
          <p:cNvSpPr txBox="1"/>
          <p:nvPr/>
        </p:nvSpPr>
        <p:spPr>
          <a:xfrm>
            <a:off x="1115353" y="497308"/>
            <a:ext cx="10372013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r>
              <a:rPr lang="ru-RU" dirty="0"/>
              <a:t>Анализ конкурентов, основные конкурентные преимущества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4A8DB175-0F0A-5E97-8A24-EDAFFCD597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6919173"/>
              </p:ext>
            </p:extLst>
          </p:nvPr>
        </p:nvGraphicFramePr>
        <p:xfrm>
          <a:off x="225807" y="1710634"/>
          <a:ext cx="11610972" cy="2468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24380">
                  <a:extLst>
                    <a:ext uri="{9D8B030D-6E8A-4147-A177-3AD203B41FA5}">
                      <a16:colId xmlns:a16="http://schemas.microsoft.com/office/drawing/2014/main" val="1622361675"/>
                    </a:ext>
                  </a:extLst>
                </a:gridCol>
                <a:gridCol w="2396648">
                  <a:extLst>
                    <a:ext uri="{9D8B030D-6E8A-4147-A177-3AD203B41FA5}">
                      <a16:colId xmlns:a16="http://schemas.microsoft.com/office/drawing/2014/main" val="740216891"/>
                    </a:ext>
                  </a:extLst>
                </a:gridCol>
                <a:gridCol w="2396648">
                  <a:extLst>
                    <a:ext uri="{9D8B030D-6E8A-4147-A177-3AD203B41FA5}">
                      <a16:colId xmlns:a16="http://schemas.microsoft.com/office/drawing/2014/main" val="2531597512"/>
                    </a:ext>
                  </a:extLst>
                </a:gridCol>
                <a:gridCol w="2396648">
                  <a:extLst>
                    <a:ext uri="{9D8B030D-6E8A-4147-A177-3AD203B41FA5}">
                      <a16:colId xmlns:a16="http://schemas.microsoft.com/office/drawing/2014/main" val="3460724083"/>
                    </a:ext>
                  </a:extLst>
                </a:gridCol>
                <a:gridCol w="2396648">
                  <a:extLst>
                    <a:ext uri="{9D8B030D-6E8A-4147-A177-3AD203B41FA5}">
                      <a16:colId xmlns:a16="http://schemas.microsoft.com/office/drawing/2014/main" val="259595476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600" b="1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ПРОИЗВОДИТЕЛЬ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 </a:t>
                      </a:r>
                      <a:r>
                        <a:rPr lang="ru-RU" sz="1600" b="1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Х1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 Х2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 Х3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>
                          <a:solidFill>
                            <a:schemeClr val="bg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ПРОДУКТ</a:t>
                      </a:r>
                      <a:r>
                        <a:rPr lang="ru-RU" sz="1600" b="1" i="0" baseline="0" dirty="0">
                          <a:solidFill>
                            <a:schemeClr val="bg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 ПРОЕКТА</a:t>
                      </a:r>
                      <a:endParaRPr lang="de-DE" sz="1600" b="1" i="0" dirty="0">
                        <a:solidFill>
                          <a:schemeClr val="bg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932413"/>
                  </a:ext>
                </a:extLst>
              </a:tr>
              <a:tr h="38539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600" b="0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Продукт/фото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2400" b="0" i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2400" b="0" i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2400" b="0" i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i="0" dirty="0">
                        <a:solidFill>
                          <a:srgbClr val="FF0000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6716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Страна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i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2870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Состав…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27915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1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Масса, г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64367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Стоимость, руб.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rgbClr val="ED3833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06657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Недостатки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endParaRPr lang="ru-RU" sz="14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j-lt"/>
                        </a:rPr>
                        <a:t>-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6694CEC-39CD-D1F3-F37E-5D850F29282D}"/>
              </a:ext>
            </a:extLst>
          </p:cNvPr>
          <p:cNvSpPr txBox="1"/>
          <p:nvPr/>
        </p:nvSpPr>
        <p:spPr>
          <a:xfrm>
            <a:off x="247652" y="4848952"/>
            <a:ext cx="6172198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b="1" dirty="0">
                <a:latin typeface="+mj-lt"/>
              </a:rPr>
              <a:t>ПРЕИМУЩЕСТВА ПРОДУКТА</a:t>
            </a:r>
            <a:r>
              <a:rPr lang="en-US" sz="1600" b="1" dirty="0">
                <a:latin typeface="+mj-lt"/>
              </a:rPr>
              <a:t>:</a:t>
            </a:r>
            <a:r>
              <a:rPr lang="ru-RU" sz="1600" b="1" dirty="0">
                <a:latin typeface="+mj-lt"/>
              </a:rPr>
              <a:t> </a:t>
            </a:r>
          </a:p>
          <a:p>
            <a:r>
              <a:rPr lang="ru-RU" sz="1600" dirty="0">
                <a:solidFill>
                  <a:srgbClr val="ED3833"/>
                </a:solidFill>
                <a:latin typeface="+mj-lt"/>
                <a:sym typeface="Webdings" panose="05030102010509060703" pitchFamily="18" charset="2"/>
              </a:rPr>
              <a:t></a:t>
            </a:r>
            <a:endParaRPr lang="ru-RU" sz="1600" dirty="0">
              <a:latin typeface="+mj-lt"/>
            </a:endParaRPr>
          </a:p>
          <a:p>
            <a:r>
              <a:rPr lang="ru-RU" sz="1600" dirty="0">
                <a:solidFill>
                  <a:srgbClr val="ED3833"/>
                </a:solidFill>
                <a:sym typeface="Webdings" panose="05030102010509060703" pitchFamily="18" charset="2"/>
              </a:rPr>
              <a:t></a:t>
            </a:r>
            <a:endParaRPr lang="ru-RU" sz="1600" dirty="0"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D5BBE5-8688-38FA-BA3C-37511BF8A748}"/>
              </a:ext>
            </a:extLst>
          </p:cNvPr>
          <p:cNvSpPr txBox="1"/>
          <p:nvPr/>
        </p:nvSpPr>
        <p:spPr>
          <a:xfrm>
            <a:off x="6684390" y="4832951"/>
            <a:ext cx="5174233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b="1" dirty="0">
                <a:latin typeface="+mj-lt"/>
              </a:rPr>
              <a:t>НИША ПРОДУКТА</a:t>
            </a:r>
            <a:r>
              <a:rPr lang="en-US" sz="1600" b="1" dirty="0">
                <a:latin typeface="+mj-lt"/>
              </a:rPr>
              <a:t>:</a:t>
            </a:r>
            <a:r>
              <a:rPr lang="ru-RU" sz="1600" b="1" dirty="0">
                <a:latin typeface="+mj-lt"/>
              </a:rPr>
              <a:t> </a:t>
            </a:r>
          </a:p>
          <a:p>
            <a:r>
              <a:rPr lang="ru-RU" sz="1600" dirty="0">
                <a:solidFill>
                  <a:srgbClr val="ED3833"/>
                </a:solidFill>
                <a:latin typeface="+mj-lt"/>
                <a:sym typeface="Webdings" panose="05030102010509060703" pitchFamily="18" charset="2"/>
              </a:rPr>
              <a:t></a:t>
            </a:r>
            <a:endParaRPr lang="ru-RU" sz="1600" dirty="0">
              <a:latin typeface="+mj-lt"/>
            </a:endParaRPr>
          </a:p>
          <a:p>
            <a:r>
              <a:rPr lang="ru-RU" sz="1600" dirty="0">
                <a:solidFill>
                  <a:srgbClr val="ED3833"/>
                </a:solidFill>
                <a:sym typeface="Webdings" panose="05030102010509060703" pitchFamily="18" charset="2"/>
              </a:rPr>
              <a:t></a:t>
            </a:r>
            <a:endParaRPr lang="ru-RU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78553955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t>11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Бизнес-модель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A263B35-0EBB-AB0B-00BA-E7ABFB56D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7366" y="0"/>
            <a:ext cx="637692" cy="729446"/>
          </a:xfrm>
          <a:prstGeom prst="rect">
            <a:avLst/>
          </a:prstGeom>
        </p:spPr>
      </p:pic>
      <p:graphicFrame>
        <p:nvGraphicFramePr>
          <p:cNvPr id="3" name="Google Shape;101;p7">
            <a:extLst>
              <a:ext uri="{FF2B5EF4-FFF2-40B4-BE49-F238E27FC236}">
                <a16:creationId xmlns:a16="http://schemas.microsoft.com/office/drawing/2014/main" id="{11CF4ACD-D982-7C64-CFBF-B9EED2CD2F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8749823"/>
              </p:ext>
            </p:extLst>
          </p:nvPr>
        </p:nvGraphicFramePr>
        <p:xfrm>
          <a:off x="165457" y="979323"/>
          <a:ext cx="11807467" cy="528647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253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03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63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300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002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625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cap="none" spc="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uFillTx/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Ключевые партнеры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Ключевые виды деятельности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cap="none" spc="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uFillTx/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Ценностное </a:t>
                      </a:r>
                      <a:r>
                        <a:rPr lang="ru-RU" sz="1200" b="1" i="0" u="none" strike="noStrike" cap="none" spc="0" baseline="0" dirty="0" err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uFillTx/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предложление</a:t>
                      </a:r>
                      <a:endParaRPr lang="ru-RU" sz="1200" b="1" i="0" u="none" strike="noStrike" cap="none" spc="0" baseline="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uFillTx/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Взаимоотношения с клиентом</a:t>
                      </a:r>
                    </a:p>
                  </a:txBody>
                  <a:tcPr marL="68575" marR="71750" marT="91425" marB="91425">
                    <a:lnL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Потребительские сегменты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5993">
                <a:tc rowSpan="3"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marL="0" marR="429911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Ключевые ресурсы 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Каналы сбыта</a:t>
                      </a:r>
                      <a:endParaRPr sz="1200" b="1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85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582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Структура затрат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Потоки поступления дохода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04150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4656077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18012</TotalTime>
  <Words>427</Words>
  <Application>Microsoft Office PowerPoint</Application>
  <PresentationFormat>Widescreen</PresentationFormat>
  <Paragraphs>114</Paragraphs>
  <Slides>11</Slides>
  <Notes>10</Notes>
  <HiddenSlides>3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Arial</vt:lpstr>
      <vt:lpstr>Arial</vt:lpstr>
      <vt:lpstr>Calibri</vt:lpstr>
      <vt:lpstr>Calibri Light</vt:lpstr>
      <vt:lpstr>Californian FB</vt:lpstr>
      <vt:lpstr>Gilroy-Bold</vt:lpstr>
      <vt:lpstr>Gilroy-ExtraBold</vt:lpstr>
      <vt:lpstr>Gilroy-Light</vt:lpstr>
      <vt:lpstr>Gilroy-Medium</vt:lpstr>
      <vt:lpstr>Helvetica</vt:lpstr>
      <vt:lpstr>Helvetica Neue</vt:lpstr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Nargis Kholmamatova</cp:lastModifiedBy>
  <cp:revision>113</cp:revision>
  <dcterms:modified xsi:type="dcterms:W3CDTF">2023-11-22T17:06:58Z</dcterms:modified>
</cp:coreProperties>
</file>