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269" autoAdjust="0"/>
  </p:normalViewPr>
  <p:slideViewPr>
    <p:cSldViewPr>
      <p:cViewPr varScale="1">
        <p:scale>
          <a:sx n="116" d="100"/>
          <a:sy n="116" d="100"/>
        </p:scale>
        <p:origin x="-326" y="-7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000" dirty="0" smtClean="0"/>
            <a:t>Физические лица и строительные компании, которые хотят провести газ в дом или на объект</a:t>
          </a:r>
          <a:endParaRPr lang="ru-RU" sz="2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dirty="0" smtClean="0"/>
            <a:t>Подключение газа требует большого количества времени и денег на поиски специалистов, входящих в процесс работ по подключению газа. </a:t>
          </a:r>
          <a:endParaRPr lang="ru-RU" sz="24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900" dirty="0" smtClean="0"/>
            <a:t>Газификация домов</a:t>
          </a:r>
          <a:endParaRPr lang="ru-RU" sz="19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ООО «ТЕПЛОГАЗПРОЕКТ»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ООО «</a:t>
          </a:r>
          <a:r>
            <a:rPr lang="ru-RU" dirty="0" err="1" smtClean="0"/>
            <a:t>Профгазсервис</a:t>
          </a:r>
          <a:r>
            <a:rPr lang="ru-RU" dirty="0" smtClean="0"/>
            <a:t>»</a:t>
          </a:r>
          <a:endParaRPr lang="ru-RU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Выгодное предложение по цене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C09D49F1-80D5-4A86-B6F2-06C0163FCDA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ООО «Каменная крепость»</a:t>
          </a:r>
          <a:endParaRPr lang="ru-RU" dirty="0"/>
        </a:p>
      </dgm:t>
    </dgm:pt>
    <dgm:pt modelId="{4D58D6AF-A38A-4B51-9EDA-F685BD8CE059}" type="parTrans" cxnId="{8C1BD4C9-F558-4F17-8D65-C0954608A5C3}">
      <dgm:prSet/>
      <dgm:spPr/>
    </dgm:pt>
    <dgm:pt modelId="{65A344A0-2B9E-4D7D-98B0-C658F29B0249}" type="sibTrans" cxnId="{8C1BD4C9-F558-4F17-8D65-C0954608A5C3}">
      <dgm:prSet/>
      <dgm:spPr/>
    </dgm:pt>
    <dgm:pt modelId="{5876BFDC-0719-41D3-8109-D31C9BE50F3F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ООО «</a:t>
          </a:r>
          <a:r>
            <a:rPr lang="ru-RU" dirty="0" err="1" smtClean="0"/>
            <a:t>СтройБериДом</a:t>
          </a:r>
          <a:r>
            <a:rPr lang="ru-RU" dirty="0" smtClean="0"/>
            <a:t>»</a:t>
          </a:r>
          <a:endParaRPr lang="ru-RU" dirty="0"/>
        </a:p>
      </dgm:t>
    </dgm:pt>
    <dgm:pt modelId="{007F65E0-5439-4E34-8697-EB1596B4DEFA}" type="parTrans" cxnId="{470D3CA7-0DDA-4ED1-A807-C8C24755F8C3}">
      <dgm:prSet/>
      <dgm:spPr/>
    </dgm:pt>
    <dgm:pt modelId="{ECD05E58-5899-49F9-93F7-A182F237C95D}" type="sibTrans" cxnId="{470D3CA7-0DDA-4ED1-A807-C8C24755F8C3}">
      <dgm:prSet/>
      <dgm:spPr/>
    </dgm:pt>
    <dgm:pt modelId="{A2C187A2-578B-46E3-A769-DF52813D202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ООО «Дело в доме»</a:t>
          </a:r>
          <a:endParaRPr lang="ru-RU" dirty="0"/>
        </a:p>
      </dgm:t>
    </dgm:pt>
    <dgm:pt modelId="{854786CA-6FF4-4105-AE85-0BDE0D73F7FA}" type="parTrans" cxnId="{BDF0EC28-A498-4197-AD6B-E540457BA212}">
      <dgm:prSet/>
      <dgm:spPr/>
    </dgm:pt>
    <dgm:pt modelId="{33B77C50-B968-4EB1-AEF4-E628ABAAE03A}" type="sibTrans" cxnId="{BDF0EC28-A498-4197-AD6B-E540457BA212}">
      <dgm:prSet/>
      <dgm:spPr/>
    </dgm:pt>
    <dgm:pt modelId="{4DA9270A-749B-497D-B278-0AB98254D618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Удобство</a:t>
          </a:r>
          <a:endParaRPr lang="ru-RU" dirty="0"/>
        </a:p>
      </dgm:t>
    </dgm:pt>
    <dgm:pt modelId="{0E0AE457-5B94-40E7-B195-413AD29E569B}" type="parTrans" cxnId="{21FC84F8-7E8A-41D0-A406-D808A94AC07E}">
      <dgm:prSet/>
      <dgm:spPr/>
    </dgm:pt>
    <dgm:pt modelId="{6BEA062A-68DA-4698-A6B4-816EAC2E3E2F}" type="sibTrans" cxnId="{21FC84F8-7E8A-41D0-A406-D808A94AC07E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5EDCD47F-AC65-41B5-A0DB-7A039FDA852F}" type="presOf" srcId="{C09D49F1-80D5-4A86-B6F2-06C0163FCDA7}" destId="{400F4E5D-F016-41EA-97FB-BF5BA36522C2}" srcOrd="0" destOrd="2" presId="urn:microsoft.com/office/officeart/2005/8/layout/hList1"/>
    <dgm:cxn modelId="{470D3CA7-0DDA-4ED1-A807-C8C24755F8C3}" srcId="{FD45624C-83CF-47B9-8EDE-C4DE60E9F279}" destId="{5876BFDC-0719-41D3-8109-D31C9BE50F3F}" srcOrd="3" destOrd="0" parTransId="{007F65E0-5439-4E34-8697-EB1596B4DEFA}" sibTransId="{ECD05E58-5899-49F9-93F7-A182F237C95D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DF0EC28-A498-4197-AD6B-E540457BA212}" srcId="{FD45624C-83CF-47B9-8EDE-C4DE60E9F279}" destId="{A2C187A2-578B-46E3-A769-DF52813D2023}" srcOrd="4" destOrd="0" parTransId="{854786CA-6FF4-4105-AE85-0BDE0D73F7FA}" sibTransId="{33B77C50-B968-4EB1-AEF4-E628ABAAE03A}"/>
    <dgm:cxn modelId="{308FFCF0-6B85-4A3B-999A-0BBB1DE222C1}" type="presOf" srcId="{5876BFDC-0719-41D3-8109-D31C9BE50F3F}" destId="{400F4E5D-F016-41EA-97FB-BF5BA36522C2}" srcOrd="0" destOrd="3" presId="urn:microsoft.com/office/officeart/2005/8/layout/hList1"/>
    <dgm:cxn modelId="{8C1BD4C9-F558-4F17-8D65-C0954608A5C3}" srcId="{FD45624C-83CF-47B9-8EDE-C4DE60E9F279}" destId="{C09D49F1-80D5-4A86-B6F2-06C0163FCDA7}" srcOrd="2" destOrd="0" parTransId="{4D58D6AF-A38A-4B51-9EDA-F685BD8CE059}" sibTransId="{65A344A0-2B9E-4D7D-98B0-C658F29B0249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41667DD4-C5E6-4AA3-A529-1139F4996930}" type="presOf" srcId="{A2C187A2-578B-46E3-A769-DF52813D2023}" destId="{400F4E5D-F016-41EA-97FB-BF5BA36522C2}" srcOrd="0" destOrd="4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21FC84F8-7E8A-41D0-A406-D808A94AC07E}" srcId="{C1DCF8D2-41C8-416E-B988-A9BFE3AC37E6}" destId="{4DA9270A-749B-497D-B278-0AB98254D618}" srcOrd="1" destOrd="0" parTransId="{0E0AE457-5B94-40E7-B195-413AD29E569B}" sibTransId="{6BEA062A-68DA-4698-A6B4-816EAC2E3E2F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1F7EDBDF-C620-4097-BEF7-0DF6B2A67CF2}" type="presOf" srcId="{4DA9270A-749B-497D-B278-0AB98254D618}" destId="{0C85A15E-56D2-44B3-8E52-7FFFB1AE2983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Подключение газа требует большого количества времени и денег на поиски специалистов, входящих в процесс работ по подключению газа. </a:t>
          </a:r>
          <a:endParaRPr lang="ru-RU" sz="24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Физические лица и строительные компании, которые хотят провести газ в дом или на объект</a:t>
          </a:r>
          <a:endParaRPr lang="ru-RU" sz="20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947935"/>
          <a:ext cx="3059169" cy="67403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Конкуренты Продукты/Услуги</a:t>
          </a:r>
        </a:p>
      </dsp:txBody>
      <dsp:txXfrm>
        <a:off x="3137" y="947935"/>
        <a:ext cx="3059169" cy="674037"/>
      </dsp:txXfrm>
    </dsp:sp>
    <dsp:sp modelId="{B206DAC4-D1DF-4053-8506-5DE426BC8BEF}">
      <dsp:nvSpPr>
        <dsp:cNvPr id="0" name=""/>
        <dsp:cNvSpPr/>
      </dsp:nvSpPr>
      <dsp:spPr>
        <a:xfrm>
          <a:off x="0" y="1587998"/>
          <a:ext cx="3059169" cy="219050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Газификация домов</a:t>
          </a:r>
          <a:endParaRPr lang="ru-RU" sz="1900" kern="1200" dirty="0"/>
        </a:p>
      </dsp:txBody>
      <dsp:txXfrm>
        <a:off x="0" y="1587998"/>
        <a:ext cx="3059169" cy="2190509"/>
      </dsp:txXfrm>
    </dsp:sp>
    <dsp:sp modelId="{34E68AF3-FEED-4A3D-869A-6E2B7BBFBA4D}">
      <dsp:nvSpPr>
        <dsp:cNvPr id="0" name=""/>
        <dsp:cNvSpPr/>
      </dsp:nvSpPr>
      <dsp:spPr>
        <a:xfrm>
          <a:off x="3490590" y="947935"/>
          <a:ext cx="3059169" cy="67403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Фирмы конкуренты</a:t>
          </a:r>
        </a:p>
      </dsp:txBody>
      <dsp:txXfrm>
        <a:off x="3490590" y="947935"/>
        <a:ext cx="3059169" cy="674037"/>
      </dsp:txXfrm>
    </dsp:sp>
    <dsp:sp modelId="{400F4E5D-F016-41EA-97FB-BF5BA36522C2}">
      <dsp:nvSpPr>
        <dsp:cNvPr id="0" name=""/>
        <dsp:cNvSpPr/>
      </dsp:nvSpPr>
      <dsp:spPr>
        <a:xfrm>
          <a:off x="3490590" y="1621973"/>
          <a:ext cx="3059169" cy="219050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ООО «ТЕПЛОГАЗПРОЕКТ»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ООО «</a:t>
          </a:r>
          <a:r>
            <a:rPr lang="ru-RU" sz="1900" kern="1200" dirty="0" err="1" smtClean="0"/>
            <a:t>Профгазсервис</a:t>
          </a:r>
          <a:r>
            <a:rPr lang="ru-RU" sz="1900" kern="1200" dirty="0" smtClean="0"/>
            <a:t>»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ООО «Каменная крепость»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ООО «</a:t>
          </a:r>
          <a:r>
            <a:rPr lang="ru-RU" sz="1900" kern="1200" dirty="0" err="1" smtClean="0"/>
            <a:t>СтройБериДом</a:t>
          </a:r>
          <a:r>
            <a:rPr lang="ru-RU" sz="1900" kern="1200" dirty="0" smtClean="0"/>
            <a:t>»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ООО «Дело в доме»</a:t>
          </a:r>
          <a:endParaRPr lang="ru-RU" sz="1900" kern="1200" dirty="0"/>
        </a:p>
      </dsp:txBody>
      <dsp:txXfrm>
        <a:off x="3490590" y="1621973"/>
        <a:ext cx="3059169" cy="2190509"/>
      </dsp:txXfrm>
    </dsp:sp>
    <dsp:sp modelId="{869E6585-1C72-4E82-914E-39E2C4E28665}">
      <dsp:nvSpPr>
        <dsp:cNvPr id="0" name=""/>
        <dsp:cNvSpPr/>
      </dsp:nvSpPr>
      <dsp:spPr>
        <a:xfrm>
          <a:off x="6981180" y="942354"/>
          <a:ext cx="3059169" cy="674037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Наши преимущества</a:t>
          </a:r>
        </a:p>
      </dsp:txBody>
      <dsp:txXfrm>
        <a:off x="6981180" y="942354"/>
        <a:ext cx="3059169" cy="674037"/>
      </dsp:txXfrm>
    </dsp:sp>
    <dsp:sp modelId="{0C85A15E-56D2-44B3-8E52-7FFFB1AE2983}">
      <dsp:nvSpPr>
        <dsp:cNvPr id="0" name=""/>
        <dsp:cNvSpPr/>
      </dsp:nvSpPr>
      <dsp:spPr>
        <a:xfrm>
          <a:off x="6978043" y="1621973"/>
          <a:ext cx="3059169" cy="219050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Выгодное предложение по цене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Удобство</a:t>
          </a:r>
          <a:endParaRPr lang="ru-RU" sz="1900" kern="1200" dirty="0"/>
        </a:p>
      </dsp:txBody>
      <dsp:txXfrm>
        <a:off x="6978043" y="1621973"/>
        <a:ext cx="3059169" cy="2190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359792" y="202319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 smtClean="0"/>
              <a:t>Gas in home</a:t>
            </a:r>
            <a:endParaRPr lang="ru-RU" sz="4400" dirty="0" smtClean="0"/>
          </a:p>
          <a:p>
            <a:pPr algn="ctr">
              <a:lnSpc>
                <a:spcPct val="100000"/>
              </a:lnSpc>
            </a:pPr>
            <a:endParaRPr lang="ru-RU" sz="4400" dirty="0"/>
          </a:p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latin typeface="Arial"/>
              </a:rPr>
              <a:t>Название </a:t>
            </a:r>
            <a:r>
              <a:rPr lang="ru-RU" sz="2800" b="0" strike="noStrike" spc="-1" dirty="0" smtClean="0">
                <a:latin typeface="Arial"/>
              </a:rPr>
              <a:t>команды: Газификация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1880" y="3699371"/>
            <a:ext cx="3744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Институт Нефти и Газа имени М. С. Гуцериева</a:t>
            </a:r>
          </a:p>
          <a:p>
            <a:r>
              <a:rPr lang="ru-RU" sz="1200" dirty="0" smtClean="0"/>
              <a:t>Факультет нефтегазовое дело</a:t>
            </a:r>
          </a:p>
          <a:p>
            <a:r>
              <a:rPr lang="ru-RU" sz="1200" dirty="0" smtClean="0"/>
              <a:t>Группа ОБ-21.03.01.02-11</a:t>
            </a:r>
          </a:p>
          <a:p>
            <a:r>
              <a:rPr lang="ru-RU" sz="1200" dirty="0" smtClean="0"/>
              <a:t>Николаева Н. А.</a:t>
            </a:r>
          </a:p>
          <a:p>
            <a:r>
              <a:rPr lang="ru-RU" sz="1200" dirty="0" smtClean="0"/>
              <a:t>Неб Д. А.</a:t>
            </a:r>
          </a:p>
          <a:p>
            <a:r>
              <a:rPr lang="ru-RU" sz="1200" dirty="0" smtClean="0"/>
              <a:t>Мальцева А. Д.</a:t>
            </a:r>
          </a:p>
          <a:p>
            <a:r>
              <a:rPr lang="ru-RU" sz="1200" dirty="0" err="1" smtClean="0"/>
              <a:t>Маева</a:t>
            </a:r>
            <a:r>
              <a:rPr lang="ru-RU" sz="1200" dirty="0" smtClean="0"/>
              <a:t> Е. А.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96306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370444" y="3350137"/>
            <a:ext cx="2739076" cy="1757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Наталья Николаева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Владеет навыками финансового расчёта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Руководитель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проекта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2847609" y="3350137"/>
            <a:ext cx="2664296" cy="96551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>
                <a:solidFill>
                  <a:schemeClr val="bg1">
                    <a:lumMod val="50000"/>
                  </a:schemeClr>
                </a:solidFill>
              </a:rPr>
              <a:t>Дана Неб</a:t>
            </a: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>
                <a:solidFill>
                  <a:schemeClr val="bg1">
                    <a:lumMod val="50000"/>
                  </a:schemeClr>
                </a:solidFill>
              </a:rPr>
              <a:t>Организаторские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700" i="1" dirty="0" smtClean="0">
                <a:solidFill>
                  <a:schemeClr val="bg1">
                    <a:lumMod val="50000"/>
                  </a:schemeClr>
                </a:solidFill>
              </a:rPr>
              <a:t>способности</a:t>
            </a: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>
                <a:solidFill>
                  <a:schemeClr val="bg1">
                    <a:lumMod val="50000"/>
                  </a:schemeClr>
                </a:solidFill>
              </a:rPr>
              <a:t>Заместитель руководителя </a:t>
            </a: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=""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4752280" y="3352558"/>
            <a:ext cx="2560862" cy="96551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>
                <a:solidFill>
                  <a:schemeClr val="bg1">
                    <a:lumMod val="50000"/>
                  </a:schemeClr>
                </a:solidFill>
              </a:rPr>
              <a:t>Анастасия Мальцева</a:t>
            </a: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>
                <a:solidFill>
                  <a:schemeClr val="bg1">
                    <a:lumMod val="50000"/>
                  </a:schemeClr>
                </a:solidFill>
              </a:rPr>
              <a:t>Владеет аналитическими навыками</a:t>
            </a: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700" i="1" dirty="0" smtClean="0">
                <a:solidFill>
                  <a:schemeClr val="bg1">
                    <a:lumMod val="50000"/>
                  </a:schemeClr>
                </a:solidFill>
              </a:rPr>
              <a:t>Менеджер </a:t>
            </a:r>
            <a:endParaRPr lang="ru-RU" sz="17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 descr="https://sun9-48.userapi.com/impg/2va2gDZt60ghGqB5R5yIEQp3uhbKtlmToTOBHw/zxE9ks50RP0.jpg?size=1125x1500&amp;quality=96&amp;sign=9c5f89247cb1d0892d4b6c5bcc1248d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1155069"/>
            <a:ext cx="1580635" cy="21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7.userapi.com/impg/YPV2fzkkaFakATrsOudDPq1o56cOGzGblY6vXA/pZcBxwSnGLc.jpg?size=1440x1920&amp;quality=95&amp;sign=cb9eed52965281c25b5510248057a390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2" y="1195837"/>
            <a:ext cx="1566079" cy="210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52.userapi.com/impg/hoC_86tPrWw6y_F28RpK4wP-fVvP4RemknVuXA/4yC_nQoqYrU.jpg?size=1442x2160&amp;quality=95&amp;sign=03bcca428dd21b81954d7ab2a75188e6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 t="9684" r="-620" b="5385"/>
          <a:stretch/>
        </p:blipFill>
        <p:spPr bwMode="auto">
          <a:xfrm>
            <a:off x="647824" y="1194646"/>
            <a:ext cx="1637820" cy="208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88584" y="3382875"/>
            <a:ext cx="2662461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Елена </a:t>
            </a:r>
            <a:r>
              <a:rPr lang="ru-RU" sz="1600" i="1" dirty="0" err="1" smtClean="0">
                <a:solidFill>
                  <a:schemeClr val="bg1">
                    <a:lumMod val="50000"/>
                  </a:schemeClr>
                </a:solidFill>
              </a:rPr>
              <a:t>Маева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Владеет навыками сбора информации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Помощник менеджера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32" name="Picture 8" descr="https://sun9-45.userapi.com/impg/kCrdeKhYTnDmHRYwP_MSs01or6xJQHoB9K1z1A/IU97w8dY9AQ.jpg?size=2560x1920&amp;quality=96&amp;sign=a22ee481fcb36bd0ba418752537617bf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7" t="13234" r="21247" b="1216"/>
          <a:stretch/>
        </p:blipFill>
        <p:spPr bwMode="auto">
          <a:xfrm>
            <a:off x="2847609" y="1107083"/>
            <a:ext cx="1866498" cy="208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2000" kern="0" dirty="0" smtClean="0">
                <a:solidFill>
                  <a:sysClr val="windowText" lastClr="000000"/>
                </a:solidFill>
                <a:ea typeface="MS Gothic" pitchFamily="49" charset="-128"/>
              </a:rPr>
              <a:t>Создание компании, которая будет предлагать услугу газификации населения «под ключ», производить все работы от начала и до конца.</a:t>
            </a:r>
            <a:endParaRPr lang="ru-RU" sz="20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3989188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 smtClean="0">
                <a:latin typeface="+mn-lt"/>
              </a:rPr>
              <a:t>Услуга подключения газа</a:t>
            </a:r>
            <a:endParaRPr lang="ru-RU" sz="4400" dirty="0">
              <a:latin typeface="+mn-lt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=""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000" kern="0" dirty="0" smtClean="0"/>
              <a:t>Цель проекта заключается в создании компании, которая занимается газификацией населения. Компания «</a:t>
            </a:r>
            <a:r>
              <a:rPr lang="en-US" sz="2000" kern="0" dirty="0" smtClean="0"/>
              <a:t>Gas in home</a:t>
            </a:r>
            <a:r>
              <a:rPr lang="ru-RU" sz="2000" kern="0" dirty="0" smtClean="0"/>
              <a:t>» возьмёт на себя все работы, которые необходимо выполнить. Заказчику не нужно будет тратить время на поиск рабочих, беспокоится о документации, закупать необходимое оборудование.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2000" kern="0" dirty="0" smtClean="0"/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2000" kern="0" dirty="0"/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17953"/>
              </p:ext>
            </p:extLst>
          </p:nvPr>
        </p:nvGraphicFramePr>
        <p:xfrm>
          <a:off x="503808" y="1251099"/>
          <a:ext cx="9217024" cy="3207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=""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="" xmlns:a16="http://schemas.microsoft.com/office/drawing/2014/main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Новые</a:t>
                      </a:r>
                      <a:r>
                        <a:rPr lang="ru-RU" baseline="0" dirty="0" smtClean="0"/>
                        <a:t> производственные технологии</a:t>
                      </a:r>
                      <a:r>
                        <a:rPr lang="ru-RU" dirty="0" smtClean="0"/>
                        <a:t>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868" y="2619251"/>
            <a:ext cx="28575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411339"/>
            <a:ext cx="28575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36134"/>
              </p:ext>
            </p:extLst>
          </p:nvPr>
        </p:nvGraphicFramePr>
        <p:xfrm>
          <a:off x="739140" y="1323107"/>
          <a:ext cx="8333620" cy="33324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91000"/>
                <a:gridCol w="4142620"/>
              </a:tblGrid>
              <a:tr h="619993">
                <a:tc>
                  <a:txBody>
                    <a:bodyPr/>
                    <a:lstStyle/>
                    <a:p>
                      <a:r>
                        <a:rPr lang="en-US" dirty="0" smtClean="0"/>
                        <a:t>What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Предоставление услуги газификации для удобства клиента.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dirty="0" smtClean="0"/>
                        <a:t>Who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Физические лица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dirty="0" smtClean="0"/>
                        <a:t>Why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Снижение стоимости</a:t>
                      </a:r>
                      <a:r>
                        <a:rPr lang="ru-RU" baseline="0" dirty="0" smtClean="0"/>
                        <a:t> услуг и удобный сервис.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When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r>
                        <a:rPr lang="ru-RU" baseline="0" dirty="0" smtClean="0"/>
                        <a:t> течение </a:t>
                      </a:r>
                      <a:r>
                        <a:rPr lang="ru-RU" baseline="0" smtClean="0"/>
                        <a:t>всего года.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7355">
                <a:tc>
                  <a:txBody>
                    <a:bodyPr/>
                    <a:lstStyle/>
                    <a:p>
                      <a:r>
                        <a:rPr lang="en-US" dirty="0" smtClean="0"/>
                        <a:t>Where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r>
                        <a:rPr lang="ru-RU" baseline="0" dirty="0" smtClean="0"/>
                        <a:t> частных домах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– В Удмуртии проживает 1500955 человек. Учитывая средний чек (296500 рублей), получим 445033157500 рублей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TAM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–Исключая детей (от 0-17 лет) 327208 человек, остаётся 1173747 человек.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ИТОГО 348015985500 рублей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1173747 человек.</a:t>
            </a:r>
          </a:p>
          <a:p>
            <a:pPr algn="l"/>
            <a:r>
              <a:rPr lang="ru-RU" sz="1200" b="0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348015985500 рублей</a:t>
            </a:r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–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56784 человек.</a:t>
            </a:r>
          </a:p>
          <a:p>
            <a:pPr algn="l"/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105786456000 рублей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4481195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=""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970905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=""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сбыта</a:t>
                      </a:r>
                    </a:p>
                    <a:p>
                      <a:pPr marL="15875" marR="0" lvl="0" indent="-158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Предоставление услуги на прямую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Производительность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Дизайн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поддержка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Сообщества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Д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оходы от конечных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продукта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Комиссионные проценты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Природные ресурсы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Разрешение проблем (сфера услуг)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Платформы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B2C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ООО «Газпром»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издержки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Аренда помещени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я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Процент по кредиту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Переменные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издержки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Расходы на сырьё и материалы.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Заработная плата рабочих.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Реклама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 smtClean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3848" y="1755155"/>
            <a:ext cx="720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Поиск поставщиков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Заключение договоров, получение доступов к личному кабинету поставщиков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Поиск посредников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Объединение их в группы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Запуск рекламы для поиска клиентов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Заключение договоров с клиентами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Создание личных кабинетов для работы с клиентами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Запуск работы</a:t>
            </a:r>
          </a:p>
          <a:p>
            <a:pPr marL="342900" indent="-342900"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347646"/>
              </p:ext>
            </p:extLst>
          </p:nvPr>
        </p:nvGraphicFramePr>
        <p:xfrm>
          <a:off x="792480" y="1188720"/>
          <a:ext cx="6164580" cy="4404360"/>
        </p:xfrm>
        <a:graphic>
          <a:graphicData uri="http://schemas.openxmlformats.org/drawingml/2006/table">
            <a:tbl>
              <a:tblPr/>
              <a:tblGrid>
                <a:gridCol w="3215640"/>
                <a:gridCol w="2948940"/>
              </a:tblGrid>
              <a:tr h="494427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Предоставлять</a:t>
                      </a:r>
                      <a:r>
                        <a:rPr lang="ru-RU" baseline="0" dirty="0" smtClean="0"/>
                        <a:t> услугу газификации объекта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Привлечение</a:t>
                      </a:r>
                      <a:r>
                        <a:rPr lang="ru-RU" baseline="0" dirty="0" smtClean="0"/>
                        <a:t> клиентов ( не менее 50% от общего количества целевой аудитории.)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Реализация</a:t>
                      </a:r>
                      <a:r>
                        <a:rPr lang="ru-RU" baseline="0" dirty="0" smtClean="0"/>
                        <a:t> проекта не позднее 15.01.2026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80"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Снижение затрат</a:t>
                      </a:r>
                      <a:r>
                        <a:rPr lang="ru-RU" baseline="0" dirty="0" smtClean="0"/>
                        <a:t>, удобство.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15.01.2026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54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=""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8374528"/>
              </p:ext>
            </p:extLst>
          </p:nvPr>
        </p:nvGraphicFramePr>
        <p:xfrm>
          <a:off x="143768" y="1467123"/>
          <a:ext cx="9793089" cy="319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Оборудование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625000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Кредит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Ремонт помещений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Реклама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50000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725000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 ООО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 </a:t>
            </a:r>
          </a:p>
          <a:p>
            <a:r>
              <a:rPr lang="ru-RU" sz="3200" dirty="0" smtClean="0">
                <a:ea typeface="MS Gothic" pitchFamily="49" charset="-128"/>
              </a:rPr>
              <a:t>Упрощённая (УСН 15%)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 smtClean="0">
                <a:latin typeface="+mn-lt"/>
                <a:ea typeface="MS Gothic" pitchFamily="49" charset="-128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530340"/>
              </p:ext>
            </p:extLst>
          </p:nvPr>
        </p:nvGraphicFramePr>
        <p:xfrm>
          <a:off x="0" y="747043"/>
          <a:ext cx="9906668" cy="4947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097">
                  <a:extLst>
                    <a:ext uri="{9D8B030D-6E8A-4147-A177-3AD203B41FA5}">
                      <a16:colId xmlns="" xmlns:a16="http://schemas.microsoft.com/office/drawing/2014/main" val="3224622018"/>
                    </a:ext>
                  </a:extLst>
                </a:gridCol>
                <a:gridCol w="3177631">
                  <a:extLst>
                    <a:ext uri="{9D8B030D-6E8A-4147-A177-3AD203B41FA5}">
                      <a16:colId xmlns="" xmlns:a16="http://schemas.microsoft.com/office/drawing/2014/main" val="715545213"/>
                    </a:ext>
                  </a:extLst>
                </a:gridCol>
                <a:gridCol w="470406">
                  <a:extLst>
                    <a:ext uri="{9D8B030D-6E8A-4147-A177-3AD203B41FA5}">
                      <a16:colId xmlns="" xmlns:a16="http://schemas.microsoft.com/office/drawing/2014/main" val="1343009925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3230580302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3284032906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3366597553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2971157715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3290506229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1813536630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526129982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3577892672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866846988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415884959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639598960"/>
                    </a:ext>
                  </a:extLst>
                </a:gridCol>
                <a:gridCol w="362884">
                  <a:extLst>
                    <a:ext uri="{9D8B030D-6E8A-4147-A177-3AD203B41FA5}">
                      <a16:colId xmlns="" xmlns:a16="http://schemas.microsoft.com/office/drawing/2014/main" val="1701735119"/>
                    </a:ext>
                  </a:extLst>
                </a:gridCol>
                <a:gridCol w="1262926">
                  <a:extLst>
                    <a:ext uri="{9D8B030D-6E8A-4147-A177-3AD203B41FA5}">
                      <a16:colId xmlns="" xmlns:a16="http://schemas.microsoft.com/office/drawing/2014/main" val="2280980107"/>
                    </a:ext>
                  </a:extLst>
                </a:gridCol>
              </a:tblGrid>
              <a:tr h="1523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9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3464860"/>
                  </a:ext>
                </a:extLst>
              </a:tr>
              <a:tr h="1523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9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6054789"/>
                  </a:ext>
                </a:extLst>
              </a:tr>
              <a:tr h="152332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044102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1482500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17790000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547570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6266250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6466250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6266250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6266250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6466250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smtClean="0">
                          <a:effectLst/>
                          <a:latin typeface="+mn-lt"/>
                        </a:rPr>
                        <a:t>6366250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6366250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6366250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6366250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6366250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6366250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6366250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7625000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5775521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1515000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1173379"/>
                  </a:ext>
                </a:extLst>
              </a:tr>
              <a:tr h="30261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Аренда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351755"/>
                  </a:ext>
                </a:extLst>
              </a:tr>
              <a:tr h="302618">
                <a:tc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Процент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 кредиту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106250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1275000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47177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руб</a:t>
                      </a:r>
                      <a:r>
                        <a:rPr lang="ru-RU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500000</a:t>
                      </a:r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500000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520000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510000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510000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510000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510000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510000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510000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510000</a:t>
                      </a:r>
                    </a:p>
                    <a:p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6110000</a:t>
                      </a:r>
                      <a:endParaRPr lang="ru-RU" sz="9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1512174"/>
                  </a:ext>
                </a:extLst>
              </a:tr>
              <a:tr h="30261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Реклама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80000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630000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37564"/>
                  </a:ext>
                </a:extLst>
              </a:tr>
              <a:tr h="30261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Оборудование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150000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1720000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2926052"/>
                  </a:ext>
                </a:extLst>
              </a:tr>
              <a:tr h="45290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smtClean="0">
                          <a:effectLst/>
                          <a:latin typeface="+mn-lt"/>
                        </a:rPr>
                        <a:t>ФОНД</a:t>
                      </a:r>
                      <a:r>
                        <a:rPr lang="ru-RU" sz="900" u="none" strike="noStrike" baseline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900" u="none" strike="noStrike" baseline="0" dirty="0" smtClean="0">
                          <a:effectLst/>
                          <a:latin typeface="+mn-lt"/>
                        </a:rPr>
                        <a:t>оплаты труда </a:t>
                      </a:r>
                      <a:r>
                        <a:rPr lang="ru-RU" sz="900" u="none" strike="noStrike" baseline="0" smtClean="0">
                          <a:effectLst/>
                          <a:latin typeface="+mn-lt"/>
                        </a:rPr>
                        <a:t>с начислениями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320000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3760000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4533256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+mn-lt"/>
                        </a:rPr>
                        <a:t>ПРИБЫЛЬ ДО </a:t>
                      </a:r>
                      <a:r>
                        <a:rPr lang="ru-RU" sz="900" b="1" u="none" strike="noStrike" dirty="0" smtClean="0">
                          <a:effectLst/>
                          <a:latin typeface="+mn-lt"/>
                        </a:rPr>
                        <a:t>НАЛОГООБЛОЖЕНИЯ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10165000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5842100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 smtClean="0">
                          <a:effectLst/>
                          <a:latin typeface="+mn-lt"/>
                        </a:rPr>
                        <a:t>НАЛОГ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128437,5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125437,5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128437,5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128437,5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125437,5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126937,5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126937,5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126937,5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126937,5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126937,5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126937,5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126937,5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1524750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43754930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727812,5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710812,5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727812,5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727812,5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710812,5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719312,5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719312,5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719312,5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719312,5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719312,5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719312,5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719312,5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8640250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235069"/>
                  </a:ext>
                </a:extLst>
              </a:tr>
              <a:tr h="152332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2866590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725000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634412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=""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=""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17790000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78335000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8640250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22830500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713167"/>
              </p:ext>
            </p:extLst>
          </p:nvPr>
        </p:nvGraphicFramePr>
        <p:xfrm>
          <a:off x="503244" y="1251090"/>
          <a:ext cx="8929556" cy="3168360"/>
        </p:xfrm>
        <a:graphic>
          <a:graphicData uri="http://schemas.openxmlformats.org/drawingml/2006/table">
            <a:tbl>
              <a:tblPr/>
              <a:tblGrid>
                <a:gridCol w="340365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188773"/>
                <a:gridCol w="429032"/>
              </a:tblGrid>
              <a:tr h="243720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2023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2024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2025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2026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Обсуждение проекта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Составление бизнес-плана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Ознакомительная экскурсия помещения ( аренда)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Закупка оборудования и мебели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Установка оборудования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Создание рекламы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Распространение рекламы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Поиск потенциальных клиентов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Юридическое оформление стартап-проекта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Открытие ООО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</a:tr>
              <a:tr h="243720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90" marR="3790" marT="37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287784" y="3325176"/>
            <a:ext cx="2304256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Наталья Николаева, 89511938451,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nickolaeva.natash2018@yandex.ru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=""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2632864" y="3405925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Дана Неб,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 89501737774,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nebdana83@gmail.com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815631" y="3274887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Анастасия Мальцева,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89512032868,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nastena.maltseva.1@mail.ru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4" y="1190500"/>
            <a:ext cx="1639888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68" y="1218245"/>
            <a:ext cx="1584325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056" y="1215389"/>
            <a:ext cx="1566862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64" y="1190499"/>
            <a:ext cx="1865312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14991" y="3415719"/>
            <a:ext cx="2981547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ru-RU" sz="1400" b="1" dirty="0" smtClean="0">
                <a:solidFill>
                  <a:prstClr val="white">
                    <a:lumMod val="50000"/>
                  </a:prstClr>
                </a:solidFill>
              </a:rPr>
              <a:t>Елена </a:t>
            </a:r>
            <a:r>
              <a:rPr lang="ru-RU" sz="1400" b="1" dirty="0" err="1" smtClean="0">
                <a:solidFill>
                  <a:prstClr val="white">
                    <a:lumMod val="50000"/>
                  </a:prstClr>
                </a:solidFill>
              </a:rPr>
              <a:t>Маева</a:t>
            </a:r>
            <a:r>
              <a:rPr lang="ru-RU" sz="1400" b="1" dirty="0" smtClean="0">
                <a:solidFill>
                  <a:prstClr val="white">
                    <a:lumMod val="50000"/>
                  </a:prstClr>
                </a:solidFill>
              </a:rPr>
              <a:t>,</a:t>
            </a:r>
          </a:p>
          <a:p>
            <a:pPr lvl="0" algn="ctr">
              <a:lnSpc>
                <a:spcPct val="110000"/>
              </a:lnSpc>
            </a:pPr>
            <a:r>
              <a:rPr lang="ru-RU" sz="1400" b="1" dirty="0" smtClean="0">
                <a:solidFill>
                  <a:prstClr val="white">
                    <a:lumMod val="50000"/>
                  </a:prstClr>
                </a:solidFill>
              </a:rPr>
              <a:t> 89524049564, </a:t>
            </a:r>
            <a:endParaRPr lang="ru-RU" sz="1400" b="1" dirty="0">
              <a:solidFill>
                <a:prstClr val="white">
                  <a:lumMod val="50000"/>
                </a:prstClr>
              </a:solidFill>
            </a:endParaRPr>
          </a:p>
          <a:p>
            <a:pPr lvl="0" algn="ctr">
              <a:lnSpc>
                <a:spcPct val="110000"/>
              </a:lnSpc>
            </a:pPr>
            <a:r>
              <a:rPr lang="en-US" sz="1400" b="1" dirty="0">
                <a:solidFill>
                  <a:prstClr val="white">
                    <a:lumMod val="50000"/>
                  </a:prstClr>
                </a:solidFill>
              </a:rPr>
              <a:t>Roverlena@gmail.com</a:t>
            </a:r>
            <a:r>
              <a:rPr lang="ru-RU" sz="1400" b="1" dirty="0" smtClean="0">
                <a:solidFill>
                  <a:prstClr val="white">
                    <a:lumMod val="50000"/>
                  </a:prstClr>
                </a:solidFill>
              </a:rPr>
              <a:t>, </a:t>
            </a:r>
            <a:endParaRPr lang="ru-RU" sz="1400" b="1" dirty="0">
              <a:solidFill>
                <a:prstClr val="white">
                  <a:lumMod val="50000"/>
                </a:prstClr>
              </a:solidFill>
            </a:endParaRPr>
          </a:p>
          <a:p>
            <a:pPr lvl="0" algn="ctr">
              <a:lnSpc>
                <a:spcPct val="110000"/>
              </a:lnSpc>
            </a:pP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9568</TotalTime>
  <Words>911</Words>
  <Application>Microsoft Office PowerPoint</Application>
  <PresentationFormat>Произвольный</PresentationFormat>
  <Paragraphs>540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Услуга подключения газа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user</cp:lastModifiedBy>
  <cp:revision>111</cp:revision>
  <dcterms:created xsi:type="dcterms:W3CDTF">2022-10-14T10:42:52Z</dcterms:created>
  <dcterms:modified xsi:type="dcterms:W3CDTF">2023-11-19T12:15:24Z</dcterms:modified>
  <dc:language>ru-RU</dc:language>
</cp:coreProperties>
</file>