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69" d="100"/>
          <a:sy n="69" d="100"/>
        </p:scale>
        <p:origin x="78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9928604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xmlns="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xmlns="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xmlns="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xmlns="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xmlns="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xmlns="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xmlns="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xmlns="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xmlns="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xmlns="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xmlns="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xmlns="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xmlns="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xmlns="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xmlns="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xmlns="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xmlns="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xmlns="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xmlns="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xmlns="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xmlns="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xmlns="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xmlns="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xmlns="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xmlns="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Биоимплант для животного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Технология </a:t>
            </a:r>
            <a:r>
              <a:rPr lang="ru-RU" dirty="0" smtClean="0"/>
              <a:t>изготовления суставов </a:t>
            </a:r>
            <a:r>
              <a:rPr lang="ru-RU" dirty="0"/>
              <a:t>для животных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xmlns="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 smtClean="0"/>
              <a:t>Описание проекта</a:t>
            </a:r>
            <a:endParaRPr lang="ru-RU" dirty="0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xmlns="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Протезирование суставов у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животных- это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актуальная тема, которая имеет</a:t>
            </a:r>
          </a:p>
          <a:p>
            <a:pPr>
              <a:lnSpc>
                <a:spcPct val="100000"/>
              </a:lnSpc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большое  значение для ветеринарии и</a:t>
            </a:r>
          </a:p>
          <a:p>
            <a:pPr>
              <a:lnSpc>
                <a:spcPct val="100000"/>
              </a:lnSpc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медицины.  Животные часто страдают</a:t>
            </a:r>
          </a:p>
          <a:p>
            <a:pPr>
              <a:lnSpc>
                <a:spcPct val="100000"/>
              </a:lnSpc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 различных заболеваний опорно-</a:t>
            </a:r>
          </a:p>
          <a:p>
            <a:pPr>
              <a:lnSpc>
                <a:spcPct val="100000"/>
              </a:lnSpc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двигательной системы, которые могут</a:t>
            </a:r>
          </a:p>
          <a:p>
            <a:pPr>
              <a:lnSpc>
                <a:spcPct val="100000"/>
              </a:lnSpc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привести к потере подвижности и </a:t>
            </a:r>
          </a:p>
          <a:p>
            <a:pPr>
              <a:lnSpc>
                <a:spcPct val="100000"/>
              </a:lnSpc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инвалидности. Протезирование суставов </a:t>
            </a:r>
          </a:p>
          <a:p>
            <a:pPr>
              <a:lnSpc>
                <a:spcPct val="100000"/>
              </a:lnSpc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животным вернуться к</a:t>
            </a:r>
          </a:p>
          <a:p>
            <a:pPr>
              <a:lnSpc>
                <a:spcPct val="100000"/>
              </a:lnSpc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нормальной  жизни и сохранить</a:t>
            </a:r>
          </a:p>
          <a:p>
            <a:pPr>
              <a:lnSpc>
                <a:spcPct val="100000"/>
              </a:lnSpc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их жизни</a:t>
            </a:r>
            <a:r>
              <a:rPr lang="ru-RU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/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xmlns="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635805" y="2942400"/>
            <a:ext cx="8419319" cy="583311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Протезирование суставов может быть выполнено как для мелких животных, таких как кошки и собаки, так и для более крупных, например, лошадей и коров. Это позволяет животным с ограниченными возможностями продолжать жить полноценной жизнью и участвовать в спортивных соревнованиях или просто вести активный образ жизни.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xmlns="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2954" y="3593564"/>
            <a:ext cx="9454797" cy="3333709"/>
          </a:xfrm>
        </p:spPr>
        <p:txBody>
          <a:bodyPr/>
          <a:lstStyle/>
          <a:p>
            <a:pPr marL="0" lvl="8" indent="0" algn="just">
              <a:lnSpc>
                <a:spcPct val="100000"/>
              </a:lnSpc>
              <a:buNone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Животные часто страдают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различных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заболеваний опорно-двигательной системы, которые причиняют дискомфорт и ограничивают подвижность животного, даже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могут привести к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ее полной потере и инвалидности. </a:t>
            </a:r>
            <a:endParaRPr lang="ru-RU" sz="3600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xmlns="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5" y="3815237"/>
            <a:ext cx="8793162" cy="2640982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Наши протезы будут изготавливаться из биоматериалов. Это инновационная технология, которая натуральна и безвредна для организма животного. Биоимпланты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0624" y="3385745"/>
            <a:ext cx="18424652" cy="6603382"/>
          </a:xfrm>
        </p:spPr>
        <p:txBody>
          <a:bodyPr/>
          <a:lstStyle/>
          <a:p>
            <a:pPr marL="0" lvl="8" indent="0" algn="just">
              <a:lnSpc>
                <a:spcPct val="100000"/>
              </a:lnSpc>
              <a:buNone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 предлагаем протезирование суставов для животных, которое имеет большое значение для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ветеринарии и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медицины.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Протезирование суставов позволяет животным с ограниченными возможностями продолжать жить полноценной жизнью и участвовать в спортивных соревнованиях или просто вести активный образ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жизни для этого будет применена технология протезирования суставов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применением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3D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-принтера и использованием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биоматериалов.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05462" y="7497616"/>
            <a:ext cx="7725920" cy="3516748"/>
          </a:xfrm>
        </p:spPr>
        <p:txBody>
          <a:bodyPr numCol="1"/>
          <a:lstStyle/>
          <a:p>
            <a:pPr>
              <a:lnSpc>
                <a:spcPct val="100000"/>
              </a:lnSpc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TAM -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 города Кемерово </a:t>
            </a:r>
          </a:p>
          <a:p>
            <a:pPr>
              <a:lnSpc>
                <a:spcPct val="100000"/>
              </a:lnSpc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 –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50%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населения, у которых есть домашние животные </a:t>
            </a:r>
          </a:p>
          <a:p>
            <a:pPr>
              <a:lnSpc>
                <a:spcPct val="100000"/>
              </a:lnSpc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 -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20% людей, которые сталкиваются с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травматизацией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суставов у животных</a:t>
            </a:r>
          </a:p>
          <a:p>
            <a:pPr>
              <a:lnSpc>
                <a:spcPct val="100000"/>
              </a:lnSpc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36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Microsoft YaHei UI Light" panose="020B0502040204020203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0800000" flipV="1">
            <a:off x="9925192" y="7563728"/>
            <a:ext cx="91301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Один из главных косвенных конкурентов на территории РФ «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Бэст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- Новосибирская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999806" y="2425299"/>
            <a:ext cx="8980920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сегмента рынка протезирования суставов для животных зависит от многих факторов, таких как размер животного, стоимость услуг, доступность технологий и т.д. </a:t>
            </a:r>
            <a:endParaRPr lang="ru-RU" sz="36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Microsoft YaHei UI Light" panose="020B0502040204020203" pitchFamily="34" charset="-122"/>
              <a:cs typeface="Times New Roman" panose="02020603050405020304" pitchFamily="18" charset="0"/>
            </a:endParaRP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Проведя анализ рынка можно сказать, что конкуренция на данный момент на рынке РФ невысокая.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Как определить, сколько денег на рынке? TAM, SAM, SOM – Продуктовые  Изыскания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4" t="23850" r="18350"/>
          <a:stretch/>
        </p:blipFill>
        <p:spPr bwMode="auto">
          <a:xfrm>
            <a:off x="905462" y="2425299"/>
            <a:ext cx="6206836" cy="5072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465349" y="3670082"/>
            <a:ext cx="12191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549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362</a:t>
            </a:r>
            <a:endParaRPr lang="ru-RU" sz="2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482477" y="4967958"/>
            <a:ext cx="11849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274 681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559422" y="6703393"/>
            <a:ext cx="10310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54 936</a:t>
            </a:r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1288568" y="1717595"/>
            <a:ext cx="946511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6757529"/>
              </p:ext>
            </p:extLst>
          </p:nvPr>
        </p:nvGraphicFramePr>
        <p:xfrm>
          <a:off x="894588" y="2363370"/>
          <a:ext cx="18532895" cy="8310294"/>
        </p:xfrm>
        <a:graphic>
          <a:graphicData uri="http://schemas.openxmlformats.org/drawingml/2006/table">
            <a:tbl>
              <a:tblPr/>
              <a:tblGrid>
                <a:gridCol w="3311652"/>
                <a:gridCol w="3494518"/>
                <a:gridCol w="2101113"/>
                <a:gridCol w="2011322"/>
                <a:gridCol w="3789187"/>
                <a:gridCol w="3825103"/>
              </a:tblGrid>
              <a:tr h="2392094">
                <a:tc row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800" b="1" i="0" u="none" strike="noStrike" dirty="0">
                          <a:solidFill>
                            <a:srgbClr val="22252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партнеры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b="0" i="0" u="none" strike="noStrike" dirty="0" smtClean="0">
                          <a:solidFill>
                            <a:srgbClr val="22252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1.Поставщики материалов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2.Поставщики оборудования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800" b="1" i="0" u="none" strike="noStrike" dirty="0">
                          <a:solidFill>
                            <a:srgbClr val="22252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активности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b="0" i="0" u="none" strike="noStrike" dirty="0" smtClean="0">
                          <a:solidFill>
                            <a:srgbClr val="22252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ru-RU" sz="2000" b="0" i="0" u="none" strike="noStrike" dirty="0">
                          <a:solidFill>
                            <a:srgbClr val="22252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Маркетинг и продажи.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0" i="0" u="none" strike="noStrike" dirty="0">
                          <a:solidFill>
                            <a:srgbClr val="22252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2000" b="0" i="0" u="none" strike="noStrike" dirty="0" smtClean="0">
                          <a:solidFill>
                            <a:srgbClr val="22252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Клиентский сервис.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0" i="0" u="none" strike="noStrike" dirty="0" smtClean="0">
                          <a:solidFill>
                            <a:srgbClr val="22252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Реклама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800" b="1" i="0" u="none" strike="noStrike" dirty="0">
                          <a:solidFill>
                            <a:srgbClr val="22252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Ценностные предложения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b="0" i="0" u="none" strike="noStrike" dirty="0">
                          <a:solidFill>
                            <a:srgbClr val="22252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Изготовление протезов 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применением 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3D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-принтера и использованием биоматериалов.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0" i="0" u="none" strike="noStrike" dirty="0" smtClean="0">
                          <a:solidFill>
                            <a:srgbClr val="22252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2000" b="0" i="0" u="none" strike="noStrike" dirty="0">
                          <a:solidFill>
                            <a:srgbClr val="22252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2000" b="0" i="0" u="none" strike="noStrike" dirty="0" smtClean="0">
                          <a:solidFill>
                            <a:srgbClr val="22252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Лечение 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заболеваний опорно-двигательной системы у животных.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800" b="1" i="0" u="none" strike="noStrike" dirty="0">
                          <a:solidFill>
                            <a:srgbClr val="22252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Отношения с клиентами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b="0" i="0" u="none" strike="noStrike" dirty="0">
                          <a:solidFill>
                            <a:srgbClr val="22252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ru-RU" sz="1800" b="0" i="0" u="none" strike="noStrike" dirty="0" smtClean="0">
                          <a:solidFill>
                            <a:srgbClr val="22252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Персональная поддержка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dirty="0">
                          <a:solidFill>
                            <a:srgbClr val="22252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ru-RU" sz="1800" b="0" i="0" u="none" strike="noStrike" dirty="0" smtClean="0">
                          <a:solidFill>
                            <a:srgbClr val="22252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Социальные сети.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800" b="1" i="0" u="none" strike="noStrike" dirty="0">
                          <a:solidFill>
                            <a:srgbClr val="22252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Сегменты потребителей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1.Владельцы домашних животных, у которых есть животные с ограниченными возможностями движения из-за различных заболеваний.</a:t>
                      </a: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2.Спортивные организации и клубы, которые занимаются разведением и тренировкой спортивных животных и нуждаются в услугах по протезированию суставов.</a:t>
                      </a: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3.Организации, занимающиеся защитой прав животных и борьбой за сокращение количества эвтаназии.</a:t>
                      </a: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4.Люди, интересующиеся биомедицинскими технологиями и желающие узнать больше о протезировании суставов у животных</a:t>
                      </a:r>
                      <a:endParaRPr lang="ru-RU" sz="1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72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800" b="1" i="0" u="none" strike="noStrike" dirty="0">
                          <a:solidFill>
                            <a:srgbClr val="22252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ресурсы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b="0" i="0" u="none" strike="noStrike" dirty="0">
                          <a:solidFill>
                            <a:srgbClr val="22252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Оборудование и материалы (станки, инструменты, материалы)</a:t>
                      </a:r>
                      <a:r>
                        <a:rPr lang="ru-RU" sz="2000" b="0" i="0" u="none" strike="noStrike" dirty="0" smtClean="0">
                          <a:solidFill>
                            <a:srgbClr val="22252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0" i="0" u="none" strike="noStrike" dirty="0" smtClean="0">
                          <a:solidFill>
                            <a:srgbClr val="22252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Специалисты(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хирурги, ортопеды, инженеры</a:t>
                      </a:r>
                      <a:r>
                        <a:rPr lang="ru-RU" sz="2000" b="0" i="0" u="none" strike="noStrike" dirty="0" smtClean="0">
                          <a:solidFill>
                            <a:srgbClr val="22252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0" i="0" u="none" strike="noStrike" dirty="0">
                          <a:solidFill>
                            <a:srgbClr val="22252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Руководящий состав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800" b="1" i="0" u="none" strike="noStrike" dirty="0">
                          <a:solidFill>
                            <a:srgbClr val="22252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Каналы поставки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b="0" i="0" u="none" strike="noStrike" dirty="0">
                          <a:solidFill>
                            <a:srgbClr val="22252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ru-RU" sz="2000" b="0" i="0" u="none" strike="noStrike" dirty="0" smtClean="0">
                          <a:solidFill>
                            <a:srgbClr val="22252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Ветеринарные клиники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0" i="0" u="none" strike="noStrike" dirty="0">
                          <a:solidFill>
                            <a:srgbClr val="22252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ru-RU" sz="2000" b="0" i="0" u="none" strike="noStrike" dirty="0" smtClean="0">
                          <a:solidFill>
                            <a:srgbClr val="22252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Медицинские форумы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0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92094">
                <a:tc gridSpan="3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800" b="1" i="0" u="none" strike="noStrike" dirty="0">
                          <a:solidFill>
                            <a:srgbClr val="22252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издержек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b="0" i="0" u="none" strike="noStrike" dirty="0">
                          <a:solidFill>
                            <a:srgbClr val="22252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Производство и дистрибуция.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0" i="0" u="none" strike="noStrike" dirty="0">
                          <a:solidFill>
                            <a:srgbClr val="22252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Заработная плата сотрудникам.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0" i="0" u="none" strike="noStrike" dirty="0">
                          <a:solidFill>
                            <a:srgbClr val="22252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Маркетинг</a:t>
                      </a:r>
                      <a:r>
                        <a:rPr lang="ru-RU" sz="2000" b="0" i="0" u="none" strike="noStrike" dirty="0" smtClean="0">
                          <a:solidFill>
                            <a:srgbClr val="22252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800" b="1" i="0" u="none" strike="noStrike" dirty="0" smtClean="0">
                          <a:solidFill>
                            <a:srgbClr val="22252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 доходов</a:t>
                      </a:r>
                      <a:endParaRPr lang="ru-RU" sz="2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b="0" i="0" u="none" strike="noStrike" dirty="0" smtClean="0">
                          <a:solidFill>
                            <a:srgbClr val="22252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ru-RU" sz="2000" b="0" i="0" u="none" strike="noStrike" dirty="0" smtClean="0">
                          <a:solidFill>
                            <a:srgbClr val="22252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Предоставление услуг</a:t>
                      </a:r>
                      <a:endParaRPr lang="ru-RU" sz="20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0" i="0" u="none" strike="noStrike" dirty="0" smtClean="0">
                          <a:solidFill>
                            <a:srgbClr val="22252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Установка протезов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5137150" y="3913188"/>
            <a:ext cx="20104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xmlns="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945122" cy="7554912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Провели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 по итогам которого было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выявлено, что владельцы животных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достаточно часто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сталкиваются с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травматизацией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животных.</a:t>
            </a:r>
          </a:p>
          <a:p>
            <a:pPr algn="just">
              <a:lnSpc>
                <a:spcPct val="100000"/>
              </a:lnSpc>
            </a:pP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Провели анализ рынка, по которым стало ясно, что в городе Кемерово с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травматизацией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суставов у животных сталкивается 20% населения (54 936 человек).</a:t>
            </a:r>
          </a:p>
          <a:p>
            <a:pPr algn="just">
              <a:lnSpc>
                <a:spcPct val="100000"/>
              </a:lnSpc>
            </a:pP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Проанализировали конкурентов и выявили отсутствие прямых конкурентов. Косвенным конкурентом на территории Сибирского федерального округа является ветеринарная клиника «БЭСТ» в г. Новосибирск.</a:t>
            </a:r>
          </a:p>
          <a:p>
            <a:pPr algn="just">
              <a:lnSpc>
                <a:spcPct val="100000"/>
              </a:lnSpc>
            </a:pP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xmlns="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Лидер команды</a:t>
            </a:r>
            <a:endParaRPr lang="ru-RU" dirty="0"/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xmlns="" id="{03105A28-AA0F-5649-B079-3E228795FD2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xmlns="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dirty="0" smtClean="0"/>
              <a:t>Демиденко Полина </a:t>
            </a:r>
            <a:endParaRPr lang="ru-RU" dirty="0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xmlns="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ru-RU" dirty="0" smtClean="0"/>
              <a:t>Расчет экономики</a:t>
            </a:r>
            <a:endParaRPr lang="ru-RU" dirty="0"/>
          </a:p>
        </p:txBody>
      </p:sp>
      <p:sp>
        <p:nvSpPr>
          <p:cNvPr id="26" name="Рисунок 25">
            <a:extLst>
              <a:ext uri="{FF2B5EF4-FFF2-40B4-BE49-F238E27FC236}">
                <a16:creationId xmlns:a16="http://schemas.microsoft.com/office/drawing/2014/main" xmlns="" id="{F82A6A9D-9E28-5E4D-BD68-EF75EBA5C89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xmlns="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ru-RU" dirty="0" smtClean="0"/>
              <a:t>Митина Елизавета </a:t>
            </a:r>
            <a:endParaRPr lang="ru-RU" dirty="0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xmlns="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ru-RU" dirty="0" smtClean="0"/>
              <a:t>Поиск и анализ информации</a:t>
            </a:r>
            <a:endParaRPr lang="ru-RU" dirty="0"/>
          </a:p>
        </p:txBody>
      </p:sp>
      <p:sp>
        <p:nvSpPr>
          <p:cNvPr id="29" name="Рисунок 28">
            <a:extLst>
              <a:ext uri="{FF2B5EF4-FFF2-40B4-BE49-F238E27FC236}">
                <a16:creationId xmlns:a16="http://schemas.microsoft.com/office/drawing/2014/main" xmlns="" id="{65FC860D-8854-7D4C-8363-B21E496916B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xmlns="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ru-RU" dirty="0" err="1" smtClean="0"/>
              <a:t>Паронян</a:t>
            </a:r>
            <a:r>
              <a:rPr lang="ru-RU" dirty="0" smtClean="0"/>
              <a:t> Аида</a:t>
            </a:r>
            <a:endParaRPr lang="ru-RU" dirty="0"/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xmlns="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ru-RU" dirty="0" smtClean="0"/>
              <a:t>Дизайнер презентации</a:t>
            </a:r>
            <a:endParaRPr lang="ru-RU" dirty="0"/>
          </a:p>
        </p:txBody>
      </p:sp>
      <p:sp>
        <p:nvSpPr>
          <p:cNvPr id="32" name="Рисунок 31">
            <a:extLst>
              <a:ext uri="{FF2B5EF4-FFF2-40B4-BE49-F238E27FC236}">
                <a16:creationId xmlns:a16="http://schemas.microsoft.com/office/drawing/2014/main" xmlns="" id="{AA8CE929-09A1-8C47-BCE3-E20F6EE433F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xmlns="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ru-RU" dirty="0" smtClean="0"/>
              <a:t>Данин Александр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591726"/>
            <a:ext cx="9094539" cy="8076273"/>
          </a:xfrm>
        </p:spPr>
        <p:txBody>
          <a:bodyPr/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Необходимые ресурсы: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Оборудование и материалы для изготовления протезов: станки, инструменты, материалы для производства протезов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Специалисты: хирурги, ортопеды, инженеры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Клиенты: владельцы животных, ветеринары, спортивные организации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Реклама и маркетинг: реклама в СМИ, социальных сетях, на выставках и конференциях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Финансы: инвестиции на закупку оборудования, материалов и оплату труда специалистов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38823" y="2724912"/>
            <a:ext cx="8793162" cy="1431452"/>
          </a:xfrm>
        </p:spPr>
        <p:txBody>
          <a:bodyPr/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необходимо учитывать законодательные требования и нормы, регулирующие обращение с животными и протезирование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 err="1"/>
              <a:t>Website.ru</a:t>
            </a:r>
            <a:r>
              <a:rPr lang="ru-RU" sz="2800" dirty="0"/>
              <a:t> 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___) ___-__-__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 err="1"/>
              <a:t>email@mailto.ru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FF6784E-6852-4EC6-93B9-B2F40371A23B}">
  <ds:schemaRefs>
    <ds:schemaRef ds:uri="http://schemas.microsoft.com/office/infopath/2007/PartnerControls"/>
    <ds:schemaRef ds:uri="dae585fd-f7dc-4d5a-b1b8-e5742ef77c8f"/>
    <ds:schemaRef ds:uri="http://purl.org/dc/elements/1.1/"/>
    <ds:schemaRef ds:uri="http://schemas.microsoft.com/office/2006/documentManagement/types"/>
    <ds:schemaRef ds:uri="f3f21cfc-4d3e-42b1-8a95-d7209818f9d6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3902</TotalTime>
  <Words>538</Words>
  <Application>Microsoft Office PowerPoint</Application>
  <PresentationFormat>Произвольный</PresentationFormat>
  <Paragraphs>106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Microsoft YaHei UI Light</vt:lpstr>
      <vt:lpstr>Arial</vt:lpstr>
      <vt:lpstr>Calibri</vt:lpstr>
      <vt:lpstr>Gilroy-Light</vt:lpstr>
      <vt:lpstr>Times New Roman</vt:lpstr>
      <vt:lpstr>ОБЛОЖКИ</vt:lpstr>
      <vt:lpstr>РАЗДЕЛИТЕЛИ</vt:lpstr>
      <vt:lpstr>Биоимплант для животного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Митина Елизавета Алексеевна</cp:lastModifiedBy>
  <cp:revision>235</cp:revision>
  <dcterms:created xsi:type="dcterms:W3CDTF">2021-03-01T12:07:13Z</dcterms:created>
  <dcterms:modified xsi:type="dcterms:W3CDTF">2023-11-09T04:49:24Z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