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3.svg" ContentType="image/svg+xml"/>
  <Override PartName="/ppt/media/image14.svg" ContentType="image/svg+xml"/>
  <Override PartName="/ppt/media/image15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9" r:id="rId8"/>
    <p:sldId id="266" r:id="rId9"/>
    <p:sldId id="261" r:id="rId10"/>
    <p:sldId id="262" r:id="rId11"/>
    <p:sldId id="263" r:id="rId12"/>
    <p:sldId id="264" r:id="rId13"/>
    <p:sldId id="267" r:id="rId14"/>
    <p:sldId id="268" r:id="rId15"/>
  </p:sldIdLst>
  <p:sldSz cx="14630400" cy="8229600"/>
  <p:notesSz cx="8229600" cy="14630400"/>
  <p:embeddedFontLst>
    <p:embeddedFont>
      <p:font typeface="Funnel Display" pitchFamily="34" charset="0"/>
      <p:regular r:id="rId19"/>
    </p:embeddedFont>
    <p:embeddedFont>
      <p:font typeface="Funnel Display" pitchFamily="34" charset="-122"/>
      <p:regular r:id="rId20"/>
    </p:embeddedFont>
    <p:embeddedFont>
      <p:font typeface="Funnel Display" pitchFamily="34" charset="-120"/>
      <p:regular r:id="rId21"/>
    </p:embeddedFont>
    <p:embeddedFont>
      <p:font typeface="Funnel Sans" pitchFamily="34" charset="0"/>
      <p:regular r:id="rId22"/>
    </p:embeddedFont>
    <p:embeddedFont>
      <p:font typeface="Funnel Sans" pitchFamily="34" charset="-122"/>
      <p:regular r:id="rId23"/>
    </p:embeddedFont>
    <p:embeddedFont>
      <p:font typeface="Funnel Sans" pitchFamily="34" charset="-120"/>
      <p:regular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  <p:embeddedFont>
      <p:font typeface="Arial Black" panose="020B0A04020102020204" charset="0"/>
      <p:bold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5EB"/>
    <a:srgbClr val="E985F1"/>
    <a:srgbClr val="BEB9FB"/>
    <a:srgbClr val="7A8DEC"/>
    <a:srgbClr val="455EBB"/>
    <a:srgbClr val="7B8DED"/>
    <a:srgbClr val="051D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font" Target="fonts/font11.fntdata"/><Relationship Id="rId28" Type="http://schemas.openxmlformats.org/officeDocument/2006/relationships/font" Target="fonts/font10.fntdata"/><Relationship Id="rId27" Type="http://schemas.openxmlformats.org/officeDocument/2006/relationships/font" Target="fonts/font9.fntdata"/><Relationship Id="rId26" Type="http://schemas.openxmlformats.org/officeDocument/2006/relationships/font" Target="fonts/font8.fntdata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/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4" name="Google Shape;274;p11:notes"/>
          <p:cNvSpPr/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:notes"/>
          <p:cNvSpPr txBox="1"/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5" name="Google Shape;295;p12:notes"/>
          <p:cNvSpPr/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/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" name="Google Shape;153;p6:notes"/>
          <p:cNvSpPr/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dt" idx="10"/>
          </p:nvPr>
        </p:nvSpPr>
        <p:spPr>
          <a:xfrm>
            <a:off x="1005840" y="7627620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type="ftr" idx="11"/>
          </p:nvPr>
        </p:nvSpPr>
        <p:spPr>
          <a:xfrm>
            <a:off x="4846320" y="7627620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type="sldNum" idx="12"/>
          </p:nvPr>
        </p:nvSpPr>
        <p:spPr>
          <a:xfrm>
            <a:off x="10332720" y="7627620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4" Type="http://schemas.openxmlformats.org/officeDocument/2006/relationships/notesSlide" Target="../notesSlides/notesSlide10.xml"/><Relationship Id="rId13" Type="http://schemas.openxmlformats.org/officeDocument/2006/relationships/slideLayout" Target="../slideLayouts/slideLayout12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6.sv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image" Target="../media/image7.svg"/><Relationship Id="rId10" Type="http://schemas.openxmlformats.org/officeDocument/2006/relationships/tags" Target="../tags/tag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image" Target="../media/image10.png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image" Target="../media/image9.png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5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image" Target="../media/image12.png"/><Relationship Id="rId13" Type="http://schemas.openxmlformats.org/officeDocument/2006/relationships/tags" Target="../tags/tag19.xml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image" Target="../media/image11.png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13.svg"/><Relationship Id="rId4" Type="http://schemas.openxmlformats.org/officeDocument/2006/relationships/image" Target="../media/image4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6" Type="http://schemas.openxmlformats.org/officeDocument/2006/relationships/notesSlide" Target="../notesSlides/notesSlide7.xml"/><Relationship Id="rId15" Type="http://schemas.openxmlformats.org/officeDocument/2006/relationships/slideLayout" Target="../slideLayouts/slideLayout8.xml"/><Relationship Id="rId14" Type="http://schemas.openxmlformats.org/officeDocument/2006/relationships/image" Target="../media/image15.svg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image" Target="../media/image14.svg"/><Relationship Id="rId10" Type="http://schemas.openxmlformats.org/officeDocument/2006/relationships/tags" Target="../tags/tag30.xml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8" Type="http://schemas.openxmlformats.org/officeDocument/2006/relationships/notesSlide" Target="../notesSlides/notesSlide8.xml"/><Relationship Id="rId27" Type="http://schemas.openxmlformats.org/officeDocument/2006/relationships/slideLayout" Target="../slideLayouts/slideLayout9.xml"/><Relationship Id="rId26" Type="http://schemas.openxmlformats.org/officeDocument/2006/relationships/tags" Target="../tags/tag58.xml"/><Relationship Id="rId25" Type="http://schemas.openxmlformats.org/officeDocument/2006/relationships/tags" Target="../tags/tag57.xml"/><Relationship Id="rId24" Type="http://schemas.openxmlformats.org/officeDocument/2006/relationships/tags" Target="../tags/tag56.xml"/><Relationship Id="rId23" Type="http://schemas.openxmlformats.org/officeDocument/2006/relationships/tags" Target="../tags/tag55.xml"/><Relationship Id="rId22" Type="http://schemas.openxmlformats.org/officeDocument/2006/relationships/tags" Target="../tags/tag54.xml"/><Relationship Id="rId21" Type="http://schemas.openxmlformats.org/officeDocument/2006/relationships/tags" Target="../tags/tag53.xml"/><Relationship Id="rId20" Type="http://schemas.openxmlformats.org/officeDocument/2006/relationships/tags" Target="../tags/tag52.xml"/><Relationship Id="rId2" Type="http://schemas.openxmlformats.org/officeDocument/2006/relationships/tags" Target="../tags/tag34.xml"/><Relationship Id="rId19" Type="http://schemas.openxmlformats.org/officeDocument/2006/relationships/tags" Target="../tags/tag51.xml"/><Relationship Id="rId18" Type="http://schemas.openxmlformats.org/officeDocument/2006/relationships/tags" Target="../tags/tag50.xml"/><Relationship Id="rId17" Type="http://schemas.openxmlformats.org/officeDocument/2006/relationships/tags" Target="../tags/tag49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9855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3965" y="2113280"/>
            <a:ext cx="8126730" cy="21120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</a:rPr>
              <a:t>Морфологические маркеры острой интоксикации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324124" y="4584263"/>
            <a:ext cx="7468553" cy="1532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Компьютерная программа для анализа биологических образцов, выявляющая специфические структурные изменения, коррелирующие со временем наступления и развития токсического процесса.</a:t>
            </a:r>
            <a:endParaRPr lang="en-US" sz="185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5125" y="6694805"/>
            <a:ext cx="7000240" cy="5537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ts val="3000"/>
              </a:lnSpc>
              <a:buClrTx/>
              <a:buSzTx/>
              <a:buFontTx/>
            </a:pPr>
            <a:r>
              <a:rPr lang="en-US" sz="16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  <a:sym typeface="+mn-ea"/>
              </a:rPr>
              <a:t>Галимова А. М., Гульченко Е. Э., Гурбаева Ф. М., Масленникова Ю. А.</a:t>
            </a:r>
            <a:br>
              <a:rPr lang="en-US" sz="16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  <a:sym typeface="+mn-ea"/>
              </a:rPr>
            </a:br>
            <a:r>
              <a:rPr lang="en-US" sz="16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  <a:sym typeface="+mn-ea"/>
              </a:rPr>
              <a:t>ЧОУВО «СПбМСИ», лечебное дело, 208 группа</a:t>
            </a:r>
            <a:endParaRPr lang="en-US" sz="16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323965" y="6630670"/>
            <a:ext cx="334010" cy="922020"/>
          </a:xfrm>
          <a:prstGeom prst="rect">
            <a:avLst/>
          </a:prstGeom>
          <a:solidFill>
            <a:srgbClr val="7B8DE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>
              <a:solidFill>
                <a:srgbClr val="7B8DE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2615" y="708660"/>
            <a:ext cx="7161530" cy="506095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Наша команда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602337" y="5988487"/>
            <a:ext cx="6626781" cy="1532215"/>
          </a:xfrm>
          <a:prstGeom prst="roundRect">
            <a:avLst>
              <a:gd name="adj" fmla="val 7161"/>
            </a:avLst>
          </a:prstGeom>
          <a:solidFill>
            <a:srgbClr val="FAF5EB"/>
          </a:solidFill>
        </p:spPr>
      </p:sp>
      <p:sp>
        <p:nvSpPr>
          <p:cNvPr id="25" name="Shape 19"/>
          <p:cNvSpPr/>
          <p:nvPr/>
        </p:nvSpPr>
        <p:spPr>
          <a:xfrm>
            <a:off x="7401163" y="5988487"/>
            <a:ext cx="6626900" cy="1532215"/>
          </a:xfrm>
          <a:prstGeom prst="roundRect">
            <a:avLst>
              <a:gd name="adj" fmla="val 7161"/>
            </a:avLst>
          </a:prstGeom>
          <a:solidFill>
            <a:srgbClr val="FAF5EB"/>
          </a:solidFill>
        </p:spPr>
      </p:sp>
      <p:sp>
        <p:nvSpPr>
          <p:cNvPr id="31" name="Прямоугольник 30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"/>
          <p:cNvSpPr/>
          <p:nvPr>
            <p:custDataLst>
              <p:tags r:id="rId1"/>
            </p:custDataLst>
          </p:nvPr>
        </p:nvSpPr>
        <p:spPr>
          <a:xfrm>
            <a:off x="527682" y="1410966"/>
            <a:ext cx="2637952" cy="6318571"/>
          </a:xfrm>
          <a:prstGeom prst="roundRect">
            <a:avLst>
              <a:gd name="adj" fmla="val 4676"/>
            </a:avLst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77" name="Google Shape;277;p11"/>
          <p:cNvSpPr/>
          <p:nvPr>
            <p:custDataLst>
              <p:tags r:id="rId2"/>
            </p:custDataLst>
          </p:nvPr>
        </p:nvSpPr>
        <p:spPr>
          <a:xfrm>
            <a:off x="3257189" y="1410966"/>
            <a:ext cx="2637950" cy="6318570"/>
          </a:xfrm>
          <a:prstGeom prst="roundRect">
            <a:avLst>
              <a:gd name="adj" fmla="val 4676"/>
            </a:avLst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78" name="Google Shape;278;p11"/>
          <p:cNvSpPr/>
          <p:nvPr>
            <p:custDataLst>
              <p:tags r:id="rId3"/>
            </p:custDataLst>
          </p:nvPr>
        </p:nvSpPr>
        <p:spPr>
          <a:xfrm>
            <a:off x="5986698" y="1410966"/>
            <a:ext cx="2637950" cy="6318570"/>
          </a:xfrm>
          <a:prstGeom prst="roundRect">
            <a:avLst>
              <a:gd name="adj" fmla="val 4676"/>
            </a:avLst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79" name="Google Shape;279;p11"/>
          <p:cNvSpPr/>
          <p:nvPr/>
        </p:nvSpPr>
        <p:spPr>
          <a:xfrm>
            <a:off x="8716205" y="1410966"/>
            <a:ext cx="2637950" cy="6318570"/>
          </a:xfrm>
          <a:prstGeom prst="roundRect">
            <a:avLst>
              <a:gd name="adj" fmla="val 4676"/>
            </a:avLst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11445710" y="1410966"/>
            <a:ext cx="2637950" cy="6318570"/>
          </a:xfrm>
          <a:prstGeom prst="roundRect">
            <a:avLst>
              <a:gd name="adj" fmla="val 4676"/>
            </a:avLst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1" name="Google Shape;281;p11"/>
          <p:cNvSpPr/>
          <p:nvPr/>
        </p:nvSpPr>
        <p:spPr>
          <a:xfrm>
            <a:off x="527685" y="419735"/>
            <a:ext cx="13555980" cy="548640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5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Arial" panose="020B0604020202020204"/>
              </a:rPr>
              <a:t>Динамика за время акселератора</a:t>
            </a:r>
            <a:endParaRPr lang="en-US" sz="5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Arial" panose="020B0604020202020204"/>
            </a:endParaRPr>
          </a:p>
        </p:txBody>
      </p:sp>
      <p:cxnSp>
        <p:nvCxnSpPr>
          <p:cNvPr id="282" name="Google Shape;282;p11"/>
          <p:cNvCxnSpPr/>
          <p:nvPr/>
        </p:nvCxnSpPr>
        <p:spPr>
          <a:xfrm>
            <a:off x="0" y="2621720"/>
            <a:ext cx="14564158" cy="54864"/>
          </a:xfrm>
          <a:prstGeom prst="straightConnector1">
            <a:avLst/>
          </a:prstGeom>
          <a:noFill/>
          <a:ln w="38075" cap="rnd" cmpd="sng">
            <a:solidFill>
              <a:srgbClr val="BBD7EE"/>
            </a:solidFill>
            <a:prstDash val="solid"/>
            <a:bevel/>
            <a:headEnd type="none" w="sm" len="sm"/>
            <a:tailEnd type="triangle" w="med" len="med"/>
          </a:ln>
        </p:spPr>
      </p:cxnSp>
      <p:grpSp>
        <p:nvGrpSpPr>
          <p:cNvPr id="283" name="Google Shape;283;p11"/>
          <p:cNvGrpSpPr/>
          <p:nvPr>
            <p:custDataLst>
              <p:tags r:id="rId4"/>
            </p:custDataLst>
          </p:nvPr>
        </p:nvGrpSpPr>
        <p:grpSpPr>
          <a:xfrm>
            <a:off x="408254" y="1547016"/>
            <a:ext cx="216000" cy="5977889"/>
            <a:chOff x="0" y="0"/>
            <a:chExt cx="180000" cy="4981574"/>
          </a:xfrm>
        </p:grpSpPr>
        <p:sp>
          <p:nvSpPr>
            <p:cNvPr id="284" name="Google Shape;284;p11"/>
            <p:cNvSpPr/>
            <p:nvPr>
              <p:custDataLst>
                <p:tags r:id="rId5"/>
              </p:custDataLst>
            </p:nvPr>
          </p:nvSpPr>
          <p:spPr>
            <a:xfrm>
              <a:off x="0" y="805470"/>
              <a:ext cx="180000" cy="203637"/>
            </a:xfrm>
            <a:prstGeom prst="ellipse">
              <a:avLst/>
            </a:prstGeom>
            <a:solidFill>
              <a:srgbClr val="BBD7EE"/>
            </a:solidFill>
            <a:ln w="19025" cap="flat" cmpd="sng">
              <a:solidFill>
                <a:srgbClr val="BBD7E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9710" tIns="54840" rIns="109710" bIns="5484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6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cxnSp>
          <p:nvCxnSpPr>
            <p:cNvPr id="285" name="Google Shape;285;p11"/>
            <p:cNvCxnSpPr/>
            <p:nvPr>
              <p:custDataLst>
                <p:tags r:id="rId6"/>
              </p:custDataLst>
            </p:nvPr>
          </p:nvCxnSpPr>
          <p:spPr>
            <a:xfrm rot="10800000">
              <a:off x="89999" y="0"/>
              <a:ext cx="0" cy="4981574"/>
            </a:xfrm>
            <a:prstGeom prst="straightConnector1">
              <a:avLst/>
            </a:prstGeom>
            <a:solidFill>
              <a:srgbClr val="BBD7EE"/>
            </a:solidFill>
            <a:ln w="19025" cap="flat" cmpd="sng">
              <a:solidFill>
                <a:srgbClr val="BBD7E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86" name="Google Shape;286;p11"/>
          <p:cNvSpPr txBox="1"/>
          <p:nvPr>
            <p:custDataLst>
              <p:tags r:id="rId7"/>
            </p:custDataLst>
          </p:nvPr>
        </p:nvSpPr>
        <p:spPr>
          <a:xfrm>
            <a:off x="696060" y="1655767"/>
            <a:ext cx="1218337" cy="69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Дата</a:t>
            </a:r>
            <a:endParaRPr lang="ru-RU" sz="1920" b="1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чмг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7" name="Google Shape;287;p11"/>
          <p:cNvSpPr txBox="1"/>
          <p:nvPr>
            <p:custDataLst>
              <p:tags r:id="rId8"/>
            </p:custDataLst>
          </p:nvPr>
        </p:nvSpPr>
        <p:spPr>
          <a:xfrm>
            <a:off x="3541946" y="1655767"/>
            <a:ext cx="1034220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Дата</a:t>
            </a:r>
            <a:endParaRPr sz="1920" b="1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8" name="Google Shape;288;p11"/>
          <p:cNvSpPr txBox="1"/>
          <p:nvPr>
            <p:custDataLst>
              <p:tags r:id="rId9"/>
            </p:custDataLst>
          </p:nvPr>
        </p:nvSpPr>
        <p:spPr>
          <a:xfrm>
            <a:off x="6218462" y="1655767"/>
            <a:ext cx="1087210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Дата</a:t>
            </a:r>
            <a:endParaRPr sz="1920" b="1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9" name="Google Shape;289;p11"/>
          <p:cNvSpPr txBox="1"/>
          <p:nvPr>
            <p:custDataLst>
              <p:tags r:id="rId10"/>
            </p:custDataLst>
          </p:nvPr>
        </p:nvSpPr>
        <p:spPr>
          <a:xfrm>
            <a:off x="569066" y="2771704"/>
            <a:ext cx="2555186" cy="29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Описание работ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Например, создан MVP 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(описание, фото, демонстрация и тд.)</a:t>
            </a: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0" name="Google Shape;290;p11"/>
          <p:cNvSpPr txBox="1"/>
          <p:nvPr>
            <p:custDataLst>
              <p:tags r:id="rId11"/>
            </p:custDataLst>
          </p:nvPr>
        </p:nvSpPr>
        <p:spPr>
          <a:xfrm>
            <a:off x="3339956" y="2771704"/>
            <a:ext cx="2555186" cy="2939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Описание работ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Например, проведение CustDev</a:t>
            </a: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(кол-во, результат, выводы и тд.)</a:t>
            </a: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1" name="Google Shape;291;p11"/>
          <p:cNvSpPr txBox="1"/>
          <p:nvPr>
            <p:custDataLst>
              <p:tags r:id="rId12"/>
            </p:custDataLst>
          </p:nvPr>
        </p:nvSpPr>
        <p:spPr>
          <a:xfrm>
            <a:off x="6069463" y="2771704"/>
            <a:ext cx="2555186" cy="293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Описание работ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Например, формирование команды</a:t>
            </a:r>
            <a:endParaRPr sz="192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(привлечены специалисты в области..)</a:t>
            </a:r>
            <a:endParaRPr sz="192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"/>
          <p:cNvSpPr/>
          <p:nvPr/>
        </p:nvSpPr>
        <p:spPr>
          <a:xfrm>
            <a:off x="516255" y="537210"/>
            <a:ext cx="7847330" cy="2013585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5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Arial" panose="020B0604020202020204"/>
              </a:rPr>
              <a:t>Название проекта</a:t>
            </a:r>
            <a:endParaRPr lang="en-US" sz="5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Arial" panose="020B0604020202020204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8335788" y="0"/>
            <a:ext cx="6294612" cy="8229600"/>
          </a:xfrm>
          <a:prstGeom prst="rect">
            <a:avLst/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4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9038069" y="1599394"/>
            <a:ext cx="4890048" cy="5030810"/>
          </a:xfrm>
          <a:prstGeom prst="roundRect">
            <a:avLst>
              <a:gd name="adj" fmla="val 619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6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Место для </a:t>
            </a: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6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QR-кода</a:t>
            </a: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7560" y="754380"/>
            <a:ext cx="13377545" cy="20110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</a:rPr>
              <a:t>Отсутствие инструментов для определения времени отравления — ключевая проблема судебной медицины</a:t>
            </a:r>
            <a:endParaRPr lang="en-US" sz="4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7838" y="3457337"/>
            <a:ext cx="569952" cy="569952"/>
          </a:xfrm>
          <a:prstGeom prst="rect">
            <a:avLst/>
          </a:prstGeom>
        </p:spPr>
      </p:pic>
      <p:sp>
        <p:nvSpPr>
          <p:cNvPr id="4" name="Text 1"/>
          <p:cNvSpPr/>
          <p:nvPr>
            <p:custDataLst>
              <p:tags r:id="rId4"/>
            </p:custDataLst>
          </p:nvPr>
        </p:nvSpPr>
        <p:spPr>
          <a:xfrm>
            <a:off x="1652707" y="3592592"/>
            <a:ext cx="2682121" cy="3352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Масштаб проблемы</a:t>
            </a:r>
            <a:endParaRPr lang="en-US" sz="21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>
            <p:custDataLst>
              <p:tags r:id="rId5"/>
            </p:custDataLst>
          </p:nvPr>
        </p:nvSpPr>
        <p:spPr>
          <a:xfrm>
            <a:off x="1652707" y="4064556"/>
            <a:ext cx="3300055" cy="21888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Ежегодно в России проводится около 700 000 судебно-медицинских экспертиз, из них почти миллион смертельных отравлений за 15 лет.</a:t>
            </a:r>
            <a:endParaRPr lang="en-US" sz="175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7678" y="3457337"/>
            <a:ext cx="569952" cy="569952"/>
          </a:xfrm>
          <a:prstGeom prst="rect">
            <a:avLst/>
          </a:prstGeom>
        </p:spPr>
      </p:pic>
      <p:sp>
        <p:nvSpPr>
          <p:cNvPr id="7" name="Text 3"/>
          <p:cNvSpPr/>
          <p:nvPr>
            <p:custDataLst>
              <p:tags r:id="rId8"/>
            </p:custDataLst>
          </p:nvPr>
        </p:nvSpPr>
        <p:spPr>
          <a:xfrm>
            <a:off x="6092547" y="3592592"/>
            <a:ext cx="2682121" cy="3352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Ключевой пробел</a:t>
            </a:r>
            <a:endParaRPr lang="en-US" sz="21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>
            <p:custDataLst>
              <p:tags r:id="rId9"/>
            </p:custDataLst>
          </p:nvPr>
        </p:nvSpPr>
        <p:spPr>
          <a:xfrm>
            <a:off x="6092547" y="4064556"/>
            <a:ext cx="3300055" cy="21888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В 19,9% случаев не удается установить природу вещества, а 43 используемых морфологических критерия не формализованы по времени.</a:t>
            </a:r>
            <a:endParaRPr lang="en-US" sz="175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77519" y="3457337"/>
            <a:ext cx="569952" cy="569952"/>
          </a:xfrm>
          <a:prstGeom prst="rect">
            <a:avLst/>
          </a:prstGeom>
        </p:spPr>
      </p:pic>
      <p:sp>
        <p:nvSpPr>
          <p:cNvPr id="10" name="Text 5"/>
          <p:cNvSpPr/>
          <p:nvPr>
            <p:custDataLst>
              <p:tags r:id="rId12"/>
            </p:custDataLst>
          </p:nvPr>
        </p:nvSpPr>
        <p:spPr>
          <a:xfrm>
            <a:off x="10532388" y="3592592"/>
            <a:ext cx="2682121" cy="3352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Последствия</a:t>
            </a:r>
            <a:endParaRPr lang="en-US" sz="21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>
            <p:custDataLst>
              <p:tags r:id="rId13"/>
            </p:custDataLst>
          </p:nvPr>
        </p:nvSpPr>
        <p:spPr>
          <a:xfrm>
            <a:off x="10532388" y="4064556"/>
            <a:ext cx="3300174" cy="21888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Отсутствие динамики в биохимических тестах и субъективность гистологии затрудняют определение точного времени интоксикации.</a:t>
            </a:r>
            <a:endParaRPr lang="en-US" sz="175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97838" y="6509861"/>
            <a:ext cx="13034724" cy="7296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Эта проблема остро стоит перед судебно-медицинскими экспертами и следователями, требуя инновационных решений.</a:t>
            </a:r>
            <a:endParaRPr lang="en-US" sz="175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4126" y="153233"/>
            <a:ext cx="13382149" cy="104917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Решение: </a:t>
            </a: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с</a:t>
            </a: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оздание компьютерной программы</a:t>
            </a:r>
            <a:endParaRPr lang="en-US" sz="4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126" y="1539637"/>
            <a:ext cx="6473547" cy="64735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40625" y="1481455"/>
            <a:ext cx="6746240" cy="8559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Концепция идеи заключается в создании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программно</a:t>
            </a: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го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обеспечени</a:t>
            </a: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я, которая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анализирует цифровые изображения биопсийных препаратов, фокусируясь на </a:t>
            </a:r>
            <a:r>
              <a:rPr lang="en-US" sz="32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</a:rPr>
              <a:t>морфологических изменениях сосудистого эндотелия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органов-мишеней.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540625" y="5535930"/>
            <a:ext cx="6473825" cy="2016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Алгоритм переводит качественные признаки в </a:t>
            </a:r>
            <a:r>
              <a:rPr lang="en-US" sz="28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количественные показатели</a:t>
            </a: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(например, площадь эндотелия) и вычисляет</a:t>
            </a:r>
            <a:r>
              <a:rPr lang="en-US" sz="28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 </a:t>
            </a:r>
            <a:r>
              <a:rPr lang="en-US" sz="28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в</a:t>
            </a:r>
            <a:r>
              <a:rPr lang="en-US" sz="28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ременной интерва</a:t>
            </a:r>
            <a:r>
              <a:rPr lang="en-US" sz="2800">
                <a:solidFill>
                  <a:srgbClr val="051D3A"/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л</a:t>
            </a: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развития интоксикации.</a:t>
            </a:r>
            <a:endParaRPr lang="ru-RU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285" y="359410"/>
            <a:ext cx="12864465" cy="10337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Как это работает: </a:t>
            </a:r>
            <a:endParaRPr lang="en-US" sz="4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от образца до точного времени</a:t>
            </a:r>
            <a:endParaRPr lang="en-US" sz="4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56523" y="1918573"/>
            <a:ext cx="6558677" cy="864513"/>
          </a:xfrm>
          <a:prstGeom prst="rect">
            <a:avLst/>
          </a:prstGeom>
        </p:spPr>
      </p:pic>
      <p:sp>
        <p:nvSpPr>
          <p:cNvPr id="4" name="Text 1"/>
          <p:cNvSpPr/>
          <p:nvPr>
            <p:custDataLst>
              <p:tags r:id="rId3"/>
            </p:custDataLst>
          </p:nvPr>
        </p:nvSpPr>
        <p:spPr>
          <a:xfrm>
            <a:off x="972622" y="2999184"/>
            <a:ext cx="2847023" cy="3178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Биопсийный материал</a:t>
            </a:r>
            <a:endParaRPr lang="en-US" sz="20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>
            <p:custDataLst>
              <p:tags r:id="rId4"/>
            </p:custDataLst>
          </p:nvPr>
        </p:nvSpPr>
        <p:spPr>
          <a:xfrm>
            <a:off x="972622" y="3446740"/>
            <a:ext cx="6126480" cy="6915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Исследуется 100+ биопсийных препаратов тканей миокарда</a:t>
            </a:r>
            <a:r>
              <a:rPr lang="ru-RU" alt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, легких, печени и почек</a:t>
            </a:r>
            <a:r>
              <a:rPr 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.</a:t>
            </a:r>
            <a:endParaRPr lang="en-US" sz="17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315200" y="1918573"/>
            <a:ext cx="6558677" cy="864513"/>
          </a:xfrm>
          <a:prstGeom prst="rect">
            <a:avLst/>
          </a:prstGeom>
        </p:spPr>
      </p:pic>
      <p:sp>
        <p:nvSpPr>
          <p:cNvPr id="7" name="Text 3"/>
          <p:cNvSpPr/>
          <p:nvPr>
            <p:custDataLst>
              <p:tags r:id="rId7"/>
            </p:custDataLst>
          </p:nvPr>
        </p:nvSpPr>
        <p:spPr>
          <a:xfrm>
            <a:off x="7531298" y="2999184"/>
            <a:ext cx="3023830" cy="3178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u-RU" altLang="en-US" sz="20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Наше заключение</a:t>
            </a:r>
            <a:endParaRPr lang="ru-RU" altLang="en-US" sz="20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>
            <p:custDataLst>
              <p:tags r:id="rId8"/>
            </p:custDataLst>
          </p:nvPr>
        </p:nvSpPr>
        <p:spPr>
          <a:xfrm>
            <a:off x="7531298" y="3446740"/>
            <a:ext cx="6126480" cy="6915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Создается </a:t>
            </a:r>
            <a:r>
              <a:rPr lang="ru-RU" alt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статистика морфологических маркеров.</a:t>
            </a:r>
            <a:endParaRPr lang="ru-RU" altLang="en-US" sz="17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56523" y="4354354"/>
            <a:ext cx="6558677" cy="864513"/>
          </a:xfrm>
          <a:prstGeom prst="rect">
            <a:avLst/>
          </a:prstGeom>
        </p:spPr>
      </p:pic>
      <p:sp>
        <p:nvSpPr>
          <p:cNvPr id="10" name="Text 5"/>
          <p:cNvSpPr/>
          <p:nvPr>
            <p:custDataLst>
              <p:tags r:id="rId11"/>
            </p:custDataLst>
          </p:nvPr>
        </p:nvSpPr>
        <p:spPr>
          <a:xfrm>
            <a:off x="972622" y="5434965"/>
            <a:ext cx="2542937" cy="3178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u-RU" altLang="en-US" sz="20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Компьютерная программа</a:t>
            </a:r>
            <a:endParaRPr lang="ru-RU" altLang="en-US" sz="20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>
            <p:custDataLst>
              <p:tags r:id="rId12"/>
            </p:custDataLst>
          </p:nvPr>
        </p:nvSpPr>
        <p:spPr>
          <a:xfrm>
            <a:off x="972622" y="5882521"/>
            <a:ext cx="6126480" cy="6915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ru-RU" alt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Программа проводит сегментацию эпителия и вычисляет морфометрические параметры с заданной точностью.</a:t>
            </a:r>
            <a:endParaRPr lang="ru-RU" altLang="en-US" sz="17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315200" y="4354354"/>
            <a:ext cx="6558677" cy="864513"/>
          </a:xfrm>
          <a:prstGeom prst="rect">
            <a:avLst/>
          </a:prstGeom>
        </p:spPr>
      </p:pic>
      <p:sp>
        <p:nvSpPr>
          <p:cNvPr id="13" name="Text 7"/>
          <p:cNvSpPr/>
          <p:nvPr>
            <p:custDataLst>
              <p:tags r:id="rId15"/>
            </p:custDataLst>
          </p:nvPr>
        </p:nvSpPr>
        <p:spPr>
          <a:xfrm>
            <a:off x="7531298" y="5434965"/>
            <a:ext cx="2542937" cy="3178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u-RU" altLang="en-US" sz="2000" b="1" dirty="0">
                <a:solidFill>
                  <a:srgbClr val="2B3541"/>
                </a:solidFill>
                <a:latin typeface="Arial" panose="020B0604020202020204" pitchFamily="34" charset="0"/>
                <a:ea typeface="Funnel Display" pitchFamily="34" charset="-122"/>
                <a:cs typeface="Arial" panose="020B0604020202020204" pitchFamily="34" charset="0"/>
              </a:rPr>
              <a:t>Формируется база данных</a:t>
            </a:r>
            <a:endParaRPr lang="ru-RU" altLang="en-US" sz="2000" b="1" dirty="0">
              <a:solidFill>
                <a:srgbClr val="2B3541"/>
              </a:solidFill>
              <a:latin typeface="Arial" panose="020B0604020202020204" pitchFamily="34" charset="0"/>
              <a:ea typeface="Funnel Display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>
            <p:custDataLst>
              <p:tags r:id="rId16"/>
            </p:custDataLst>
          </p:nvPr>
        </p:nvSpPr>
        <p:spPr>
          <a:xfrm>
            <a:off x="7531298" y="5882521"/>
            <a:ext cx="6126480" cy="6915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ru-RU" altLang="en-US" sz="17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Результаты анализа систематизируюся для последующего статистического анализа.</a:t>
            </a:r>
            <a:endParaRPr lang="ru-RU" altLang="en-US" sz="17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756523" y="7033260"/>
            <a:ext cx="13117354" cy="34575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 основе лежит собственная разработка, опирающаяся на глубокое микроскопическое изучение биопсийных препаратов.</a:t>
            </a:r>
            <a:endParaRPr lang="en-US" sz="17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10402570" y="2152015"/>
            <a:ext cx="383540" cy="387985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8" name="Прямоугольник 17"/>
          <p:cNvSpPr/>
          <p:nvPr/>
        </p:nvSpPr>
        <p:spPr>
          <a:xfrm>
            <a:off x="3819525" y="4592955"/>
            <a:ext cx="383540" cy="387985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10402570" y="4592320"/>
            <a:ext cx="383540" cy="387985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Прямоугольник 12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Text 0"/>
          <p:cNvSpPr/>
          <p:nvPr/>
        </p:nvSpPr>
        <p:spPr>
          <a:xfrm>
            <a:off x="797560" y="754380"/>
            <a:ext cx="7481570" cy="2011045"/>
          </a:xfrm>
          <a:prstGeom prst="rect">
            <a:avLst/>
          </a:prstGeom>
          <a:noFill/>
        </p:spPr>
        <p:txBody>
          <a:bodyPr wrap="square" lIns="0" tIns="0" rIns="0" bIns="0" rtlCol="0" anchor="t"/>
          <a:p>
            <a:pPr marL="0" indent="0" algn="l">
              <a:lnSpc>
                <a:spcPts val="5250"/>
              </a:lnSpc>
              <a:buNone/>
            </a:pPr>
            <a:r>
              <a:rPr lang="ru-RU" altLang="en-US" sz="44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</a:rPr>
              <a:t>Научное обоснование метода</a:t>
            </a:r>
            <a:endParaRPr lang="ru-RU" altLang="en-US" sz="44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</a:endParaRPr>
          </a:p>
        </p:txBody>
      </p:sp>
      <p:sp>
        <p:nvSpPr>
          <p:cNvPr id="5" name="Text 2"/>
          <p:cNvSpPr/>
          <p:nvPr>
            <p:custDataLst>
              <p:tags r:id="rId1"/>
            </p:custDataLst>
          </p:nvPr>
        </p:nvSpPr>
        <p:spPr>
          <a:xfrm>
            <a:off x="797560" y="2418715"/>
            <a:ext cx="7056120" cy="3916680"/>
          </a:xfrm>
          <a:prstGeom prst="rect">
            <a:avLst/>
          </a:prstGeom>
          <a:noFill/>
        </p:spPr>
        <p:txBody>
          <a:bodyPr wrap="square" lIns="0" tIns="0" rIns="0" bIns="0" rtlCol="0" anchor="t"/>
          <a:p>
            <a:pPr marL="0" indent="0" algn="l">
              <a:lnSpc>
                <a:spcPct val="100000"/>
              </a:lnSpc>
              <a:buNone/>
            </a:pPr>
            <a:r>
              <a:rPr lang="ru-RU" altLang="en-US" sz="3200" dirty="0">
                <a:solidFill>
                  <a:srgbClr val="2B3541"/>
                </a:solidFill>
                <a:latin typeface="Arial" panose="020B0604020202020204" pitchFamily="34" charset="0"/>
                <a:ea typeface="Funnel Sans" pitchFamily="34" charset="-122"/>
                <a:cs typeface="Arial" panose="020B0604020202020204" pitchFamily="34" charset="0"/>
              </a:rPr>
              <a:t>На основе разработанной технологии лежит глубокая теоретическая и практическая база, подтвержденная авторитетными исследованиями в области гистологии, патологической анатомии и токсикологии.</a:t>
            </a:r>
            <a:endParaRPr lang="ru-RU" altLang="en-US" sz="3200" dirty="0">
              <a:solidFill>
                <a:srgbClr val="2B3541"/>
              </a:solidFill>
              <a:latin typeface="Arial" panose="020B0604020202020204" pitchFamily="34" charset="0"/>
              <a:ea typeface="Funnel Sans" pitchFamily="34" charset="-122"/>
              <a:cs typeface="Arial" panose="020B0604020202020204" pitchFamily="34" charset="0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8335788" y="0"/>
            <a:ext cx="6294612" cy="8229600"/>
          </a:xfrm>
          <a:prstGeom prst="rect">
            <a:avLst/>
          </a:prstGeom>
          <a:solidFill>
            <a:srgbClr val="BEB9FB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4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9038069" y="517354"/>
            <a:ext cx="4890048" cy="5030810"/>
          </a:xfrm>
          <a:prstGeom prst="roundRect">
            <a:avLst>
              <a:gd name="adj" fmla="val 619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6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Место для </a:t>
            </a: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6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QR-кода</a:t>
            </a: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589010" y="5762625"/>
            <a:ext cx="58572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24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Отсканируйте </a:t>
            </a:r>
            <a:r>
              <a:rPr lang="en-US" altLang="en-US" sz="24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QR-</a:t>
            </a:r>
            <a:r>
              <a:rPr lang="ru-RU" altLang="en-US" sz="24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код, чтобы ознакомиться с полным перечнем научных публикаций, методических материалов и исследований, которые легли в основу нашего проекта.</a:t>
            </a:r>
            <a:endParaRPr lang="ru-RU" altLang="en-US" sz="240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/>
          <p:nvPr/>
        </p:nvSpPr>
        <p:spPr>
          <a:xfrm>
            <a:off x="596264" y="511809"/>
            <a:ext cx="6428885" cy="548656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Arial" panose="020B0604020202020204"/>
              </a:rPr>
              <a:t>Рынок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Arial" panose="020B0604020202020204"/>
            </a:endParaRPr>
          </a:p>
        </p:txBody>
      </p:sp>
      <p:grpSp>
        <p:nvGrpSpPr>
          <p:cNvPr id="156" name="Google Shape;156;p6"/>
          <p:cNvGrpSpPr/>
          <p:nvPr/>
        </p:nvGrpSpPr>
        <p:grpSpPr>
          <a:xfrm>
            <a:off x="4416857" y="1517618"/>
            <a:ext cx="5803391" cy="5803391"/>
            <a:chOff x="0" y="184560"/>
            <a:chExt cx="4836159" cy="4836159"/>
          </a:xfrm>
        </p:grpSpPr>
        <p:sp>
          <p:nvSpPr>
            <p:cNvPr id="157" name="Google Shape;157;p6"/>
            <p:cNvSpPr/>
            <p:nvPr/>
          </p:nvSpPr>
          <p:spPr>
            <a:xfrm>
              <a:off x="0" y="184560"/>
              <a:ext cx="4836159" cy="4836159"/>
            </a:xfrm>
            <a:prstGeom prst="ellipse">
              <a:avLst/>
            </a:prstGeom>
            <a:solidFill>
              <a:srgbClr val="455EBB"/>
            </a:solidFill>
            <a:ln>
              <a:noFill/>
            </a:ln>
          </p:spPr>
          <p:txBody>
            <a:bodyPr spcFirstLastPara="1" wrap="square" lIns="109710" tIns="109710" rIns="109710" bIns="10971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60"/>
            </a:p>
          </p:txBody>
        </p:sp>
        <p:sp>
          <p:nvSpPr>
            <p:cNvPr id="158" name="Google Shape;158;p6"/>
            <p:cNvSpPr txBox="1"/>
            <p:nvPr/>
          </p:nvSpPr>
          <p:spPr>
            <a:xfrm>
              <a:off x="1572960" y="426368"/>
              <a:ext cx="1690237" cy="725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810" tIns="204810" rIns="204810" bIns="20481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 panose="020B0604020202020204"/>
                <a:buNone/>
              </a:pPr>
              <a:r>
                <a:rPr lang="ru-RU" sz="2880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TAM</a:t>
              </a:r>
              <a:endParaRPr sz="288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604519" y="1393600"/>
              <a:ext cx="3627119" cy="3627119"/>
            </a:xfrm>
            <a:prstGeom prst="ellipse">
              <a:avLst/>
            </a:prstGeom>
            <a:solidFill>
              <a:srgbClr val="BEB9FB"/>
            </a:solidFill>
            <a:ln>
              <a:noFill/>
            </a:ln>
          </p:spPr>
          <p:txBody>
            <a:bodyPr spcFirstLastPara="1" wrap="square" lIns="109710" tIns="109710" rIns="109710" bIns="10971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60"/>
            </a:p>
          </p:txBody>
        </p:sp>
        <p:sp>
          <p:nvSpPr>
            <p:cNvPr id="160" name="Google Shape;160;p6"/>
            <p:cNvSpPr txBox="1"/>
            <p:nvPr/>
          </p:nvSpPr>
          <p:spPr>
            <a:xfrm>
              <a:off x="1572960" y="1620295"/>
              <a:ext cx="1690237" cy="680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810" tIns="204810" rIns="204810" bIns="20481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 panose="020B0604020202020204"/>
                <a:buNone/>
              </a:pPr>
              <a:r>
                <a:rPr lang="ru-RU" sz="2880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SAM</a:t>
              </a:r>
              <a:endParaRPr sz="288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1209039" y="2602639"/>
              <a:ext cx="2418079" cy="2418079"/>
            </a:xfrm>
            <a:prstGeom prst="ellipse">
              <a:avLst/>
            </a:prstGeom>
            <a:solidFill>
              <a:srgbClr val="E985F1"/>
            </a:solidFill>
            <a:ln>
              <a:noFill/>
            </a:ln>
          </p:spPr>
          <p:txBody>
            <a:bodyPr spcFirstLastPara="1" wrap="square" lIns="109710" tIns="109710" rIns="109710" bIns="10971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60"/>
            </a:p>
          </p:txBody>
        </p:sp>
        <p:sp>
          <p:nvSpPr>
            <p:cNvPr id="162" name="Google Shape;162;p6"/>
            <p:cNvSpPr txBox="1"/>
            <p:nvPr/>
          </p:nvSpPr>
          <p:spPr>
            <a:xfrm>
              <a:off x="1563159" y="3207159"/>
              <a:ext cx="1709840" cy="1209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4810" tIns="204810" rIns="204810" bIns="20481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 panose="020B0604020202020204"/>
                <a:buNone/>
              </a:pPr>
              <a:r>
                <a:rPr lang="ru-RU" sz="2880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SOM</a:t>
              </a:r>
              <a:endParaRPr sz="288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63" name="Google Shape;163;p6"/>
          <p:cNvSpPr txBox="1"/>
          <p:nvPr/>
        </p:nvSpPr>
        <p:spPr>
          <a:xfrm>
            <a:off x="8917746" y="937274"/>
            <a:ext cx="4023359" cy="80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rgbClr val="232323"/>
                </a:solidFill>
              </a:rPr>
              <a:t>Глобальный рынок судебно-медицинских услуг и экспертиз</a:t>
            </a:r>
            <a:endParaRPr lang="ru-RU" sz="1920">
              <a:solidFill>
                <a:srgbClr val="232323"/>
              </a:solidFill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516284" y="2353738"/>
            <a:ext cx="4023360" cy="102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rgbClr val="232323"/>
                </a:solidFill>
              </a:rPr>
              <a:t>Рынок судебно-медицинской экспертизы в России и странах СНГ</a:t>
            </a:r>
            <a:endParaRPr sz="1920">
              <a:solidFill>
                <a:srgbClr val="23232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10362689" y="4867944"/>
            <a:ext cx="3720974" cy="102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20">
                <a:solidFill>
                  <a:srgbClr val="232323"/>
                </a:solidFill>
              </a:rPr>
              <a:t>Рынок судебно-медицинской экспертизы в России и странах СНГ</a:t>
            </a:r>
            <a:endParaRPr sz="1920">
              <a:solidFill>
                <a:srgbClr val="23232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527685" y="7621270"/>
            <a:ext cx="13192760" cy="407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80">
                <a:solidFill>
                  <a:srgbClr val="2323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*</a:t>
            </a:r>
            <a:r>
              <a:rPr lang="ru-RU" sz="2160">
                <a:solidFill>
                  <a:srgbClr val="232323"/>
                </a:solidFill>
              </a:rPr>
              <a:t>Анализ научной и патентной литературы в области судебной медицины, представленный в документах.</a:t>
            </a:r>
            <a:endParaRPr sz="2160">
              <a:solidFill>
                <a:srgbClr val="232323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8774680" y="2480309"/>
            <a:ext cx="274320" cy="297179"/>
          </a:xfrm>
          <a:prstGeom prst="flowChartConnector">
            <a:avLst/>
          </a:prstGeom>
          <a:solidFill>
            <a:srgbClr val="073B85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68" name="Google Shape;168;p6"/>
          <p:cNvCxnSpPr/>
          <p:nvPr/>
        </p:nvCxnSpPr>
        <p:spPr>
          <a:xfrm rot="10800000" flipH="1">
            <a:off x="8896928" y="1794868"/>
            <a:ext cx="4044240" cy="685440"/>
          </a:xfrm>
          <a:prstGeom prst="bentConnector2">
            <a:avLst/>
          </a:prstGeom>
          <a:noFill/>
          <a:ln w="38075" cap="flat" cmpd="sng">
            <a:solidFill>
              <a:srgbClr val="073B8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9" name="Google Shape;169;p6"/>
          <p:cNvSpPr/>
          <p:nvPr/>
        </p:nvSpPr>
        <p:spPr>
          <a:xfrm>
            <a:off x="8134598" y="6343648"/>
            <a:ext cx="274320" cy="297178"/>
          </a:xfrm>
          <a:prstGeom prst="flowChartConnector">
            <a:avLst/>
          </a:prstGeom>
          <a:solidFill>
            <a:srgbClr val="073B85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70" name="Google Shape;170;p6"/>
          <p:cNvCxnSpPr/>
          <p:nvPr/>
        </p:nvCxnSpPr>
        <p:spPr>
          <a:xfrm rot="10800000" flipH="1">
            <a:off x="8271763" y="5827348"/>
            <a:ext cx="5811840" cy="664920"/>
          </a:xfrm>
          <a:prstGeom prst="bentConnector2">
            <a:avLst/>
          </a:prstGeom>
          <a:noFill/>
          <a:ln w="38075" cap="flat" cmpd="sng">
            <a:solidFill>
              <a:srgbClr val="073B8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1" name="Google Shape;171;p6"/>
          <p:cNvSpPr/>
          <p:nvPr/>
        </p:nvSpPr>
        <p:spPr>
          <a:xfrm>
            <a:off x="5735822" y="3976404"/>
            <a:ext cx="274320" cy="297178"/>
          </a:xfrm>
          <a:prstGeom prst="flowChartConnector">
            <a:avLst/>
          </a:prstGeom>
          <a:solidFill>
            <a:srgbClr val="073B85"/>
          </a:solidFill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72" name="Google Shape;172;p6"/>
          <p:cNvCxnSpPr/>
          <p:nvPr/>
        </p:nvCxnSpPr>
        <p:spPr>
          <a:xfrm rot="10800000">
            <a:off x="551106" y="3530927"/>
            <a:ext cx="5321880" cy="664560"/>
          </a:xfrm>
          <a:prstGeom prst="bentConnector2">
            <a:avLst/>
          </a:prstGeom>
          <a:noFill/>
          <a:ln w="38075" cap="flat" cmpd="sng">
            <a:solidFill>
              <a:srgbClr val="073B8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0802" y="739616"/>
            <a:ext cx="13228796" cy="1177766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Конкурентный анализ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00802" y="2317790"/>
            <a:ext cx="13228796" cy="4306133"/>
          </a:xfrm>
          <a:prstGeom prst="roundRect">
            <a:avLst>
              <a:gd name="adj" fmla="val 195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08422" y="2325410"/>
            <a:ext cx="13213556" cy="1216700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08566" y="2453164"/>
            <a:ext cx="2899291" cy="3203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Биохимические тесты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4215765" y="2453164"/>
            <a:ext cx="2895481" cy="6407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Точное определение факта и степени опьянения.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519154" y="2453164"/>
            <a:ext cx="2895481" cy="6407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Не определяют давность и динамику процесса.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822543" y="2453164"/>
            <a:ext cx="2899291" cy="96119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Определяем время, анализируя последствия токсического воздействия.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08422" y="3542109"/>
            <a:ext cx="13213556" cy="1537097"/>
          </a:xfrm>
          <a:prstGeom prst="rect">
            <a:avLst/>
          </a:prstGeom>
          <a:solidFill>
            <a:srgbClr val="000000">
              <a:alpha val="4000"/>
            </a:srgbClr>
          </a:solidFill>
        </p:spPr>
      </p:sp>
      <p:sp>
        <p:nvSpPr>
          <p:cNvPr id="10" name="Text 8"/>
          <p:cNvSpPr/>
          <p:nvPr/>
        </p:nvSpPr>
        <p:spPr>
          <a:xfrm>
            <a:off x="908566" y="3669863"/>
            <a:ext cx="2899291" cy="3203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Стандартная гистология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215765" y="3669863"/>
            <a:ext cx="2895481" cy="6407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Показывает повреждения органов.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519154" y="3669863"/>
            <a:ext cx="2895481" cy="6407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Субъективна, не имеет временной шкалы.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10822543" y="3669863"/>
            <a:ext cx="2899291" cy="12815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Объективизируем, переводим качественные признаки в количественные параметры.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708422" y="5079206"/>
            <a:ext cx="13213556" cy="1537097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15" name="Text 13"/>
          <p:cNvSpPr/>
          <p:nvPr/>
        </p:nvSpPr>
        <p:spPr>
          <a:xfrm>
            <a:off x="908566" y="5206960"/>
            <a:ext cx="2899291" cy="3203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Наше решение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215765" y="5206960"/>
            <a:ext cx="2895481" cy="12815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Автоматизация, объективность, предоставление временных данных.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519154" y="5206960"/>
            <a:ext cx="2895481" cy="3203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Требует валидации.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0822543" y="5206960"/>
            <a:ext cx="2899291" cy="96119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Единственное решение на рынке, дающее хронометраж интоксикации.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00802" y="6849189"/>
            <a:ext cx="13228796" cy="6407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Наш подход устраняет критический пробел в существующих методах, предлагая уникальное преимущество – </a:t>
            </a:r>
            <a:r>
              <a:rPr lang="en-US" sz="15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временную динамику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морфологических изменений.</a:t>
            </a:r>
            <a:endParaRPr lang="en-US" sz="155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1637" y="793671"/>
            <a:ext cx="7720727" cy="1196102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Бизнес-модель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4" name="Shape 1"/>
          <p:cNvSpPr/>
          <p:nvPr>
            <p:custDataLst>
              <p:tags r:id="rId1"/>
            </p:custDataLst>
          </p:nvPr>
        </p:nvSpPr>
        <p:spPr>
          <a:xfrm>
            <a:off x="711637" y="2294692"/>
            <a:ext cx="3758684" cy="2956917"/>
          </a:xfrm>
          <a:prstGeom prst="roundRect">
            <a:avLst>
              <a:gd name="adj" fmla="val 288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5" name="Shape 2"/>
          <p:cNvSpPr/>
          <p:nvPr>
            <p:custDataLst>
              <p:tags r:id="rId2"/>
            </p:custDataLst>
          </p:nvPr>
        </p:nvSpPr>
        <p:spPr>
          <a:xfrm>
            <a:off x="922496" y="2505551"/>
            <a:ext cx="609957" cy="609957"/>
          </a:xfrm>
          <a:prstGeom prst="roundRect">
            <a:avLst>
              <a:gd name="adj" fmla="val 14989722"/>
            </a:avLst>
          </a:prstGeom>
          <a:solidFill>
            <a:srgbClr val="3371A5"/>
          </a:solidFill>
        </p:spPr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0255" y="2673191"/>
            <a:ext cx="274439" cy="274439"/>
          </a:xfrm>
          <a:prstGeom prst="rect">
            <a:avLst/>
          </a:prstGeom>
        </p:spPr>
      </p:pic>
      <p:sp>
        <p:nvSpPr>
          <p:cNvPr id="7" name="Text 3"/>
          <p:cNvSpPr/>
          <p:nvPr>
            <p:custDataLst>
              <p:tags r:id="rId6"/>
            </p:custDataLst>
          </p:nvPr>
        </p:nvSpPr>
        <p:spPr>
          <a:xfrm>
            <a:off x="922496" y="3318748"/>
            <a:ext cx="3066693" cy="2989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Ценностное предложение</a:t>
            </a:r>
            <a:endParaRPr lang="en-US" sz="1850" dirty="0"/>
          </a:p>
        </p:txBody>
      </p:sp>
      <p:sp>
        <p:nvSpPr>
          <p:cNvPr id="8" name="Text 4"/>
          <p:cNvSpPr/>
          <p:nvPr>
            <p:custDataLst>
              <p:tags r:id="rId7"/>
            </p:custDataLst>
          </p:nvPr>
        </p:nvSpPr>
        <p:spPr>
          <a:xfrm>
            <a:off x="922496" y="3739634"/>
            <a:ext cx="3336965" cy="13011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Единственное решение, объективно определяющее время возникновения патологических изменений.</a:t>
            </a:r>
            <a:endParaRPr lang="en-US" sz="1600" dirty="0"/>
          </a:p>
        </p:txBody>
      </p:sp>
      <p:sp>
        <p:nvSpPr>
          <p:cNvPr id="9" name="Shape 5"/>
          <p:cNvSpPr/>
          <p:nvPr>
            <p:custDataLst>
              <p:tags r:id="rId8"/>
            </p:custDataLst>
          </p:nvPr>
        </p:nvSpPr>
        <p:spPr>
          <a:xfrm>
            <a:off x="4673560" y="2294692"/>
            <a:ext cx="3758803" cy="2956917"/>
          </a:xfrm>
          <a:prstGeom prst="roundRect">
            <a:avLst>
              <a:gd name="adj" fmla="val 288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0" name="Shape 6"/>
          <p:cNvSpPr/>
          <p:nvPr>
            <p:custDataLst>
              <p:tags r:id="rId9"/>
            </p:custDataLst>
          </p:nvPr>
        </p:nvSpPr>
        <p:spPr>
          <a:xfrm>
            <a:off x="4884420" y="2505551"/>
            <a:ext cx="609957" cy="609957"/>
          </a:xfrm>
          <a:prstGeom prst="roundRect">
            <a:avLst>
              <a:gd name="adj" fmla="val 14989722"/>
            </a:avLst>
          </a:prstGeom>
          <a:solidFill>
            <a:srgbClr val="3371A5"/>
          </a:solidFill>
        </p:spPr>
      </p:sp>
      <p:pic>
        <p:nvPicPr>
          <p:cNvPr id="11" name="Image 2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52179" y="2673191"/>
            <a:ext cx="274439" cy="274439"/>
          </a:xfrm>
          <a:prstGeom prst="rect">
            <a:avLst/>
          </a:prstGeom>
        </p:spPr>
      </p:pic>
      <p:sp>
        <p:nvSpPr>
          <p:cNvPr id="12" name="Text 7"/>
          <p:cNvSpPr/>
          <p:nvPr>
            <p:custDataLst>
              <p:tags r:id="rId12"/>
            </p:custDataLst>
          </p:nvPr>
        </p:nvSpPr>
        <p:spPr>
          <a:xfrm>
            <a:off x="4884420" y="3318748"/>
            <a:ext cx="3221950" cy="2989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Потребительские сегменты</a:t>
            </a:r>
            <a:endParaRPr lang="en-US" sz="1850" dirty="0"/>
          </a:p>
        </p:txBody>
      </p:sp>
      <p:sp>
        <p:nvSpPr>
          <p:cNvPr id="13" name="Text 8"/>
          <p:cNvSpPr/>
          <p:nvPr>
            <p:custDataLst>
              <p:tags r:id="rId13"/>
            </p:custDataLst>
          </p:nvPr>
        </p:nvSpPr>
        <p:spPr>
          <a:xfrm>
            <a:off x="4884420" y="3739634"/>
            <a:ext cx="3337084" cy="650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Бюро СМЭ.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711637" y="5454848"/>
            <a:ext cx="7720727" cy="1981081"/>
          </a:xfrm>
          <a:prstGeom prst="roundRect">
            <a:avLst>
              <a:gd name="adj" fmla="val 431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922496" y="5665708"/>
            <a:ext cx="609957" cy="609957"/>
          </a:xfrm>
          <a:prstGeom prst="roundRect">
            <a:avLst>
              <a:gd name="adj" fmla="val 14989722"/>
            </a:avLst>
          </a:prstGeom>
          <a:solidFill>
            <a:srgbClr val="3371A5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0255" y="5833348"/>
            <a:ext cx="274439" cy="27443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2496" y="6478905"/>
            <a:ext cx="2392204" cy="2989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Каналы сбыта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922496" y="6899791"/>
            <a:ext cx="7299007" cy="3252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Прямые продажи, партнеры-дистрибьюторы.</a:t>
            </a:r>
            <a:endParaRPr lang="en-US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795" y="654050"/>
            <a:ext cx="9796145" cy="542290"/>
          </a:xfrm>
          <a:prstGeom prst="rect">
            <a:avLst/>
          </a:prstGeom>
          <a:noFill/>
        </p:spPr>
        <p:txBody>
          <a:bodyPr spcFirstLastPara="0" wrap="square" lIns="0" tIns="0" rIns="0" bIns="0" rtlCol="0" anchor="t" anchorCtr="0">
            <a:noAutofit/>
          </a:bodyPr>
          <a:lstStyle/>
          <a:p>
            <a:pPr lvl="0" algn="l">
              <a:lnSpc>
                <a:spcPts val="5250"/>
              </a:lnSpc>
              <a:buClrTx/>
              <a:buSzTx/>
              <a:buFontTx/>
            </a:pPr>
            <a:r>
              <a:rPr lang="en-US" sz="6000" dirty="0">
                <a:solidFill>
                  <a:srgbClr val="7B8DED"/>
                </a:solidFill>
                <a:latin typeface="Arial Black" panose="020B0A04020102020204" charset="0"/>
                <a:ea typeface="Funnel Display" pitchFamily="34" charset="-122"/>
                <a:cs typeface="Arial Black" panose="020B0A04020102020204" charset="0"/>
                <a:sym typeface="+mn-ea"/>
              </a:rPr>
              <a:t>Стратегия развития</a:t>
            </a:r>
            <a:endParaRPr lang="en-US" sz="6000" dirty="0">
              <a:solidFill>
                <a:srgbClr val="7B8DED"/>
              </a:solidFill>
              <a:latin typeface="Arial Black" panose="020B0A04020102020204" charset="0"/>
              <a:ea typeface="Funnel Display" pitchFamily="3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3" name="Shape 1"/>
          <p:cNvSpPr/>
          <p:nvPr>
            <p:custDataLst>
              <p:tags r:id="rId1"/>
            </p:custDataLst>
          </p:nvPr>
        </p:nvSpPr>
        <p:spPr>
          <a:xfrm>
            <a:off x="7303770" y="1565553"/>
            <a:ext cx="22860" cy="5507236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4" name="Shape 2"/>
          <p:cNvSpPr/>
          <p:nvPr>
            <p:custDataLst>
              <p:tags r:id="rId2"/>
            </p:custDataLst>
          </p:nvPr>
        </p:nvSpPr>
        <p:spPr>
          <a:xfrm>
            <a:off x="6577310" y="1761530"/>
            <a:ext cx="553283" cy="22860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5" name="Shape 3"/>
          <p:cNvSpPr/>
          <p:nvPr>
            <p:custDataLst>
              <p:tags r:id="rId3"/>
            </p:custDataLst>
          </p:nvPr>
        </p:nvSpPr>
        <p:spPr>
          <a:xfrm>
            <a:off x="7107734" y="1565553"/>
            <a:ext cx="414933" cy="414933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6" name="Text 4"/>
          <p:cNvSpPr/>
          <p:nvPr>
            <p:custDataLst>
              <p:tags r:id="rId4"/>
            </p:custDataLst>
          </p:nvPr>
        </p:nvSpPr>
        <p:spPr>
          <a:xfrm>
            <a:off x="7184946" y="1610261"/>
            <a:ext cx="260390" cy="3253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2050" dirty="0"/>
          </a:p>
        </p:txBody>
      </p:sp>
      <p:sp>
        <p:nvSpPr>
          <p:cNvPr id="7" name="Text 5"/>
          <p:cNvSpPr/>
          <p:nvPr>
            <p:custDataLst>
              <p:tags r:id="rId5"/>
            </p:custDataLst>
          </p:nvPr>
        </p:nvSpPr>
        <p:spPr>
          <a:xfrm>
            <a:off x="4222909" y="1628894"/>
            <a:ext cx="2170033" cy="271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6 мес.</a:t>
            </a:r>
            <a:endParaRPr lang="en-US" sz="1700" dirty="0"/>
          </a:p>
        </p:txBody>
      </p:sp>
      <p:sp>
        <p:nvSpPr>
          <p:cNvPr id="8" name="Text 6"/>
          <p:cNvSpPr/>
          <p:nvPr>
            <p:custDataLst>
              <p:tags r:id="rId6"/>
            </p:custDataLst>
          </p:nvPr>
        </p:nvSpPr>
        <p:spPr>
          <a:xfrm>
            <a:off x="645557" y="2010728"/>
            <a:ext cx="5747385" cy="590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Ф</a:t>
            </a:r>
            <a:r>
              <a:rPr lang="ru-RU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ундаментальные исследования и сбор данных.</a:t>
            </a:r>
            <a:endParaRPr lang="ru-RU" altLang="en-US" sz="1450" dirty="0">
              <a:solidFill>
                <a:srgbClr val="3371A5"/>
              </a:solidFill>
              <a:latin typeface="Funnel Sans" pitchFamily="34" charset="0"/>
              <a:ea typeface="Funnel Sans" pitchFamily="34" charset="-122"/>
              <a:cs typeface="Funnel Sans" pitchFamily="34" charset="-120"/>
            </a:endParaRPr>
          </a:p>
          <a:p>
            <a:pPr marL="0" indent="0" algn="r">
              <a:lnSpc>
                <a:spcPts val="2300"/>
              </a:lnSpc>
              <a:buNone/>
            </a:pPr>
            <a:r>
              <a:rPr lang="ru-RU" altLang="en-US" sz="1450" dirty="0"/>
              <a:t>Проводится углубленное микроскопическое исследование более 100 биопсийных препаратов тканей ключевых органов. Формируется база данных, на которой будет основана вся дальнейшая разработка.</a:t>
            </a:r>
            <a:endParaRPr lang="ru-RU" altLang="en-US" sz="1450" dirty="0"/>
          </a:p>
        </p:txBody>
      </p:sp>
      <p:sp>
        <p:nvSpPr>
          <p:cNvPr id="9" name="Shape 7"/>
          <p:cNvSpPr/>
          <p:nvPr>
            <p:custDataLst>
              <p:tags r:id="rId7"/>
            </p:custDataLst>
          </p:nvPr>
        </p:nvSpPr>
        <p:spPr>
          <a:xfrm>
            <a:off x="7499806" y="2868097"/>
            <a:ext cx="553283" cy="22860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10" name="Shape 8"/>
          <p:cNvSpPr/>
          <p:nvPr>
            <p:custDataLst>
              <p:tags r:id="rId8"/>
            </p:custDataLst>
          </p:nvPr>
        </p:nvSpPr>
        <p:spPr>
          <a:xfrm>
            <a:off x="7107734" y="2672120"/>
            <a:ext cx="414933" cy="414933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1" name="Text 9"/>
          <p:cNvSpPr/>
          <p:nvPr>
            <p:custDataLst>
              <p:tags r:id="rId9"/>
            </p:custDataLst>
          </p:nvPr>
        </p:nvSpPr>
        <p:spPr>
          <a:xfrm>
            <a:off x="7184946" y="2716828"/>
            <a:ext cx="260390" cy="3253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2050" dirty="0"/>
          </a:p>
        </p:txBody>
      </p:sp>
      <p:sp>
        <p:nvSpPr>
          <p:cNvPr id="12" name="Text 10"/>
          <p:cNvSpPr/>
          <p:nvPr>
            <p:custDataLst>
              <p:tags r:id="rId10"/>
            </p:custDataLst>
          </p:nvPr>
        </p:nvSpPr>
        <p:spPr>
          <a:xfrm>
            <a:off x="8237458" y="2735461"/>
            <a:ext cx="2170033" cy="271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12 мес.</a:t>
            </a:r>
            <a:endParaRPr lang="en-US" sz="1700" dirty="0"/>
          </a:p>
        </p:txBody>
      </p:sp>
      <p:sp>
        <p:nvSpPr>
          <p:cNvPr id="13" name="Text 11"/>
          <p:cNvSpPr/>
          <p:nvPr>
            <p:custDataLst>
              <p:tags r:id="rId11"/>
            </p:custDataLst>
          </p:nvPr>
        </p:nvSpPr>
        <p:spPr>
          <a:xfrm>
            <a:off x="8237458" y="3117294"/>
            <a:ext cx="5747385" cy="590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ru-RU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Разработка и верификация программного обеспечения</a:t>
            </a:r>
            <a:r>
              <a:rPr 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/>
              <a:t>На</a:t>
            </a:r>
            <a:r>
              <a:rPr lang="en-US" altLang="ru-RU" sz="1450" dirty="0"/>
              <a:t> </a:t>
            </a:r>
            <a:r>
              <a:rPr lang="en-US" altLang="en-US" sz="1450" dirty="0"/>
              <a:t>основе</a:t>
            </a:r>
            <a:r>
              <a:rPr lang="en-US" altLang="ru-RU" sz="1450" dirty="0"/>
              <a:t> </a:t>
            </a:r>
            <a:r>
              <a:rPr lang="en-US" altLang="en-US" sz="1450" dirty="0"/>
              <a:t>собранных</a:t>
            </a:r>
            <a:r>
              <a:rPr lang="en-US" altLang="ru-RU" sz="1450" dirty="0"/>
              <a:t> </a:t>
            </a:r>
            <a:r>
              <a:rPr lang="en-US" altLang="en-US" sz="1450" dirty="0"/>
              <a:t>данных</a:t>
            </a:r>
            <a:r>
              <a:rPr lang="en-US" altLang="ru-RU" sz="1450" dirty="0"/>
              <a:t> </a:t>
            </a:r>
            <a:r>
              <a:rPr lang="en-US" altLang="en-US" sz="1450" dirty="0"/>
              <a:t>разрабатывается</a:t>
            </a:r>
            <a:r>
              <a:rPr lang="en-US" altLang="ru-RU" sz="1450" dirty="0"/>
              <a:t> </a:t>
            </a:r>
            <a:r>
              <a:rPr lang="en-US" altLang="en-US" sz="1450" dirty="0"/>
              <a:t>специализированная</a:t>
            </a:r>
            <a:r>
              <a:rPr lang="en-US" altLang="ru-RU" sz="1450" dirty="0"/>
              <a:t> </a:t>
            </a:r>
            <a:r>
              <a:rPr lang="en-US" altLang="en-US" sz="1450" dirty="0"/>
              <a:t>компьютерная</a:t>
            </a:r>
            <a:r>
              <a:rPr lang="en-US" altLang="ru-RU" sz="1450" dirty="0"/>
              <a:t> </a:t>
            </a:r>
            <a:r>
              <a:rPr lang="en-US" altLang="en-US" sz="1450" dirty="0"/>
              <a:t>программа</a:t>
            </a:r>
            <a:r>
              <a:rPr lang="en-US" altLang="ru-RU" sz="1450" dirty="0"/>
              <a:t>. </a:t>
            </a:r>
            <a:r>
              <a:rPr lang="en-US" altLang="en-US" sz="1450" dirty="0"/>
              <a:t>Она</a:t>
            </a:r>
            <a:r>
              <a:rPr lang="en-US" altLang="ru-RU" sz="1450" dirty="0"/>
              <a:t> </a:t>
            </a:r>
            <a:r>
              <a:rPr lang="en-US" altLang="en-US" sz="1450" dirty="0"/>
              <a:t>автоматизирует</a:t>
            </a:r>
            <a:r>
              <a:rPr lang="en-US" altLang="ru-RU" sz="1450" dirty="0"/>
              <a:t> </a:t>
            </a:r>
            <a:r>
              <a:rPr lang="en-US" altLang="en-US" sz="1450" dirty="0"/>
              <a:t>процесс</a:t>
            </a:r>
            <a:r>
              <a:rPr lang="en-US" altLang="ru-RU" sz="1450" dirty="0"/>
              <a:t> </a:t>
            </a:r>
            <a:r>
              <a:rPr lang="en-US" altLang="en-US" sz="1450" dirty="0"/>
              <a:t>сегментации</a:t>
            </a:r>
            <a:r>
              <a:rPr lang="en-US" altLang="ru-RU" sz="1450" dirty="0"/>
              <a:t> </a:t>
            </a:r>
            <a:r>
              <a:rPr lang="en-US" altLang="en-US" sz="1450" dirty="0"/>
              <a:t>эндотелия</a:t>
            </a:r>
            <a:r>
              <a:rPr lang="en-US" altLang="ru-RU" sz="1450" dirty="0"/>
              <a:t> </a:t>
            </a:r>
            <a:r>
              <a:rPr lang="en-US" altLang="en-US" sz="1450" dirty="0"/>
              <a:t>и</a:t>
            </a:r>
            <a:r>
              <a:rPr lang="en-US" altLang="ru-RU" sz="1450" dirty="0"/>
              <a:t> </a:t>
            </a:r>
            <a:r>
              <a:rPr lang="en-US" altLang="en-US" sz="1450" dirty="0"/>
              <a:t>вычисляет</a:t>
            </a:r>
            <a:r>
              <a:rPr lang="en-US" altLang="ru-RU" sz="1450" dirty="0"/>
              <a:t> </a:t>
            </a:r>
            <a:r>
              <a:rPr lang="en-US" altLang="en-US" sz="1450" dirty="0"/>
              <a:t>комплекс</a:t>
            </a:r>
            <a:r>
              <a:rPr lang="en-US" altLang="ru-RU" sz="1450" dirty="0"/>
              <a:t> </a:t>
            </a:r>
            <a:r>
              <a:rPr lang="en-US" altLang="en-US" sz="1450" dirty="0"/>
              <a:t>морфометрических</a:t>
            </a:r>
            <a:r>
              <a:rPr lang="en-US" altLang="ru-RU" sz="1450" dirty="0"/>
              <a:t> </a:t>
            </a:r>
            <a:r>
              <a:rPr lang="en-US" altLang="en-US" sz="1450" dirty="0"/>
              <a:t>параметров</a:t>
            </a:r>
            <a:r>
              <a:rPr lang="en-US" altLang="ru-RU" sz="1450" dirty="0"/>
              <a:t>.</a:t>
            </a:r>
            <a:endParaRPr lang="en-US" altLang="ru-RU" sz="1450" dirty="0"/>
          </a:p>
        </p:txBody>
      </p:sp>
      <p:sp>
        <p:nvSpPr>
          <p:cNvPr id="14" name="Shape 12"/>
          <p:cNvSpPr/>
          <p:nvPr>
            <p:custDataLst>
              <p:tags r:id="rId12"/>
            </p:custDataLst>
          </p:nvPr>
        </p:nvSpPr>
        <p:spPr>
          <a:xfrm>
            <a:off x="6577310" y="3821906"/>
            <a:ext cx="553283" cy="22860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15" name="Shape 13"/>
          <p:cNvSpPr/>
          <p:nvPr>
            <p:custDataLst>
              <p:tags r:id="rId13"/>
            </p:custDataLst>
          </p:nvPr>
        </p:nvSpPr>
        <p:spPr>
          <a:xfrm>
            <a:off x="7107734" y="3625929"/>
            <a:ext cx="414933" cy="414933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6" name="Text 14"/>
          <p:cNvSpPr/>
          <p:nvPr>
            <p:custDataLst>
              <p:tags r:id="rId14"/>
            </p:custDataLst>
          </p:nvPr>
        </p:nvSpPr>
        <p:spPr>
          <a:xfrm>
            <a:off x="7184946" y="3670637"/>
            <a:ext cx="260390" cy="3253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2050" dirty="0"/>
          </a:p>
        </p:txBody>
      </p:sp>
      <p:sp>
        <p:nvSpPr>
          <p:cNvPr id="17" name="Text 15"/>
          <p:cNvSpPr/>
          <p:nvPr>
            <p:custDataLst>
              <p:tags r:id="rId15"/>
            </p:custDataLst>
          </p:nvPr>
        </p:nvSpPr>
        <p:spPr>
          <a:xfrm>
            <a:off x="4222909" y="3689271"/>
            <a:ext cx="2170033" cy="271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12 мес</a:t>
            </a:r>
            <a:r>
              <a:rPr lang="ru-RU" alt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.</a:t>
            </a:r>
            <a:endParaRPr lang="ru-RU" altLang="en-US" sz="1700" dirty="0">
              <a:solidFill>
                <a:srgbClr val="2B3541"/>
              </a:solidFill>
              <a:latin typeface="Funnel Display" pitchFamily="34" charset="0"/>
              <a:ea typeface="Funnel Display" pitchFamily="34" charset="-122"/>
              <a:cs typeface="Funnel Display" pitchFamily="34" charset="-120"/>
            </a:endParaRPr>
          </a:p>
        </p:txBody>
      </p:sp>
      <p:sp>
        <p:nvSpPr>
          <p:cNvPr id="18" name="Text 16"/>
          <p:cNvSpPr/>
          <p:nvPr>
            <p:custDataLst>
              <p:tags r:id="rId16"/>
            </p:custDataLst>
          </p:nvPr>
        </p:nvSpPr>
        <p:spPr>
          <a:xfrm>
            <a:off x="645557" y="4071104"/>
            <a:ext cx="5747385" cy="590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Создание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и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валидация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прогностической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модели</a:t>
            </a:r>
            <a:r>
              <a:rPr 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/>
              <a:t>На</a:t>
            </a:r>
            <a:r>
              <a:rPr lang="en-US" altLang="ru-RU" sz="1450" dirty="0"/>
              <a:t> </a:t>
            </a:r>
            <a:r>
              <a:rPr lang="en-US" altLang="en-US" sz="1450" dirty="0"/>
              <a:t>основе</a:t>
            </a:r>
            <a:r>
              <a:rPr lang="en-US" altLang="ru-RU" sz="1450" dirty="0"/>
              <a:t> </a:t>
            </a:r>
            <a:r>
              <a:rPr lang="en-US" altLang="en-US" sz="1450" dirty="0"/>
              <a:t>вычисленных</a:t>
            </a:r>
            <a:r>
              <a:rPr lang="en-US" altLang="ru-RU" sz="1450" dirty="0"/>
              <a:t> </a:t>
            </a:r>
            <a:r>
              <a:rPr lang="en-US" altLang="en-US" sz="1450" dirty="0"/>
              <a:t>программой</a:t>
            </a:r>
            <a:r>
              <a:rPr lang="en-US" altLang="ru-RU" sz="1450" dirty="0"/>
              <a:t> </a:t>
            </a:r>
            <a:r>
              <a:rPr lang="en-US" altLang="en-US" sz="1450" dirty="0"/>
              <a:t>параметров</a:t>
            </a:r>
            <a:r>
              <a:rPr lang="en-US" altLang="ru-RU" sz="1450" dirty="0"/>
              <a:t> </a:t>
            </a:r>
            <a:r>
              <a:rPr lang="en-US" altLang="en-US" sz="1450" dirty="0"/>
              <a:t>строится</a:t>
            </a:r>
            <a:r>
              <a:rPr lang="en-US" altLang="ru-RU" sz="1450" dirty="0"/>
              <a:t> </a:t>
            </a:r>
            <a:r>
              <a:rPr lang="en-US" altLang="en-US" sz="1450" dirty="0"/>
              <a:t>и</a:t>
            </a:r>
            <a:r>
              <a:rPr lang="en-US" altLang="ru-RU" sz="1450" dirty="0"/>
              <a:t> </a:t>
            </a:r>
            <a:r>
              <a:rPr lang="en-US" altLang="en-US" sz="1450" dirty="0"/>
              <a:t>обучается</a:t>
            </a:r>
            <a:r>
              <a:rPr lang="en-US" altLang="ru-RU" sz="1450" dirty="0"/>
              <a:t> </a:t>
            </a:r>
            <a:r>
              <a:rPr lang="en-US" altLang="en-US" sz="1450" dirty="0"/>
              <a:t>математическая</a:t>
            </a:r>
            <a:r>
              <a:rPr lang="en-US" altLang="ru-RU" sz="1450" dirty="0"/>
              <a:t> </a:t>
            </a:r>
            <a:r>
              <a:rPr lang="en-US" altLang="en-US" sz="1450" dirty="0"/>
              <a:t>модель</a:t>
            </a:r>
            <a:r>
              <a:rPr lang="en-US" altLang="ru-RU" sz="1450" dirty="0"/>
              <a:t>.</a:t>
            </a:r>
            <a:endParaRPr lang="en-US" altLang="ru-RU" sz="1450" dirty="0"/>
          </a:p>
        </p:txBody>
      </p:sp>
      <p:sp>
        <p:nvSpPr>
          <p:cNvPr id="19" name="Shape 17"/>
          <p:cNvSpPr/>
          <p:nvPr>
            <p:custDataLst>
              <p:tags r:id="rId17"/>
            </p:custDataLst>
          </p:nvPr>
        </p:nvSpPr>
        <p:spPr>
          <a:xfrm>
            <a:off x="7499806" y="4775835"/>
            <a:ext cx="553283" cy="22860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20" name="Shape 18"/>
          <p:cNvSpPr/>
          <p:nvPr>
            <p:custDataLst>
              <p:tags r:id="rId18"/>
            </p:custDataLst>
          </p:nvPr>
        </p:nvSpPr>
        <p:spPr>
          <a:xfrm>
            <a:off x="7107734" y="4579858"/>
            <a:ext cx="414933" cy="414933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1" name="Text 19"/>
          <p:cNvSpPr/>
          <p:nvPr>
            <p:custDataLst>
              <p:tags r:id="rId19"/>
            </p:custDataLst>
          </p:nvPr>
        </p:nvSpPr>
        <p:spPr>
          <a:xfrm>
            <a:off x="7184946" y="4624566"/>
            <a:ext cx="260390" cy="3253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</a:t>
            </a:r>
            <a:endParaRPr lang="en-US" sz="2050" dirty="0"/>
          </a:p>
        </p:txBody>
      </p:sp>
      <p:sp>
        <p:nvSpPr>
          <p:cNvPr id="22" name="Text 20"/>
          <p:cNvSpPr/>
          <p:nvPr>
            <p:custDataLst>
              <p:tags r:id="rId20"/>
            </p:custDataLst>
          </p:nvPr>
        </p:nvSpPr>
        <p:spPr>
          <a:xfrm>
            <a:off x="8237458" y="4643199"/>
            <a:ext cx="2170033" cy="271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6 мес.</a:t>
            </a:r>
            <a:endParaRPr lang="en-US" sz="1700" dirty="0"/>
          </a:p>
        </p:txBody>
      </p:sp>
      <p:sp>
        <p:nvSpPr>
          <p:cNvPr id="23" name="Text 21"/>
          <p:cNvSpPr/>
          <p:nvPr>
            <p:custDataLst>
              <p:tags r:id="rId21"/>
            </p:custDataLst>
          </p:nvPr>
        </p:nvSpPr>
        <p:spPr>
          <a:xfrm>
            <a:off x="8237458" y="5025033"/>
            <a:ext cx="5747385" cy="590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Апробация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и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регистрация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качестве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медицинского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изделия</a:t>
            </a:r>
            <a:r>
              <a:rPr 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/>
              <a:t>Проводятся</a:t>
            </a:r>
            <a:r>
              <a:rPr lang="en-US" altLang="ru-RU" sz="1450" dirty="0"/>
              <a:t> </a:t>
            </a:r>
            <a:r>
              <a:rPr lang="en-US" altLang="en-US" sz="1450" dirty="0"/>
              <a:t>клинические</a:t>
            </a:r>
            <a:r>
              <a:rPr lang="en-US" altLang="ru-RU" sz="1450" dirty="0"/>
              <a:t> </a:t>
            </a:r>
            <a:r>
              <a:rPr lang="en-US" altLang="en-US" sz="1450" dirty="0"/>
              <a:t>испытания</a:t>
            </a:r>
            <a:r>
              <a:rPr lang="en-US" altLang="ru-RU" sz="1450" dirty="0"/>
              <a:t> </a:t>
            </a:r>
            <a:r>
              <a:rPr lang="en-US" altLang="en-US" sz="1450" dirty="0"/>
              <a:t>в</a:t>
            </a:r>
            <a:r>
              <a:rPr lang="en-US" altLang="ru-RU" sz="1450" dirty="0"/>
              <a:t> </a:t>
            </a:r>
            <a:r>
              <a:rPr lang="en-US" altLang="en-US" sz="1450" dirty="0"/>
              <a:t>партнерстве</a:t>
            </a:r>
            <a:r>
              <a:rPr lang="en-US" altLang="ru-RU" sz="1450" dirty="0"/>
              <a:t> </a:t>
            </a:r>
            <a:r>
              <a:rPr lang="en-US" altLang="en-US" sz="1450" dirty="0"/>
              <a:t>с</a:t>
            </a:r>
            <a:r>
              <a:rPr lang="en-US" altLang="ru-RU" sz="1450" dirty="0"/>
              <a:t> </a:t>
            </a:r>
            <a:r>
              <a:rPr lang="en-US" altLang="en-US" sz="1450" dirty="0"/>
              <a:t>ведущими</a:t>
            </a:r>
            <a:r>
              <a:rPr lang="en-US" altLang="ru-RU" sz="1450" dirty="0"/>
              <a:t> </a:t>
            </a:r>
            <a:r>
              <a:rPr lang="en-US" altLang="en-US" sz="1450" dirty="0"/>
              <a:t>медицинскими</a:t>
            </a:r>
            <a:r>
              <a:rPr lang="en-US" altLang="ru-RU" sz="1450" dirty="0"/>
              <a:t> </a:t>
            </a:r>
            <a:r>
              <a:rPr lang="en-US" altLang="en-US" sz="1450" dirty="0"/>
              <a:t>учреждениями</a:t>
            </a:r>
            <a:r>
              <a:rPr lang="en-US" altLang="ru-RU" sz="1450" dirty="0"/>
              <a:t>. </a:t>
            </a:r>
            <a:r>
              <a:rPr lang="en-US" altLang="en-US" sz="1450" dirty="0"/>
              <a:t>Полученные</a:t>
            </a:r>
            <a:r>
              <a:rPr lang="en-US" altLang="ru-RU" sz="1450" dirty="0"/>
              <a:t> </a:t>
            </a:r>
            <a:r>
              <a:rPr lang="en-US" altLang="en-US" sz="1450" dirty="0"/>
              <a:t>данные</a:t>
            </a:r>
            <a:r>
              <a:rPr lang="en-US" altLang="ru-RU" sz="1450" dirty="0"/>
              <a:t> </a:t>
            </a:r>
            <a:r>
              <a:rPr lang="en-US" altLang="en-US" sz="1450" dirty="0"/>
              <a:t>подаются</a:t>
            </a:r>
            <a:r>
              <a:rPr lang="en-US" altLang="ru-RU" sz="1450" dirty="0"/>
              <a:t> </a:t>
            </a:r>
            <a:r>
              <a:rPr lang="en-US" altLang="en-US" sz="1450" dirty="0"/>
              <a:t>в</a:t>
            </a:r>
            <a:r>
              <a:rPr lang="en-US" altLang="ru-RU" sz="1450" dirty="0"/>
              <a:t> </a:t>
            </a:r>
            <a:r>
              <a:rPr lang="en-US" altLang="en-US" sz="1450" dirty="0"/>
              <a:t>регулирующие</a:t>
            </a:r>
            <a:r>
              <a:rPr lang="en-US" altLang="ru-RU" sz="1450" dirty="0"/>
              <a:t> </a:t>
            </a:r>
            <a:r>
              <a:rPr lang="en-US" altLang="en-US" sz="1450" dirty="0"/>
              <a:t>органы</a:t>
            </a:r>
            <a:r>
              <a:rPr lang="ru-RU" altLang="en-US" sz="1450" dirty="0"/>
              <a:t> </a:t>
            </a:r>
            <a:r>
              <a:rPr lang="en-US" altLang="en-US" sz="1450" dirty="0"/>
              <a:t>для</a:t>
            </a:r>
            <a:r>
              <a:rPr lang="en-US" altLang="ru-RU" sz="1450" dirty="0"/>
              <a:t> </a:t>
            </a:r>
            <a:r>
              <a:rPr lang="en-US" altLang="en-US" sz="1450" dirty="0"/>
              <a:t>регистрации</a:t>
            </a:r>
            <a:r>
              <a:rPr lang="en-US" altLang="ru-RU" sz="1450" dirty="0"/>
              <a:t> </a:t>
            </a:r>
            <a:r>
              <a:rPr lang="en-US" altLang="en-US" sz="1450" dirty="0"/>
              <a:t>методики</a:t>
            </a:r>
            <a:r>
              <a:rPr lang="en-US" altLang="ru-RU" sz="1450" dirty="0"/>
              <a:t> </a:t>
            </a:r>
            <a:r>
              <a:rPr lang="en-US" altLang="en-US" sz="1450" dirty="0"/>
              <a:t>и</a:t>
            </a:r>
            <a:r>
              <a:rPr lang="en-US" altLang="ru-RU" sz="1450" dirty="0"/>
              <a:t> </a:t>
            </a:r>
            <a:r>
              <a:rPr lang="en-US" altLang="en-US" sz="1450" dirty="0"/>
              <a:t>программного</a:t>
            </a:r>
            <a:r>
              <a:rPr lang="en-US" altLang="ru-RU" sz="1450" dirty="0"/>
              <a:t> </a:t>
            </a:r>
            <a:r>
              <a:rPr lang="en-US" altLang="en-US" sz="1450" dirty="0"/>
              <a:t>комплекса</a:t>
            </a:r>
            <a:r>
              <a:rPr lang="en-US" altLang="ru-RU" sz="1450" dirty="0"/>
              <a:t> </a:t>
            </a:r>
            <a:r>
              <a:rPr lang="en-US" altLang="en-US" sz="1450" dirty="0"/>
              <a:t>в</a:t>
            </a:r>
            <a:r>
              <a:rPr lang="en-US" altLang="ru-RU" sz="1450" dirty="0"/>
              <a:t> </a:t>
            </a:r>
            <a:r>
              <a:rPr lang="en-US" altLang="en-US" sz="1450" dirty="0"/>
              <a:t>качестве</a:t>
            </a:r>
            <a:r>
              <a:rPr lang="en-US" altLang="ru-RU" sz="1450" dirty="0"/>
              <a:t> </a:t>
            </a:r>
            <a:r>
              <a:rPr lang="en-US" altLang="en-US" sz="1450" dirty="0"/>
              <a:t>медицинского</a:t>
            </a:r>
            <a:r>
              <a:rPr lang="en-US" altLang="ru-RU" sz="1450" dirty="0"/>
              <a:t> </a:t>
            </a:r>
            <a:r>
              <a:rPr lang="en-US" altLang="en-US" sz="1450" dirty="0"/>
              <a:t>изделия</a:t>
            </a:r>
            <a:r>
              <a:rPr lang="ru-RU" altLang="en-US" sz="1450" dirty="0"/>
              <a:t>.</a:t>
            </a:r>
            <a:endParaRPr lang="ru-RU" altLang="en-US" sz="1450" dirty="0"/>
          </a:p>
        </p:txBody>
      </p:sp>
      <p:sp>
        <p:nvSpPr>
          <p:cNvPr id="24" name="Shape 22"/>
          <p:cNvSpPr/>
          <p:nvPr>
            <p:custDataLst>
              <p:tags r:id="rId22"/>
            </p:custDataLst>
          </p:nvPr>
        </p:nvSpPr>
        <p:spPr>
          <a:xfrm>
            <a:off x="6577310" y="5729764"/>
            <a:ext cx="553283" cy="22860"/>
          </a:xfrm>
          <a:prstGeom prst="roundRect">
            <a:avLst>
              <a:gd name="adj" fmla="val 338891"/>
            </a:avLst>
          </a:prstGeom>
          <a:solidFill>
            <a:srgbClr val="D5CDBE"/>
          </a:solidFill>
        </p:spPr>
      </p:sp>
      <p:sp>
        <p:nvSpPr>
          <p:cNvPr id="25" name="Shape 23"/>
          <p:cNvSpPr/>
          <p:nvPr>
            <p:custDataLst>
              <p:tags r:id="rId23"/>
            </p:custDataLst>
          </p:nvPr>
        </p:nvSpPr>
        <p:spPr>
          <a:xfrm>
            <a:off x="7107734" y="5533787"/>
            <a:ext cx="414933" cy="414933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6" name="Text 24"/>
          <p:cNvSpPr/>
          <p:nvPr>
            <p:custDataLst>
              <p:tags r:id="rId24"/>
            </p:custDataLst>
          </p:nvPr>
        </p:nvSpPr>
        <p:spPr>
          <a:xfrm>
            <a:off x="7184946" y="5578495"/>
            <a:ext cx="260390" cy="3253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5</a:t>
            </a:r>
            <a:endParaRPr lang="en-US" sz="2050" dirty="0"/>
          </a:p>
        </p:txBody>
      </p:sp>
      <p:sp>
        <p:nvSpPr>
          <p:cNvPr id="27" name="Text 25"/>
          <p:cNvSpPr/>
          <p:nvPr>
            <p:custDataLst>
              <p:tags r:id="rId25"/>
            </p:custDataLst>
          </p:nvPr>
        </p:nvSpPr>
        <p:spPr>
          <a:xfrm>
            <a:off x="4222909" y="5597128"/>
            <a:ext cx="2170033" cy="271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18 мес.</a:t>
            </a:r>
            <a:endParaRPr lang="en-US" sz="1700" dirty="0"/>
          </a:p>
        </p:txBody>
      </p:sp>
      <p:sp>
        <p:nvSpPr>
          <p:cNvPr id="28" name="Text 26"/>
          <p:cNvSpPr/>
          <p:nvPr>
            <p:custDataLst>
              <p:tags r:id="rId26"/>
            </p:custDataLst>
          </p:nvPr>
        </p:nvSpPr>
        <p:spPr>
          <a:xfrm>
            <a:off x="645557" y="5978962"/>
            <a:ext cx="5747385" cy="590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Коммерциализация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и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выход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на</a:t>
            </a:r>
            <a:r>
              <a:rPr lang="en-US" altLang="ru-RU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alt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рынок</a:t>
            </a:r>
            <a:r>
              <a:rPr lang="en-US" sz="14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endParaRPr lang="en-US" sz="145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3670" y="7552690"/>
            <a:ext cx="1743710" cy="676910"/>
          </a:xfrm>
          <a:prstGeom prst="rect">
            <a:avLst/>
          </a:prstGeom>
          <a:solidFill>
            <a:srgbClr val="FAF5E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10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1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2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3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4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5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6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7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8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19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2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20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21.xml><?xml version="1.0" encoding="utf-8"?>
<p:tagLst xmlns:p="http://schemas.openxmlformats.org/presentationml/2006/main">
  <p:tag name="KSO_WM_DIAGRAM_VIRTUALLY_FRAME" val="{&quot;height&quot;:366.5718897637795,&quot;left&quot;:59.56874015748032,&quot;top&quot;:151.0687401574803,&quot;width&quot;:1032.8625196850394}"/>
</p:tagLst>
</file>

<file path=ppt/tags/tag22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23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4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5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6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7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8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29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3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30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31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32.xml><?xml version="1.0" encoding="utf-8"?>
<p:tagLst xmlns:p="http://schemas.openxmlformats.org/presentationml/2006/main">
  <p:tag name="KSO_WM_DIAGRAM_VIRTUALLY_FRAME" val="{&quot;height&quot;:232.82811023622048,&quot;left&quot;:56.03440944881889,&quot;top&quot;:180.6844094488189,&quot;width&quot;:607.9311811023622}"/>
</p:tagLst>
</file>

<file path=ppt/tags/tag33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4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5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6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7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8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39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40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1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2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3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4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5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6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7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8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49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50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1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2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3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4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5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6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7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8.xml><?xml version="1.0" encoding="utf-8"?>
<p:tagLst xmlns:p="http://schemas.openxmlformats.org/presentationml/2006/main">
  <p:tag name="KSO_WM_DIAGRAM_VIRTUALLY_FRAME" val="{&quot;height&quot;:433.6406299212598,&quot;left&quot;:50.831259842519685,&quot;top&quot;:123.27188976377951,&quot;width&quot;:1050.3374803149607}"/>
</p:tagLst>
</file>

<file path=ppt/tags/tag59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60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1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2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3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4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5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6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7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8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69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7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70.xml><?xml version="1.0" encoding="utf-8"?>
<p:tagLst xmlns:p="http://schemas.openxmlformats.org/presentationml/2006/main">
  <p:tag name="KSO_WM_DIAGRAM_VIRTUALLY_FRAME" val="{&quot;height&quot;:497.5252913385827,&quot;left&quot;:32.146015748031495,&quot;top&quot;:111.09968503937007,&quot;width&quot;:646.9602519685038}"/>
</p:tagLst>
</file>

<file path=ppt/tags/tag8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ags/tag9.xml><?xml version="1.0" encoding="utf-8"?>
<p:tagLst xmlns:p="http://schemas.openxmlformats.org/presentationml/2006/main">
  <p:tag name="KSO_WM_DIAGRAM_VIRTUALLY_FRAME" val="{&quot;height&quot;:220.16251968503934,&quot;left&quot;:62.82188976377953,&quot;top&quot;:272.2312598425197,&quot;width&quot;:1026.35622047244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4711</Words>
  <Application>WPS Presentation</Application>
  <PresentationFormat>On-screen Show (16:9)</PresentationFormat>
  <Paragraphs>180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9" baseType="lpstr">
      <vt:lpstr>Arial</vt:lpstr>
      <vt:lpstr>SimSun</vt:lpstr>
      <vt:lpstr>Wingdings</vt:lpstr>
      <vt:lpstr>Funnel Display</vt:lpstr>
      <vt:lpstr>Funnel Display</vt:lpstr>
      <vt:lpstr>Funnel Display</vt:lpstr>
      <vt:lpstr>Funnel Sans</vt:lpstr>
      <vt:lpstr>Funnel Sans</vt:lpstr>
      <vt:lpstr>Funnel Sans</vt:lpstr>
      <vt:lpstr>Calibri</vt:lpstr>
      <vt:lpstr>Microsoft YaHei</vt:lpstr>
      <vt:lpstr>Arial Unicode MS</vt:lpstr>
      <vt:lpstr>Arial Black</vt:lpstr>
      <vt:lpstr>Bahnschrift SemiBold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adeli</cp:lastModifiedBy>
  <cp:revision>2</cp:revision>
  <dcterms:created xsi:type="dcterms:W3CDTF">2025-11-15T11:13:00Z</dcterms:created>
  <dcterms:modified xsi:type="dcterms:W3CDTF">2025-11-15T11:56:28Z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BB875E36E6FC43EAB249304CB3E56A39_13</vt:lpwstr>
  </property>
  <property fmtid="{D5CDD505-2E9C-101B-9397-08002B2CF9AE}" pid="3" name="KSOProductBuildVer">
    <vt:lpwstr>1049-12.2.0.22549</vt:lpwstr>
  </property>
</Properties>
</file>