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40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EA58AC-9147-5645-8110-087CBB869066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E06790-5D12-DE49-898D-E087C04620F8}">
      <dgm:prSet custT="1"/>
      <dgm:spPr/>
      <dgm:t>
        <a:bodyPr/>
        <a:lstStyle/>
        <a:p>
          <a:r>
            <a:rPr lang="ru-RU" sz="2000" b="0" i="0" dirty="0"/>
            <a:t>Отсутствие интеграции: Планы живут отдельно от календарей, карт и других сервисов</a:t>
          </a:r>
          <a:r>
            <a:rPr lang="ru-RU" sz="1600" b="0" i="0" dirty="0"/>
            <a:t>.</a:t>
          </a:r>
          <a:br>
            <a:rPr lang="ru-RU" sz="2000" dirty="0"/>
          </a:br>
          <a:endParaRPr lang="ru-RU" sz="2000" dirty="0"/>
        </a:p>
      </dgm:t>
    </dgm:pt>
    <dgm:pt modelId="{6B085C9D-DB75-064D-9E1F-11109EDD99E8}" type="parTrans" cxnId="{563E3580-25A1-5B47-82E2-9738E1079F05}">
      <dgm:prSet/>
      <dgm:spPr/>
      <dgm:t>
        <a:bodyPr/>
        <a:lstStyle/>
        <a:p>
          <a:endParaRPr lang="ru-RU"/>
        </a:p>
      </dgm:t>
    </dgm:pt>
    <dgm:pt modelId="{BD8AD789-90CD-C84E-8407-2CD6E1FFB7DD}" type="sibTrans" cxnId="{563E3580-25A1-5B47-82E2-9738E1079F05}">
      <dgm:prSet/>
      <dgm:spPr/>
      <dgm:t>
        <a:bodyPr/>
        <a:lstStyle/>
        <a:p>
          <a:endParaRPr lang="ru-RU"/>
        </a:p>
      </dgm:t>
    </dgm:pt>
    <dgm:pt modelId="{B8553C7C-5439-FB4A-BBC6-237217CD5702}" type="pres">
      <dgm:prSet presAssocID="{63EA58AC-9147-5645-8110-087CBB869066}" presName="diagram" presStyleCnt="0">
        <dgm:presLayoutVars>
          <dgm:dir/>
          <dgm:resizeHandles val="exact"/>
        </dgm:presLayoutVars>
      </dgm:prSet>
      <dgm:spPr/>
    </dgm:pt>
    <dgm:pt modelId="{B319F4EB-26DA-5A49-94AB-B7F36D5A8C51}" type="pres">
      <dgm:prSet presAssocID="{7DE06790-5D12-DE49-898D-E087C04620F8}" presName="node" presStyleLbl="node1" presStyleIdx="0" presStyleCnt="1" custScaleX="442801" custScaleY="117339" custLinFactNeighborX="7662" custLinFactNeighborY="-9025">
        <dgm:presLayoutVars>
          <dgm:bulletEnabled val="1"/>
        </dgm:presLayoutVars>
      </dgm:prSet>
      <dgm:spPr/>
    </dgm:pt>
  </dgm:ptLst>
  <dgm:cxnLst>
    <dgm:cxn modelId="{F236D415-CC9E-084D-B0C8-957C714C131E}" type="presOf" srcId="{63EA58AC-9147-5645-8110-087CBB869066}" destId="{B8553C7C-5439-FB4A-BBC6-237217CD5702}" srcOrd="0" destOrd="0" presId="urn:microsoft.com/office/officeart/2005/8/layout/default"/>
    <dgm:cxn modelId="{563E3580-25A1-5B47-82E2-9738E1079F05}" srcId="{63EA58AC-9147-5645-8110-087CBB869066}" destId="{7DE06790-5D12-DE49-898D-E087C04620F8}" srcOrd="0" destOrd="0" parTransId="{6B085C9D-DB75-064D-9E1F-11109EDD99E8}" sibTransId="{BD8AD789-90CD-C84E-8407-2CD6E1FFB7DD}"/>
    <dgm:cxn modelId="{A93CB0B5-95BB-EB4C-898B-CC7CD91257EB}" type="presOf" srcId="{7DE06790-5D12-DE49-898D-E087C04620F8}" destId="{B319F4EB-26DA-5A49-94AB-B7F36D5A8C51}" srcOrd="0" destOrd="0" presId="urn:microsoft.com/office/officeart/2005/8/layout/default"/>
    <dgm:cxn modelId="{5C6DBCC7-1C0E-D04B-B8B5-88EB3CCFC08F}" type="presParOf" srcId="{B8553C7C-5439-FB4A-BBC6-237217CD5702}" destId="{B319F4EB-26DA-5A49-94AB-B7F36D5A8C51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662CE7-0771-3342-8371-5500480E81A5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6A72F9-D70F-B146-81E5-A46F49C29B77}">
      <dgm:prSet custT="1"/>
      <dgm:spPr/>
      <dgm:t>
        <a:bodyPr/>
        <a:lstStyle/>
        <a:p>
          <a:r>
            <a:rPr lang="ru-RU" sz="3100" b="0" i="0" dirty="0"/>
            <a:t> </a:t>
          </a:r>
          <a:r>
            <a:rPr lang="ru-RU" sz="2000" b="0" i="0" dirty="0"/>
            <a:t>Хаос и стресс: Потеря контроля над задачами, срывы дедлайнов, чувство перегруженности.</a:t>
          </a:r>
          <a:endParaRPr lang="ru-RU" sz="2000" dirty="0"/>
        </a:p>
      </dgm:t>
    </dgm:pt>
    <dgm:pt modelId="{704F272D-CED1-F143-9F8A-C7D5B8446C5B}" type="parTrans" cxnId="{C92B3DFC-1955-D84D-8773-DDA46A2A4D9A}">
      <dgm:prSet/>
      <dgm:spPr/>
      <dgm:t>
        <a:bodyPr/>
        <a:lstStyle/>
        <a:p>
          <a:endParaRPr lang="ru-RU"/>
        </a:p>
      </dgm:t>
    </dgm:pt>
    <dgm:pt modelId="{9FB5BB01-C2E7-DF45-8381-893F67FE6172}" type="sibTrans" cxnId="{C92B3DFC-1955-D84D-8773-DDA46A2A4D9A}">
      <dgm:prSet/>
      <dgm:spPr/>
      <dgm:t>
        <a:bodyPr/>
        <a:lstStyle/>
        <a:p>
          <a:endParaRPr lang="ru-RU"/>
        </a:p>
      </dgm:t>
    </dgm:pt>
    <dgm:pt modelId="{AB4903DC-F4F5-C547-8A90-C01E3E648DFC}" type="pres">
      <dgm:prSet presAssocID="{23662CE7-0771-3342-8371-5500480E81A5}" presName="diagram" presStyleCnt="0">
        <dgm:presLayoutVars>
          <dgm:dir/>
          <dgm:resizeHandles val="exact"/>
        </dgm:presLayoutVars>
      </dgm:prSet>
      <dgm:spPr/>
    </dgm:pt>
    <dgm:pt modelId="{35435BB2-9DF4-4C45-B288-73324D390E2C}" type="pres">
      <dgm:prSet presAssocID="{C36A72F9-D70F-B146-81E5-A46F49C29B77}" presName="node" presStyleLbl="node1" presStyleIdx="0" presStyleCnt="1" custScaleX="286982">
        <dgm:presLayoutVars>
          <dgm:bulletEnabled val="1"/>
        </dgm:presLayoutVars>
      </dgm:prSet>
      <dgm:spPr/>
    </dgm:pt>
  </dgm:ptLst>
  <dgm:cxnLst>
    <dgm:cxn modelId="{31A9175F-568B-0B43-A532-21C216221626}" type="presOf" srcId="{23662CE7-0771-3342-8371-5500480E81A5}" destId="{AB4903DC-F4F5-C547-8A90-C01E3E648DFC}" srcOrd="0" destOrd="0" presId="urn:microsoft.com/office/officeart/2005/8/layout/default"/>
    <dgm:cxn modelId="{5B2EE8A3-3C22-E54B-BE0C-42ABE0961DA9}" type="presOf" srcId="{C36A72F9-D70F-B146-81E5-A46F49C29B77}" destId="{35435BB2-9DF4-4C45-B288-73324D390E2C}" srcOrd="0" destOrd="0" presId="urn:microsoft.com/office/officeart/2005/8/layout/default"/>
    <dgm:cxn modelId="{C92B3DFC-1955-D84D-8773-DDA46A2A4D9A}" srcId="{23662CE7-0771-3342-8371-5500480E81A5}" destId="{C36A72F9-D70F-B146-81E5-A46F49C29B77}" srcOrd="0" destOrd="0" parTransId="{704F272D-CED1-F143-9F8A-C7D5B8446C5B}" sibTransId="{9FB5BB01-C2E7-DF45-8381-893F67FE6172}"/>
    <dgm:cxn modelId="{62E6ABDA-61DA-2E4C-94B2-445DA514ACCE}" type="presParOf" srcId="{AB4903DC-F4F5-C547-8A90-C01E3E648DFC}" destId="{35435BB2-9DF4-4C45-B288-73324D390E2C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553F1-64A1-4B40-BFAE-C9B5079A01A3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8DBAD7-1527-514E-B8E2-0FAC35B14CB3}">
      <dgm:prSet custT="1"/>
      <dgm:spPr/>
      <dgm:t>
        <a:bodyPr/>
        <a:lstStyle/>
        <a:p>
          <a:r>
            <a:rPr lang="ru-RU" sz="2000" b="0" i="0" dirty="0"/>
            <a:t> Низкая продуктивность: Неэффективное </a:t>
          </a:r>
        </a:p>
        <a:p>
          <a:r>
            <a:rPr lang="ru-RU" sz="2000" b="0" i="0" dirty="0"/>
            <a:t>распределение времени, прокрастинация, </a:t>
          </a:r>
        </a:p>
        <a:p>
          <a:r>
            <a:rPr lang="ru-RU" sz="2000" b="0" i="0" dirty="0"/>
            <a:t>отсутствие баланса между работой и личной жизнью.</a:t>
          </a:r>
          <a:endParaRPr lang="ru-RU" sz="2000" dirty="0"/>
        </a:p>
      </dgm:t>
    </dgm:pt>
    <dgm:pt modelId="{430CE7E2-D2CB-BD4C-9320-D54E7CA90124}" type="parTrans" cxnId="{D2277ECC-6403-FA49-ABD6-7AF36C5DDDF0}">
      <dgm:prSet/>
      <dgm:spPr/>
      <dgm:t>
        <a:bodyPr/>
        <a:lstStyle/>
        <a:p>
          <a:endParaRPr lang="ru-RU"/>
        </a:p>
      </dgm:t>
    </dgm:pt>
    <dgm:pt modelId="{B347AE2F-D8B8-1A42-911E-EC7BE8AA1084}" type="sibTrans" cxnId="{D2277ECC-6403-FA49-ABD6-7AF36C5DDDF0}">
      <dgm:prSet/>
      <dgm:spPr/>
      <dgm:t>
        <a:bodyPr/>
        <a:lstStyle/>
        <a:p>
          <a:endParaRPr lang="ru-RU"/>
        </a:p>
      </dgm:t>
    </dgm:pt>
    <dgm:pt modelId="{A9CA7AA1-802B-DF45-A06F-01C9AF3C5225}" type="pres">
      <dgm:prSet presAssocID="{A97553F1-64A1-4B40-BFAE-C9B5079A01A3}" presName="diagram" presStyleCnt="0">
        <dgm:presLayoutVars>
          <dgm:dir/>
          <dgm:resizeHandles val="exact"/>
        </dgm:presLayoutVars>
      </dgm:prSet>
      <dgm:spPr/>
    </dgm:pt>
    <dgm:pt modelId="{5EB76E38-51D8-FA4D-96BA-E66178CB8493}" type="pres">
      <dgm:prSet presAssocID="{408DBAD7-1527-514E-B8E2-0FAC35B14CB3}" presName="node" presStyleLbl="node1" presStyleIdx="0" presStyleCnt="1" custScaleX="317320">
        <dgm:presLayoutVars>
          <dgm:bulletEnabled val="1"/>
        </dgm:presLayoutVars>
      </dgm:prSet>
      <dgm:spPr/>
    </dgm:pt>
  </dgm:ptLst>
  <dgm:cxnLst>
    <dgm:cxn modelId="{EF61C245-1DFD-304B-901F-4E3AF96E416B}" type="presOf" srcId="{A97553F1-64A1-4B40-BFAE-C9B5079A01A3}" destId="{A9CA7AA1-802B-DF45-A06F-01C9AF3C5225}" srcOrd="0" destOrd="0" presId="urn:microsoft.com/office/officeart/2005/8/layout/default"/>
    <dgm:cxn modelId="{2E831947-C336-0C46-8A30-ADDAE9F000BD}" type="presOf" srcId="{408DBAD7-1527-514E-B8E2-0FAC35B14CB3}" destId="{5EB76E38-51D8-FA4D-96BA-E66178CB8493}" srcOrd="0" destOrd="0" presId="urn:microsoft.com/office/officeart/2005/8/layout/default"/>
    <dgm:cxn modelId="{D2277ECC-6403-FA49-ABD6-7AF36C5DDDF0}" srcId="{A97553F1-64A1-4B40-BFAE-C9B5079A01A3}" destId="{408DBAD7-1527-514E-B8E2-0FAC35B14CB3}" srcOrd="0" destOrd="0" parTransId="{430CE7E2-D2CB-BD4C-9320-D54E7CA90124}" sibTransId="{B347AE2F-D8B8-1A42-911E-EC7BE8AA1084}"/>
    <dgm:cxn modelId="{C8CBF798-6438-B44C-A1E9-8C750833C919}" type="presParOf" srcId="{A9CA7AA1-802B-DF45-A06F-01C9AF3C5225}" destId="{5EB76E38-51D8-FA4D-96BA-E66178CB8493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3BCDA8-A2EC-2C46-8696-EB95B263D1E8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15B21-39C9-094F-BD4B-E2369EE1BCF4}">
      <dgm:prSet custT="1"/>
      <dgm:spPr/>
      <dgm:t>
        <a:bodyPr/>
        <a:lstStyle/>
        <a:p>
          <a:r>
            <a:rPr lang="ru-RU" sz="2000" b="0" i="0" dirty="0"/>
            <a:t> Несовершенство текущих решений: Существующие приложения либо слишком простые (только список дел), либо слишком сложные. Не хватает «интеллекта» и персонализации.</a:t>
          </a:r>
          <a:endParaRPr lang="ru-RU" sz="2000" dirty="0"/>
        </a:p>
      </dgm:t>
    </dgm:pt>
    <dgm:pt modelId="{66BDE3E2-665F-3647-A7A5-C88BED1C513D}" type="parTrans" cxnId="{05326667-FBDA-6349-8B07-23B244CA1CD2}">
      <dgm:prSet/>
      <dgm:spPr/>
      <dgm:t>
        <a:bodyPr/>
        <a:lstStyle/>
        <a:p>
          <a:endParaRPr lang="ru-RU"/>
        </a:p>
      </dgm:t>
    </dgm:pt>
    <dgm:pt modelId="{64913630-5622-9E4A-8898-D96EA5C82C07}" type="sibTrans" cxnId="{05326667-FBDA-6349-8B07-23B244CA1CD2}">
      <dgm:prSet/>
      <dgm:spPr/>
      <dgm:t>
        <a:bodyPr/>
        <a:lstStyle/>
        <a:p>
          <a:endParaRPr lang="ru-RU"/>
        </a:p>
      </dgm:t>
    </dgm:pt>
    <dgm:pt modelId="{E323869E-CD39-1443-BFBF-592DB6CFCAB9}" type="pres">
      <dgm:prSet presAssocID="{033BCDA8-A2EC-2C46-8696-EB95B263D1E8}" presName="diagram" presStyleCnt="0">
        <dgm:presLayoutVars>
          <dgm:dir/>
          <dgm:resizeHandles val="exact"/>
        </dgm:presLayoutVars>
      </dgm:prSet>
      <dgm:spPr/>
    </dgm:pt>
    <dgm:pt modelId="{169B79D7-C27D-0A41-98CE-3BD1A5AAD6F5}" type="pres">
      <dgm:prSet presAssocID="{BFB15B21-39C9-094F-BD4B-E2369EE1BCF4}" presName="node" presStyleLbl="node1" presStyleIdx="0" presStyleCnt="1" custScaleX="380216">
        <dgm:presLayoutVars>
          <dgm:bulletEnabled val="1"/>
        </dgm:presLayoutVars>
      </dgm:prSet>
      <dgm:spPr/>
    </dgm:pt>
  </dgm:ptLst>
  <dgm:cxnLst>
    <dgm:cxn modelId="{7CBC333A-38C7-234C-8B4A-674DFDB3E0B9}" type="presOf" srcId="{BFB15B21-39C9-094F-BD4B-E2369EE1BCF4}" destId="{169B79D7-C27D-0A41-98CE-3BD1A5AAD6F5}" srcOrd="0" destOrd="0" presId="urn:microsoft.com/office/officeart/2005/8/layout/default"/>
    <dgm:cxn modelId="{05326667-FBDA-6349-8B07-23B244CA1CD2}" srcId="{033BCDA8-A2EC-2C46-8696-EB95B263D1E8}" destId="{BFB15B21-39C9-094F-BD4B-E2369EE1BCF4}" srcOrd="0" destOrd="0" parTransId="{66BDE3E2-665F-3647-A7A5-C88BED1C513D}" sibTransId="{64913630-5622-9E4A-8898-D96EA5C82C07}"/>
    <dgm:cxn modelId="{34815C6E-1F93-264C-B358-566F309FB438}" type="presOf" srcId="{033BCDA8-A2EC-2C46-8696-EB95B263D1E8}" destId="{E323869E-CD39-1443-BFBF-592DB6CFCAB9}" srcOrd="0" destOrd="0" presId="urn:microsoft.com/office/officeart/2005/8/layout/default"/>
    <dgm:cxn modelId="{C2DCB824-89E1-6844-B00D-13F5423607BA}" type="presParOf" srcId="{E323869E-CD39-1443-BFBF-592DB6CFCAB9}" destId="{169B79D7-C27D-0A41-98CE-3BD1A5AAD6F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E030E0-7F11-0540-876E-983F4069610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210E3A6-DD0C-824E-9CE5-D2C4DECB4392}">
      <dgm:prSet custT="1"/>
      <dgm:spPr/>
      <dgm:t>
        <a:bodyPr/>
        <a:lstStyle/>
        <a:p>
          <a:r>
            <a:rPr lang="ru-RU" sz="2000" b="0" i="0" dirty="0"/>
            <a:t>· Универсальность: Подходит для планирования на день, неделю, месяц и год — от рабочих проектов до личных целей.</a:t>
          </a:r>
          <a:endParaRPr lang="ru-RU" sz="2000" dirty="0"/>
        </a:p>
      </dgm:t>
    </dgm:pt>
    <dgm:pt modelId="{16F6EFE8-D7EA-D346-8AC1-975CFCCB96F0}" type="parTrans" cxnId="{E49FAF80-847B-BC4A-820F-0C2AC9792511}">
      <dgm:prSet/>
      <dgm:spPr/>
      <dgm:t>
        <a:bodyPr/>
        <a:lstStyle/>
        <a:p>
          <a:endParaRPr lang="ru-RU"/>
        </a:p>
      </dgm:t>
    </dgm:pt>
    <dgm:pt modelId="{CAD4EB5B-0881-C245-933B-90AFCB406B66}" type="sibTrans" cxnId="{E49FAF80-847B-BC4A-820F-0C2AC9792511}">
      <dgm:prSet/>
      <dgm:spPr/>
      <dgm:t>
        <a:bodyPr/>
        <a:lstStyle/>
        <a:p>
          <a:endParaRPr lang="ru-RU"/>
        </a:p>
      </dgm:t>
    </dgm:pt>
    <dgm:pt modelId="{AC699097-5894-4F4A-8601-1C5FBEBDC449}" type="pres">
      <dgm:prSet presAssocID="{C6E030E0-7F11-0540-876E-983F40696103}" presName="linear" presStyleCnt="0">
        <dgm:presLayoutVars>
          <dgm:animLvl val="lvl"/>
          <dgm:resizeHandles val="exact"/>
        </dgm:presLayoutVars>
      </dgm:prSet>
      <dgm:spPr/>
    </dgm:pt>
    <dgm:pt modelId="{BD6244F0-C05F-354F-AF10-874327D14805}" type="pres">
      <dgm:prSet presAssocID="{1210E3A6-DD0C-824E-9CE5-D2C4DECB439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C79FA3E-951B-6040-8223-13F2DFF49DA1}" type="presOf" srcId="{1210E3A6-DD0C-824E-9CE5-D2C4DECB4392}" destId="{BD6244F0-C05F-354F-AF10-874327D14805}" srcOrd="0" destOrd="0" presId="urn:microsoft.com/office/officeart/2005/8/layout/vList2"/>
    <dgm:cxn modelId="{73FD5669-F3BE-7644-9C57-8EDF333A43A1}" type="presOf" srcId="{C6E030E0-7F11-0540-876E-983F40696103}" destId="{AC699097-5894-4F4A-8601-1C5FBEBDC449}" srcOrd="0" destOrd="0" presId="urn:microsoft.com/office/officeart/2005/8/layout/vList2"/>
    <dgm:cxn modelId="{E49FAF80-847B-BC4A-820F-0C2AC9792511}" srcId="{C6E030E0-7F11-0540-876E-983F40696103}" destId="{1210E3A6-DD0C-824E-9CE5-D2C4DECB4392}" srcOrd="0" destOrd="0" parTransId="{16F6EFE8-D7EA-D346-8AC1-975CFCCB96F0}" sibTransId="{CAD4EB5B-0881-C245-933B-90AFCB406B66}"/>
    <dgm:cxn modelId="{4F3A1C3D-802F-EF48-B380-FEE18FD00396}" type="presParOf" srcId="{AC699097-5894-4F4A-8601-1C5FBEBDC449}" destId="{BD6244F0-C05F-354F-AF10-874327D148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4ED127-EF2C-6247-9CD8-9CF94A3A372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A46975-7FF3-FA4F-899D-37315185DE1F}">
      <dgm:prSet custT="1"/>
      <dgm:spPr/>
      <dgm:t>
        <a:bodyPr/>
        <a:lstStyle/>
        <a:p>
          <a:r>
            <a:rPr lang="ru-RU" sz="2000" b="0" i="0" dirty="0"/>
            <a:t>· Единый умный центр: Объединение планирования задач, календаря, заметок и анализа в одном месте.</a:t>
          </a:r>
          <a:endParaRPr lang="ru-RU" sz="2000" dirty="0"/>
        </a:p>
      </dgm:t>
    </dgm:pt>
    <dgm:pt modelId="{A2AB9CD7-96C8-6F48-B30D-BB9B55D7BC22}" type="parTrans" cxnId="{FAEE4CE6-6B12-E743-905A-EBC1028ABBA5}">
      <dgm:prSet/>
      <dgm:spPr/>
      <dgm:t>
        <a:bodyPr/>
        <a:lstStyle/>
        <a:p>
          <a:endParaRPr lang="ru-RU"/>
        </a:p>
      </dgm:t>
    </dgm:pt>
    <dgm:pt modelId="{CC3CCA62-F93D-DB46-BAB5-AF6D4A06647A}" type="sibTrans" cxnId="{FAEE4CE6-6B12-E743-905A-EBC1028ABBA5}">
      <dgm:prSet/>
      <dgm:spPr/>
      <dgm:t>
        <a:bodyPr/>
        <a:lstStyle/>
        <a:p>
          <a:endParaRPr lang="ru-RU"/>
        </a:p>
      </dgm:t>
    </dgm:pt>
    <dgm:pt modelId="{589C9BA1-B466-C343-9804-8F2B4944CE2D}" type="pres">
      <dgm:prSet presAssocID="{4A4ED127-EF2C-6247-9CD8-9CF94A3A372E}" presName="linear" presStyleCnt="0">
        <dgm:presLayoutVars>
          <dgm:animLvl val="lvl"/>
          <dgm:resizeHandles val="exact"/>
        </dgm:presLayoutVars>
      </dgm:prSet>
      <dgm:spPr/>
    </dgm:pt>
    <dgm:pt modelId="{08B10596-AA64-C24F-A292-771DAD9B75EF}" type="pres">
      <dgm:prSet presAssocID="{67A46975-7FF3-FA4F-899D-37315185DE1F}" presName="parentText" presStyleLbl="node1" presStyleIdx="0" presStyleCnt="1" custScaleY="101548">
        <dgm:presLayoutVars>
          <dgm:chMax val="0"/>
          <dgm:bulletEnabled val="1"/>
        </dgm:presLayoutVars>
      </dgm:prSet>
      <dgm:spPr/>
    </dgm:pt>
  </dgm:ptLst>
  <dgm:cxnLst>
    <dgm:cxn modelId="{827DDB5C-AC51-6749-B5FC-11F2C434EFA8}" type="presOf" srcId="{67A46975-7FF3-FA4F-899D-37315185DE1F}" destId="{08B10596-AA64-C24F-A292-771DAD9B75EF}" srcOrd="0" destOrd="0" presId="urn:microsoft.com/office/officeart/2005/8/layout/vList2"/>
    <dgm:cxn modelId="{2C079C8B-C772-B643-A99C-96DDF46A395F}" type="presOf" srcId="{4A4ED127-EF2C-6247-9CD8-9CF94A3A372E}" destId="{589C9BA1-B466-C343-9804-8F2B4944CE2D}" srcOrd="0" destOrd="0" presId="urn:microsoft.com/office/officeart/2005/8/layout/vList2"/>
    <dgm:cxn modelId="{FAEE4CE6-6B12-E743-905A-EBC1028ABBA5}" srcId="{4A4ED127-EF2C-6247-9CD8-9CF94A3A372E}" destId="{67A46975-7FF3-FA4F-899D-37315185DE1F}" srcOrd="0" destOrd="0" parTransId="{A2AB9CD7-96C8-6F48-B30D-BB9B55D7BC22}" sibTransId="{CC3CCA62-F93D-DB46-BAB5-AF6D4A06647A}"/>
    <dgm:cxn modelId="{4F33993D-022B-2E41-AA23-BED87720410B}" type="presParOf" srcId="{589C9BA1-B466-C343-9804-8F2B4944CE2D}" destId="{08B10596-AA64-C24F-A292-771DAD9B75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30B505-9A34-1B43-8832-08BB4BDAFF8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6B53E07-96C9-7B4D-9E56-9CFFB17F9930}">
      <dgm:prSet custT="1"/>
      <dgm:spPr/>
      <dgm:t>
        <a:bodyPr/>
        <a:lstStyle/>
        <a:p>
          <a:r>
            <a:rPr lang="ru-RU" sz="2000" b="0" i="0" dirty="0"/>
            <a:t>· ИИ-ассистент в основе: Не пассивный инструмент, а активный помощник, который предлагает решения, оптимизирует расписание и дает рекомендации.</a:t>
          </a:r>
          <a:endParaRPr lang="ru-RU" sz="2000" dirty="0"/>
        </a:p>
      </dgm:t>
    </dgm:pt>
    <dgm:pt modelId="{5059CD77-14CB-5E47-8A1F-711845213230}" type="parTrans" cxnId="{C4202ACB-0054-C449-8EB8-001A30B702A5}">
      <dgm:prSet/>
      <dgm:spPr/>
      <dgm:t>
        <a:bodyPr/>
        <a:lstStyle/>
        <a:p>
          <a:endParaRPr lang="ru-RU"/>
        </a:p>
      </dgm:t>
    </dgm:pt>
    <dgm:pt modelId="{169A16A3-1656-C54D-AA4E-EB736C5F92D6}" type="sibTrans" cxnId="{C4202ACB-0054-C449-8EB8-001A30B702A5}">
      <dgm:prSet/>
      <dgm:spPr/>
      <dgm:t>
        <a:bodyPr/>
        <a:lstStyle/>
        <a:p>
          <a:endParaRPr lang="ru-RU"/>
        </a:p>
      </dgm:t>
    </dgm:pt>
    <dgm:pt modelId="{77C8259E-6F8D-0343-8099-4634EFCAD72B}" type="pres">
      <dgm:prSet presAssocID="{9530B505-9A34-1B43-8832-08BB4BDAFF8B}" presName="linear" presStyleCnt="0">
        <dgm:presLayoutVars>
          <dgm:animLvl val="lvl"/>
          <dgm:resizeHandles val="exact"/>
        </dgm:presLayoutVars>
      </dgm:prSet>
      <dgm:spPr/>
    </dgm:pt>
    <dgm:pt modelId="{DF97CDED-3AE2-D547-8750-9782337174FD}" type="pres">
      <dgm:prSet presAssocID="{46B53E07-96C9-7B4D-9E56-9CFFB17F993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4CCF4A4-BA31-8C4F-8F24-3EDBD9DAC0A0}" type="presOf" srcId="{9530B505-9A34-1B43-8832-08BB4BDAFF8B}" destId="{77C8259E-6F8D-0343-8099-4634EFCAD72B}" srcOrd="0" destOrd="0" presId="urn:microsoft.com/office/officeart/2005/8/layout/vList2"/>
    <dgm:cxn modelId="{C4202ACB-0054-C449-8EB8-001A30B702A5}" srcId="{9530B505-9A34-1B43-8832-08BB4BDAFF8B}" destId="{46B53E07-96C9-7B4D-9E56-9CFFB17F9930}" srcOrd="0" destOrd="0" parTransId="{5059CD77-14CB-5E47-8A1F-711845213230}" sibTransId="{169A16A3-1656-C54D-AA4E-EB736C5F92D6}"/>
    <dgm:cxn modelId="{985BDBDA-C5CC-A442-9DB2-E3624275DAF0}" type="presOf" srcId="{46B53E07-96C9-7B4D-9E56-9CFFB17F9930}" destId="{DF97CDED-3AE2-D547-8750-9782337174FD}" srcOrd="0" destOrd="0" presId="urn:microsoft.com/office/officeart/2005/8/layout/vList2"/>
    <dgm:cxn modelId="{3FBC3688-B682-1945-AC15-8D9026376642}" type="presParOf" srcId="{77C8259E-6F8D-0343-8099-4634EFCAD72B}" destId="{DF97CDED-3AE2-D547-8750-9782337174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7A6D39-02B5-3645-A248-2C58D63B3DB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B669A6-997E-4A44-9519-FBFE2113BA66}">
      <dgm:prSet custT="1"/>
      <dgm:spPr/>
      <dgm:t>
        <a:bodyPr/>
        <a:lstStyle/>
        <a:p>
          <a:r>
            <a:rPr lang="ru-RU" sz="2100" b="0" i="0" dirty="0"/>
            <a:t>· </a:t>
          </a:r>
          <a:r>
            <a:rPr lang="ru-RU" sz="2000" b="0" i="0" dirty="0"/>
            <a:t>Глубокая персонализация: Приложение адаптируется под ваш ритм жизни, цели и предпочтения.</a:t>
          </a:r>
          <a:endParaRPr lang="ru-RU" sz="2100" dirty="0"/>
        </a:p>
      </dgm:t>
    </dgm:pt>
    <dgm:pt modelId="{95EBFB27-EC6A-8849-9618-823ED9DA32EF}" type="parTrans" cxnId="{1DFE91E3-9FFF-FA4B-B45A-BCA5C9911B12}">
      <dgm:prSet/>
      <dgm:spPr/>
      <dgm:t>
        <a:bodyPr/>
        <a:lstStyle/>
        <a:p>
          <a:endParaRPr lang="ru-RU"/>
        </a:p>
      </dgm:t>
    </dgm:pt>
    <dgm:pt modelId="{9EE91AD2-F8E4-014C-8647-8FEFA5606BD8}" type="sibTrans" cxnId="{1DFE91E3-9FFF-FA4B-B45A-BCA5C9911B12}">
      <dgm:prSet/>
      <dgm:spPr/>
      <dgm:t>
        <a:bodyPr/>
        <a:lstStyle/>
        <a:p>
          <a:endParaRPr lang="ru-RU"/>
        </a:p>
      </dgm:t>
    </dgm:pt>
    <dgm:pt modelId="{4C946E9C-8812-C743-ACA0-94EC15982F5F}" type="pres">
      <dgm:prSet presAssocID="{7E7A6D39-02B5-3645-A248-2C58D63B3DB7}" presName="linear" presStyleCnt="0">
        <dgm:presLayoutVars>
          <dgm:animLvl val="lvl"/>
          <dgm:resizeHandles val="exact"/>
        </dgm:presLayoutVars>
      </dgm:prSet>
      <dgm:spPr/>
    </dgm:pt>
    <dgm:pt modelId="{3CB96E52-E466-7149-924D-D71318B06BCA}" type="pres">
      <dgm:prSet presAssocID="{F4B669A6-997E-4A44-9519-FBFE2113BA6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B8A532A-2E83-8347-846C-233EF016CFBF}" type="presOf" srcId="{7E7A6D39-02B5-3645-A248-2C58D63B3DB7}" destId="{4C946E9C-8812-C743-ACA0-94EC15982F5F}" srcOrd="0" destOrd="0" presId="urn:microsoft.com/office/officeart/2005/8/layout/vList2"/>
    <dgm:cxn modelId="{392D5183-E921-E844-9C9E-0E39D0CB9F1A}" type="presOf" srcId="{F4B669A6-997E-4A44-9519-FBFE2113BA66}" destId="{3CB96E52-E466-7149-924D-D71318B06BCA}" srcOrd="0" destOrd="0" presId="urn:microsoft.com/office/officeart/2005/8/layout/vList2"/>
    <dgm:cxn modelId="{1DFE91E3-9FFF-FA4B-B45A-BCA5C9911B12}" srcId="{7E7A6D39-02B5-3645-A248-2C58D63B3DB7}" destId="{F4B669A6-997E-4A44-9519-FBFE2113BA66}" srcOrd="0" destOrd="0" parTransId="{95EBFB27-EC6A-8849-9618-823ED9DA32EF}" sibTransId="{9EE91AD2-F8E4-014C-8647-8FEFA5606BD8}"/>
    <dgm:cxn modelId="{66B17705-69C0-0349-9D23-809A9241187E}" type="presParOf" srcId="{4C946E9C-8812-C743-ACA0-94EC15982F5F}" destId="{3CB96E52-E466-7149-924D-D71318B06BC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2C2AC95-F488-3F41-8306-81BF7F69BD07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F4F1256-680F-8F44-8F28-1888F62BCDD0}">
      <dgm:prSet/>
      <dgm:spPr/>
      <dgm:t>
        <a:bodyPr/>
        <a:lstStyle/>
        <a:p>
          <a:r>
            <a:rPr lang="ru-RU" b="0" i="0" dirty="0"/>
            <a:t>· Широкая аудитория: Мужчины и женщины любого возраста, ценящие свое время.</a:t>
          </a:r>
          <a:br>
            <a:rPr lang="ru-RU" dirty="0"/>
          </a:br>
          <a:r>
            <a:rPr lang="ru-RU" b="0" i="0" dirty="0"/>
            <a:t>· Профессионалы: Занятые руководители, фрилансеры, предприниматели, которым нужна четкая организация рабочего дня.</a:t>
          </a:r>
          <a:br>
            <a:rPr lang="ru-RU" dirty="0"/>
          </a:br>
          <a:r>
            <a:rPr lang="ru-RU" b="0" i="0" dirty="0"/>
            <a:t>· Студенты: Для планирования учебы, проектов и личных дел.</a:t>
          </a:r>
          <a:br>
            <a:rPr lang="ru-RU" dirty="0"/>
          </a:br>
          <a:r>
            <a:rPr lang="ru-RU" b="0" i="0" dirty="0"/>
            <a:t>· Семьи: Для координации общих планов, покупок и мероприятий (через «семейный» аккаунт).</a:t>
          </a:r>
          <a:br>
            <a:rPr lang="ru-RU" dirty="0"/>
          </a:br>
          <a:r>
            <a:rPr lang="ru-RU" b="0" i="0" dirty="0"/>
            <a:t>· Все, кто стремится к саморазвитию: Люди, которые ставят цели и хотят видеть свой прогресс</a:t>
          </a:r>
          <a:endParaRPr lang="ru-RU" dirty="0"/>
        </a:p>
      </dgm:t>
    </dgm:pt>
    <dgm:pt modelId="{81E065A7-BB4F-414B-ACF0-4C049AC9C405}" type="parTrans" cxnId="{DB7A0581-EC08-4945-9241-DE70BDF5F722}">
      <dgm:prSet/>
      <dgm:spPr/>
      <dgm:t>
        <a:bodyPr/>
        <a:lstStyle/>
        <a:p>
          <a:endParaRPr lang="ru-RU"/>
        </a:p>
      </dgm:t>
    </dgm:pt>
    <dgm:pt modelId="{BF6CC8B3-6019-474E-B46E-00D0B04124EB}" type="sibTrans" cxnId="{DB7A0581-EC08-4945-9241-DE70BDF5F722}">
      <dgm:prSet/>
      <dgm:spPr/>
      <dgm:t>
        <a:bodyPr/>
        <a:lstStyle/>
        <a:p>
          <a:endParaRPr lang="ru-RU"/>
        </a:p>
      </dgm:t>
    </dgm:pt>
    <dgm:pt modelId="{C2468B97-D01C-6E42-8B0C-44CCC0B5AAD0}" type="pres">
      <dgm:prSet presAssocID="{42C2AC95-F488-3F41-8306-81BF7F69BD07}" presName="Name0" presStyleCnt="0">
        <dgm:presLayoutVars>
          <dgm:dir/>
          <dgm:resizeHandles val="exact"/>
        </dgm:presLayoutVars>
      </dgm:prSet>
      <dgm:spPr/>
    </dgm:pt>
    <dgm:pt modelId="{5A74BFAB-CA0A-544E-8DA4-96832B433E44}" type="pres">
      <dgm:prSet presAssocID="{9F4F1256-680F-8F44-8F28-1888F62BCDD0}" presName="node" presStyleLbl="node1" presStyleIdx="0" presStyleCnt="1">
        <dgm:presLayoutVars>
          <dgm:bulletEnabled val="1"/>
        </dgm:presLayoutVars>
      </dgm:prSet>
      <dgm:spPr/>
    </dgm:pt>
  </dgm:ptLst>
  <dgm:cxnLst>
    <dgm:cxn modelId="{2B5A6C78-D28B-6B4D-A8C3-65E1785AD69C}" type="presOf" srcId="{42C2AC95-F488-3F41-8306-81BF7F69BD07}" destId="{C2468B97-D01C-6E42-8B0C-44CCC0B5AAD0}" srcOrd="0" destOrd="0" presId="urn:microsoft.com/office/officeart/2005/8/layout/process1"/>
    <dgm:cxn modelId="{DB7A0581-EC08-4945-9241-DE70BDF5F722}" srcId="{42C2AC95-F488-3F41-8306-81BF7F69BD07}" destId="{9F4F1256-680F-8F44-8F28-1888F62BCDD0}" srcOrd="0" destOrd="0" parTransId="{81E065A7-BB4F-414B-ACF0-4C049AC9C405}" sibTransId="{BF6CC8B3-6019-474E-B46E-00D0B04124EB}"/>
    <dgm:cxn modelId="{6F2A029D-8DCE-F444-BE3C-C75FFBAD0E8B}" type="presOf" srcId="{9F4F1256-680F-8F44-8F28-1888F62BCDD0}" destId="{5A74BFAB-CA0A-544E-8DA4-96832B433E44}" srcOrd="0" destOrd="0" presId="urn:microsoft.com/office/officeart/2005/8/layout/process1"/>
    <dgm:cxn modelId="{FC8FF553-1E3D-2743-87C4-5342EBFE079C}" type="presParOf" srcId="{C2468B97-D01C-6E42-8B0C-44CCC0B5AAD0}" destId="{5A74BFAB-CA0A-544E-8DA4-96832B433E4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0C46CB-89E2-8648-AAD6-3D398431627C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8985F1-36CB-374E-A496-DE082015C092}">
      <dgm:prSet/>
      <dgm:spPr/>
      <dgm:t>
        <a:bodyPr/>
        <a:lstStyle/>
        <a:p>
          <a:r>
            <a:rPr lang="ru-RU" b="0" i="0" dirty="0"/>
            <a:t>· Платный тариф (</a:t>
          </a:r>
          <a:r>
            <a:rPr lang="en-US" b="0" i="0" dirty="0"/>
            <a:t>Pro) — </a:t>
          </a:r>
          <a:r>
            <a:rPr lang="ru-RU" b="0" i="0" dirty="0"/>
            <a:t>основная модель:</a:t>
          </a:r>
          <a:br>
            <a:rPr lang="ru-RU" dirty="0"/>
          </a:br>
          <a:r>
            <a:rPr lang="ru-RU" b="0" i="0" dirty="0"/>
            <a:t>· Полный доступ к ИИ-ассистенту (оптимизация, аналитика, планирование выходных).</a:t>
          </a:r>
          <a:br>
            <a:rPr lang="ru-RU" dirty="0"/>
          </a:br>
          <a:r>
            <a:rPr lang="ru-RU" b="0" i="0" dirty="0"/>
            <a:t>· Неограниченное количество задач и проектов.</a:t>
          </a:r>
          <a:br>
            <a:rPr lang="ru-RU" dirty="0"/>
          </a:br>
          <a:r>
            <a:rPr lang="ru-RU" b="0" i="0" dirty="0"/>
            <a:t>· Расширенная статистика и графики.</a:t>
          </a:r>
          <a:br>
            <a:rPr lang="ru-RU" dirty="0"/>
          </a:br>
          <a:r>
            <a:rPr lang="ru-RU" b="0" i="0" dirty="0"/>
            <a:t>· Интеграции с внешними сервисами.</a:t>
          </a:r>
          <a:br>
            <a:rPr lang="ru-RU" dirty="0"/>
          </a:br>
          <a:r>
            <a:rPr lang="ru-RU" b="0" i="0" dirty="0"/>
            <a:t>· Семейный аккаунт (до 5 пользователей).</a:t>
          </a:r>
          <a:br>
            <a:rPr lang="ru-RU" dirty="0"/>
          </a:br>
          <a:r>
            <a:rPr lang="ru-RU" b="0" i="0" dirty="0"/>
            <a:t>· Кастомизация (темы, стикеры).</a:t>
          </a:r>
          <a:br>
            <a:rPr lang="ru-RU" dirty="0"/>
          </a:br>
          <a:r>
            <a:rPr lang="ru-RU" b="0" i="0" dirty="0"/>
            <a:t>· Монетизация: Подписка (месяц/год). Возможен разовый платеж за пожизненный доступ</a:t>
          </a:r>
          <a:endParaRPr lang="ru-RU" dirty="0"/>
        </a:p>
      </dgm:t>
    </dgm:pt>
    <dgm:pt modelId="{BCDB1971-5923-2849-8BA9-A1CD36024CC6}" type="parTrans" cxnId="{40D88E35-7E37-BB45-A3CE-211368422967}">
      <dgm:prSet/>
      <dgm:spPr/>
      <dgm:t>
        <a:bodyPr/>
        <a:lstStyle/>
        <a:p>
          <a:endParaRPr lang="ru-RU"/>
        </a:p>
      </dgm:t>
    </dgm:pt>
    <dgm:pt modelId="{01ECC14D-E40E-7C40-BD13-5A9E70AC6051}" type="sibTrans" cxnId="{40D88E35-7E37-BB45-A3CE-211368422967}">
      <dgm:prSet/>
      <dgm:spPr/>
      <dgm:t>
        <a:bodyPr/>
        <a:lstStyle/>
        <a:p>
          <a:endParaRPr lang="ru-RU"/>
        </a:p>
      </dgm:t>
    </dgm:pt>
    <dgm:pt modelId="{6A86EFE3-9E46-4349-9FB9-C170B6534386}" type="pres">
      <dgm:prSet presAssocID="{7E0C46CB-89E2-8648-AAD6-3D398431627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B4EC50-E9C7-9942-949A-75F488712E3B}" type="pres">
      <dgm:prSet presAssocID="{868985F1-36CB-374E-A496-DE082015C092}" presName="root" presStyleCnt="0"/>
      <dgm:spPr/>
    </dgm:pt>
    <dgm:pt modelId="{29B1319E-BB73-A140-9434-CCEC3E7B04D9}" type="pres">
      <dgm:prSet presAssocID="{868985F1-36CB-374E-A496-DE082015C092}" presName="rootComposite" presStyleCnt="0"/>
      <dgm:spPr/>
    </dgm:pt>
    <dgm:pt modelId="{2F76ACDD-C49C-B149-ABD7-4E9CD3711319}" type="pres">
      <dgm:prSet presAssocID="{868985F1-36CB-374E-A496-DE082015C092}" presName="rootText" presStyleLbl="node1" presStyleIdx="0" presStyleCnt="1"/>
      <dgm:spPr/>
    </dgm:pt>
    <dgm:pt modelId="{F7325762-48ED-E64B-A435-F8619CF16998}" type="pres">
      <dgm:prSet presAssocID="{868985F1-36CB-374E-A496-DE082015C092}" presName="rootConnector" presStyleLbl="node1" presStyleIdx="0" presStyleCnt="1"/>
      <dgm:spPr/>
    </dgm:pt>
    <dgm:pt modelId="{BF52C12D-EFB5-154D-AC72-5CCB31138627}" type="pres">
      <dgm:prSet presAssocID="{868985F1-36CB-374E-A496-DE082015C092}" presName="childShape" presStyleCnt="0"/>
      <dgm:spPr/>
    </dgm:pt>
  </dgm:ptLst>
  <dgm:cxnLst>
    <dgm:cxn modelId="{930CCF26-AC17-C24C-A8D3-06A861F6B416}" type="presOf" srcId="{7E0C46CB-89E2-8648-AAD6-3D398431627C}" destId="{6A86EFE3-9E46-4349-9FB9-C170B6534386}" srcOrd="0" destOrd="0" presId="urn:microsoft.com/office/officeart/2005/8/layout/hierarchy3"/>
    <dgm:cxn modelId="{40D88E35-7E37-BB45-A3CE-211368422967}" srcId="{7E0C46CB-89E2-8648-AAD6-3D398431627C}" destId="{868985F1-36CB-374E-A496-DE082015C092}" srcOrd="0" destOrd="0" parTransId="{BCDB1971-5923-2849-8BA9-A1CD36024CC6}" sibTransId="{01ECC14D-E40E-7C40-BD13-5A9E70AC6051}"/>
    <dgm:cxn modelId="{0E61327B-1C0F-004E-95DB-E2EB538D46E8}" type="presOf" srcId="{868985F1-36CB-374E-A496-DE082015C092}" destId="{2F76ACDD-C49C-B149-ABD7-4E9CD3711319}" srcOrd="0" destOrd="0" presId="urn:microsoft.com/office/officeart/2005/8/layout/hierarchy3"/>
    <dgm:cxn modelId="{8F8AC894-1F31-0C41-ABAC-6E014681B828}" type="presOf" srcId="{868985F1-36CB-374E-A496-DE082015C092}" destId="{F7325762-48ED-E64B-A435-F8619CF16998}" srcOrd="1" destOrd="0" presId="urn:microsoft.com/office/officeart/2005/8/layout/hierarchy3"/>
    <dgm:cxn modelId="{85381E19-EB62-3A4E-ABE0-2ECD5EA329BB}" type="presParOf" srcId="{6A86EFE3-9E46-4349-9FB9-C170B6534386}" destId="{33B4EC50-E9C7-9942-949A-75F488712E3B}" srcOrd="0" destOrd="0" presId="urn:microsoft.com/office/officeart/2005/8/layout/hierarchy3"/>
    <dgm:cxn modelId="{5D248423-1CC0-5D4E-AACA-76D4DAF67093}" type="presParOf" srcId="{33B4EC50-E9C7-9942-949A-75F488712E3B}" destId="{29B1319E-BB73-A140-9434-CCEC3E7B04D9}" srcOrd="0" destOrd="0" presId="urn:microsoft.com/office/officeart/2005/8/layout/hierarchy3"/>
    <dgm:cxn modelId="{D0AFD616-FF4D-674C-B1FD-9C4EF72A65A5}" type="presParOf" srcId="{29B1319E-BB73-A140-9434-CCEC3E7B04D9}" destId="{2F76ACDD-C49C-B149-ABD7-4E9CD3711319}" srcOrd="0" destOrd="0" presId="urn:microsoft.com/office/officeart/2005/8/layout/hierarchy3"/>
    <dgm:cxn modelId="{7F185D8E-1A65-5146-9E5A-D6D645AF284D}" type="presParOf" srcId="{29B1319E-BB73-A140-9434-CCEC3E7B04D9}" destId="{F7325762-48ED-E64B-A435-F8619CF16998}" srcOrd="1" destOrd="0" presId="urn:microsoft.com/office/officeart/2005/8/layout/hierarchy3"/>
    <dgm:cxn modelId="{84E49018-5707-9F48-BADD-5BE15FBBE866}" type="presParOf" srcId="{33B4EC50-E9C7-9942-949A-75F488712E3B}" destId="{BF52C12D-EFB5-154D-AC72-5CCB3113862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BFB1BF9-8481-E649-B614-9BD221C83D79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BCE405-88B0-A84A-839D-41AE2E9A632C}">
      <dgm:prSet/>
      <dgm:spPr/>
      <dgm:t>
        <a:bodyPr/>
        <a:lstStyle/>
        <a:p>
          <a:r>
            <a:rPr lang="ru-RU" b="0" i="0" dirty="0"/>
            <a:t>· Бесплатный тариф (</a:t>
          </a:r>
          <a:r>
            <a:rPr lang="en-US" b="0" i="0" dirty="0"/>
            <a:t>Basic):</a:t>
          </a:r>
          <a:br>
            <a:rPr lang="en-US" dirty="0"/>
          </a:br>
          <a:r>
            <a:rPr lang="en-US" b="0" i="0" dirty="0"/>
            <a:t>· </a:t>
          </a:r>
          <a:r>
            <a:rPr lang="ru-RU" b="0" i="0" dirty="0"/>
            <a:t>Базовое планирование (задачи, календарь).</a:t>
          </a:r>
          <a:br>
            <a:rPr lang="ru-RU" dirty="0"/>
          </a:br>
          <a:r>
            <a:rPr lang="ru-RU" b="0" i="0" dirty="0"/>
            <a:t>· Простые напоминания.</a:t>
          </a:r>
          <a:br>
            <a:rPr lang="ru-RU" dirty="0"/>
          </a:br>
          <a:r>
            <a:rPr lang="ru-RU" b="0" i="0" dirty="0"/>
            <a:t>· Ограниченное количество проектов/категорий.</a:t>
          </a:r>
          <a:br>
            <a:rPr lang="ru-RU" dirty="0"/>
          </a:br>
          <a:r>
            <a:rPr lang="ru-RU" b="0" i="0" dirty="0"/>
            <a:t>· Работа оффлайн.</a:t>
          </a:r>
          <a:endParaRPr lang="ru-RU" dirty="0"/>
        </a:p>
      </dgm:t>
    </dgm:pt>
    <dgm:pt modelId="{07942AA3-20B3-C04D-897A-E34415C3C457}" type="parTrans" cxnId="{2AB4D877-89AF-C946-BC03-75F9BC481217}">
      <dgm:prSet/>
      <dgm:spPr/>
      <dgm:t>
        <a:bodyPr/>
        <a:lstStyle/>
        <a:p>
          <a:endParaRPr lang="ru-RU"/>
        </a:p>
      </dgm:t>
    </dgm:pt>
    <dgm:pt modelId="{BC7EBB3F-026C-3843-9E14-C19F39F44F37}" type="sibTrans" cxnId="{2AB4D877-89AF-C946-BC03-75F9BC481217}">
      <dgm:prSet/>
      <dgm:spPr/>
      <dgm:t>
        <a:bodyPr/>
        <a:lstStyle/>
        <a:p>
          <a:endParaRPr lang="ru-RU"/>
        </a:p>
      </dgm:t>
    </dgm:pt>
    <dgm:pt modelId="{BC7479CC-8B3C-044A-B622-EB91D1171DF6}" type="pres">
      <dgm:prSet presAssocID="{0BFB1BF9-8481-E649-B614-9BD221C83D7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E31AE2-2020-0843-97FA-4FBC8DB05E49}" type="pres">
      <dgm:prSet presAssocID="{14BCE405-88B0-A84A-839D-41AE2E9A632C}" presName="root" presStyleCnt="0"/>
      <dgm:spPr/>
    </dgm:pt>
    <dgm:pt modelId="{529F6882-2E72-EB48-9A93-762EFE9E7698}" type="pres">
      <dgm:prSet presAssocID="{14BCE405-88B0-A84A-839D-41AE2E9A632C}" presName="rootComposite" presStyleCnt="0"/>
      <dgm:spPr/>
    </dgm:pt>
    <dgm:pt modelId="{028B5D01-8439-DF43-9EB8-EBBC70EFAE62}" type="pres">
      <dgm:prSet presAssocID="{14BCE405-88B0-A84A-839D-41AE2E9A632C}" presName="rootText" presStyleLbl="node1" presStyleIdx="0" presStyleCnt="1" custScaleX="131671" custScaleY="100032"/>
      <dgm:spPr/>
    </dgm:pt>
    <dgm:pt modelId="{CA12FF17-2D73-6240-BCA6-2BDB4C91C26C}" type="pres">
      <dgm:prSet presAssocID="{14BCE405-88B0-A84A-839D-41AE2E9A632C}" presName="rootConnector" presStyleLbl="node1" presStyleIdx="0" presStyleCnt="1"/>
      <dgm:spPr/>
    </dgm:pt>
    <dgm:pt modelId="{9D9862FF-1BCB-1B4D-B2DF-882C23A008DD}" type="pres">
      <dgm:prSet presAssocID="{14BCE405-88B0-A84A-839D-41AE2E9A632C}" presName="childShape" presStyleCnt="0"/>
      <dgm:spPr/>
    </dgm:pt>
  </dgm:ptLst>
  <dgm:cxnLst>
    <dgm:cxn modelId="{320FB965-BFEE-2D4C-8A50-0113895B323B}" type="presOf" srcId="{0BFB1BF9-8481-E649-B614-9BD221C83D79}" destId="{BC7479CC-8B3C-044A-B622-EB91D1171DF6}" srcOrd="0" destOrd="0" presId="urn:microsoft.com/office/officeart/2005/8/layout/hierarchy3"/>
    <dgm:cxn modelId="{2AB4D877-89AF-C946-BC03-75F9BC481217}" srcId="{0BFB1BF9-8481-E649-B614-9BD221C83D79}" destId="{14BCE405-88B0-A84A-839D-41AE2E9A632C}" srcOrd="0" destOrd="0" parTransId="{07942AA3-20B3-C04D-897A-E34415C3C457}" sibTransId="{BC7EBB3F-026C-3843-9E14-C19F39F44F37}"/>
    <dgm:cxn modelId="{F66A0BCC-3CB3-1A41-8C6E-A2AAFEFC2726}" type="presOf" srcId="{14BCE405-88B0-A84A-839D-41AE2E9A632C}" destId="{028B5D01-8439-DF43-9EB8-EBBC70EFAE62}" srcOrd="0" destOrd="0" presId="urn:microsoft.com/office/officeart/2005/8/layout/hierarchy3"/>
    <dgm:cxn modelId="{4D06B4FE-5859-D94A-9AA5-42588CEC3031}" type="presOf" srcId="{14BCE405-88B0-A84A-839D-41AE2E9A632C}" destId="{CA12FF17-2D73-6240-BCA6-2BDB4C91C26C}" srcOrd="1" destOrd="0" presId="urn:microsoft.com/office/officeart/2005/8/layout/hierarchy3"/>
    <dgm:cxn modelId="{33D6A40A-F4EC-D34A-9F57-3354FD802664}" type="presParOf" srcId="{BC7479CC-8B3C-044A-B622-EB91D1171DF6}" destId="{4AE31AE2-2020-0843-97FA-4FBC8DB05E49}" srcOrd="0" destOrd="0" presId="urn:microsoft.com/office/officeart/2005/8/layout/hierarchy3"/>
    <dgm:cxn modelId="{C4B5E6A0-8FA0-A241-A84F-935CD8209AD5}" type="presParOf" srcId="{4AE31AE2-2020-0843-97FA-4FBC8DB05E49}" destId="{529F6882-2E72-EB48-9A93-762EFE9E7698}" srcOrd="0" destOrd="0" presId="urn:microsoft.com/office/officeart/2005/8/layout/hierarchy3"/>
    <dgm:cxn modelId="{6258DF53-FCDD-2A43-8A77-E6405D7967BC}" type="presParOf" srcId="{529F6882-2E72-EB48-9A93-762EFE9E7698}" destId="{028B5D01-8439-DF43-9EB8-EBBC70EFAE62}" srcOrd="0" destOrd="0" presId="urn:microsoft.com/office/officeart/2005/8/layout/hierarchy3"/>
    <dgm:cxn modelId="{82D491B6-F6E1-4543-88BD-37213FA5F886}" type="presParOf" srcId="{529F6882-2E72-EB48-9A93-762EFE9E7698}" destId="{CA12FF17-2D73-6240-BCA6-2BDB4C91C26C}" srcOrd="1" destOrd="0" presId="urn:microsoft.com/office/officeart/2005/8/layout/hierarchy3"/>
    <dgm:cxn modelId="{99927F7D-5DC9-E649-BBA7-FB5C2EBD1B16}" type="presParOf" srcId="{4AE31AE2-2020-0843-97FA-4FBC8DB05E49}" destId="{9D9862FF-1BCB-1B4D-B2DF-882C23A008D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014134E-3E9B-BF43-BA4D-E00672484277}" type="doc">
      <dgm:prSet loTypeId="urn:microsoft.com/office/officeart/2005/8/layout/matrix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93F98B-5F03-1F40-BB38-336481462C8E}">
      <dgm:prSet/>
      <dgm:spPr/>
      <dgm:t>
        <a:bodyPr/>
        <a:lstStyle/>
        <a:p>
          <a:r>
            <a:rPr lang="ru-RU" b="0" i="0" dirty="0"/>
            <a:t> Планер — это не просто приложение, а инвестиция в ваше время и спокойствие.</a:t>
          </a:r>
          <a:br>
            <a:rPr lang="ru-RU" dirty="0"/>
          </a:br>
          <a:r>
            <a:rPr lang="ru-RU" b="0" i="0" dirty="0"/>
            <a:t>.</a:t>
          </a:r>
          <a:br>
            <a:rPr lang="ru-RU" dirty="0"/>
          </a:br>
          <a:endParaRPr lang="ru-RU" dirty="0"/>
        </a:p>
      </dgm:t>
    </dgm:pt>
    <dgm:pt modelId="{03D5C864-B141-3743-AB84-E41FD2E742B4}" type="parTrans" cxnId="{BC16CB7A-3865-E249-A3EE-77CC8DF194A0}">
      <dgm:prSet/>
      <dgm:spPr/>
      <dgm:t>
        <a:bodyPr/>
        <a:lstStyle/>
        <a:p>
          <a:endParaRPr lang="ru-RU"/>
        </a:p>
      </dgm:t>
    </dgm:pt>
    <dgm:pt modelId="{10B23BD2-076D-9F47-BD47-591692218A79}" type="sibTrans" cxnId="{BC16CB7A-3865-E249-A3EE-77CC8DF194A0}">
      <dgm:prSet/>
      <dgm:spPr/>
      <dgm:t>
        <a:bodyPr/>
        <a:lstStyle/>
        <a:p>
          <a:endParaRPr lang="ru-RU"/>
        </a:p>
      </dgm:t>
    </dgm:pt>
    <dgm:pt modelId="{E6FE85B7-327C-034A-A882-11A2F787B54D}">
      <dgm:prSet/>
      <dgm:spPr/>
      <dgm:t>
        <a:bodyPr/>
        <a:lstStyle/>
        <a:p>
          <a:r>
            <a:rPr lang="ru-RU" b="0" i="0" dirty="0"/>
            <a:t>Мы объединяем простоту, красоту и искусственный интеллект. </a:t>
          </a:r>
          <a:endParaRPr lang="ru-RU" dirty="0"/>
        </a:p>
      </dgm:t>
    </dgm:pt>
    <dgm:pt modelId="{5D8F5E99-437A-6D44-A5EC-2626DBA9E8A3}" type="parTrans" cxnId="{73341B61-4204-784E-84F0-1267B5FC733E}">
      <dgm:prSet/>
      <dgm:spPr/>
      <dgm:t>
        <a:bodyPr/>
        <a:lstStyle/>
        <a:p>
          <a:endParaRPr lang="ru-RU"/>
        </a:p>
      </dgm:t>
    </dgm:pt>
    <dgm:pt modelId="{B82D754F-ED64-1048-96FC-5A51CE02CF8F}" type="sibTrans" cxnId="{73341B61-4204-784E-84F0-1267B5FC733E}">
      <dgm:prSet/>
      <dgm:spPr/>
      <dgm:t>
        <a:bodyPr/>
        <a:lstStyle/>
        <a:p>
          <a:endParaRPr lang="ru-RU"/>
        </a:p>
      </dgm:t>
    </dgm:pt>
    <dgm:pt modelId="{CC1799F1-9FBA-934B-95CC-1F6DF81E6AE8}">
      <dgm:prSet/>
      <dgm:spPr/>
      <dgm:t>
        <a:bodyPr/>
        <a:lstStyle/>
        <a:p>
          <a:r>
            <a:rPr lang="ru-RU" b="0" i="0" dirty="0"/>
            <a:t>Наша цель:</a:t>
          </a:r>
        </a:p>
        <a:p>
          <a:r>
            <a:rPr lang="ru-RU" b="0" i="0" dirty="0"/>
            <a:t> Стать вашим незаменимым личным помощником в управлении жизнью· Наша цель:</a:t>
          </a:r>
          <a:endParaRPr lang="ru-RU" dirty="0"/>
        </a:p>
      </dgm:t>
    </dgm:pt>
    <dgm:pt modelId="{DD3DDF37-D25B-D242-8782-912C97564A6C}" type="parTrans" cxnId="{2C9ACAA0-C1B3-AD41-88D6-8FF4680353B6}">
      <dgm:prSet/>
      <dgm:spPr/>
      <dgm:t>
        <a:bodyPr/>
        <a:lstStyle/>
        <a:p>
          <a:endParaRPr lang="ru-RU"/>
        </a:p>
      </dgm:t>
    </dgm:pt>
    <dgm:pt modelId="{D074D9B0-B312-B44D-A899-D6DD8DC35215}" type="sibTrans" cxnId="{2C9ACAA0-C1B3-AD41-88D6-8FF4680353B6}">
      <dgm:prSet/>
      <dgm:spPr/>
      <dgm:t>
        <a:bodyPr/>
        <a:lstStyle/>
        <a:p>
          <a:endParaRPr lang="ru-RU"/>
        </a:p>
      </dgm:t>
    </dgm:pt>
    <dgm:pt modelId="{A3213A60-1035-0B4B-8461-E4373E523E35}">
      <dgm:prSet/>
      <dgm:spPr/>
      <dgm:t>
        <a:bodyPr/>
        <a:lstStyle/>
        <a:p>
          <a:r>
            <a:rPr lang="ru-RU" b="0" i="0" dirty="0"/>
            <a:t>Чтобы вы могли сосредоточиться на главном, пока мы заботимся о вашем расписании.</a:t>
          </a:r>
          <a:br>
            <a:rPr lang="ru-RU" dirty="0"/>
          </a:br>
          <a:endParaRPr lang="ru-RU" dirty="0"/>
        </a:p>
      </dgm:t>
    </dgm:pt>
    <dgm:pt modelId="{2B1292FB-DFE8-584F-8124-94EF90EC6381}" type="parTrans" cxnId="{ABC00CCE-642C-D946-9896-4F69CCDF9A5D}">
      <dgm:prSet/>
      <dgm:spPr/>
      <dgm:t>
        <a:bodyPr/>
        <a:lstStyle/>
        <a:p>
          <a:endParaRPr lang="ru-RU"/>
        </a:p>
      </dgm:t>
    </dgm:pt>
    <dgm:pt modelId="{D3464AA2-E166-0648-8297-B6A8FDB70E63}" type="sibTrans" cxnId="{ABC00CCE-642C-D946-9896-4F69CCDF9A5D}">
      <dgm:prSet/>
      <dgm:spPr/>
      <dgm:t>
        <a:bodyPr/>
        <a:lstStyle/>
        <a:p>
          <a:endParaRPr lang="ru-RU"/>
        </a:p>
      </dgm:t>
    </dgm:pt>
    <dgm:pt modelId="{4BE0950B-92B0-DC4A-8163-1D0BAD2C0C82}" type="pres">
      <dgm:prSet presAssocID="{5014134E-3E9B-BF43-BA4D-E00672484277}" presName="matrix" presStyleCnt="0">
        <dgm:presLayoutVars>
          <dgm:chMax val="1"/>
          <dgm:dir/>
          <dgm:resizeHandles val="exact"/>
        </dgm:presLayoutVars>
      </dgm:prSet>
      <dgm:spPr/>
    </dgm:pt>
    <dgm:pt modelId="{E8EBBAAB-BD14-474B-8FE7-B7D0EF4435C9}" type="pres">
      <dgm:prSet presAssocID="{5014134E-3E9B-BF43-BA4D-E00672484277}" presName="diamond" presStyleLbl="bgShp" presStyleIdx="0" presStyleCnt="1"/>
      <dgm:spPr/>
    </dgm:pt>
    <dgm:pt modelId="{C7397D7D-C8CE-2749-8BD2-3E04F02235ED}" type="pres">
      <dgm:prSet presAssocID="{5014134E-3E9B-BF43-BA4D-E0067248427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A65C973-51AB-EA4C-9690-B76F958833E4}" type="pres">
      <dgm:prSet presAssocID="{5014134E-3E9B-BF43-BA4D-E0067248427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0BC49EC-865F-5C42-A60C-40202C63BB21}" type="pres">
      <dgm:prSet presAssocID="{5014134E-3E9B-BF43-BA4D-E00672484277}" presName="quad3" presStyleLbl="node1" presStyleIdx="2" presStyleCnt="4" custLinFactNeighborX="1435" custLinFactNeighborY="-6057">
        <dgm:presLayoutVars>
          <dgm:chMax val="0"/>
          <dgm:chPref val="0"/>
          <dgm:bulletEnabled val="1"/>
        </dgm:presLayoutVars>
      </dgm:prSet>
      <dgm:spPr/>
    </dgm:pt>
    <dgm:pt modelId="{A018AB4F-CBCC-2040-8E56-30DB9C7C7600}" type="pres">
      <dgm:prSet presAssocID="{5014134E-3E9B-BF43-BA4D-E0067248427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5A34C25-26B7-F34B-839A-C761447101BE}" type="presOf" srcId="{5014134E-3E9B-BF43-BA4D-E00672484277}" destId="{4BE0950B-92B0-DC4A-8163-1D0BAD2C0C82}" srcOrd="0" destOrd="0" presId="urn:microsoft.com/office/officeart/2005/8/layout/matrix3"/>
    <dgm:cxn modelId="{73341B61-4204-784E-84F0-1267B5FC733E}" srcId="{5014134E-3E9B-BF43-BA4D-E00672484277}" destId="{E6FE85B7-327C-034A-A882-11A2F787B54D}" srcOrd="1" destOrd="0" parTransId="{5D8F5E99-437A-6D44-A5EC-2626DBA9E8A3}" sibTransId="{B82D754F-ED64-1048-96FC-5A51CE02CF8F}"/>
    <dgm:cxn modelId="{BC16CB7A-3865-E249-A3EE-77CC8DF194A0}" srcId="{5014134E-3E9B-BF43-BA4D-E00672484277}" destId="{8393F98B-5F03-1F40-BB38-336481462C8E}" srcOrd="0" destOrd="0" parTransId="{03D5C864-B141-3743-AB84-E41FD2E742B4}" sibTransId="{10B23BD2-076D-9F47-BD47-591692218A79}"/>
    <dgm:cxn modelId="{F7977E7B-02D4-8243-A6FF-FE2F94982D02}" type="presOf" srcId="{CC1799F1-9FBA-934B-95CC-1F6DF81E6AE8}" destId="{70BC49EC-865F-5C42-A60C-40202C63BB21}" srcOrd="0" destOrd="0" presId="urn:microsoft.com/office/officeart/2005/8/layout/matrix3"/>
    <dgm:cxn modelId="{2C9ACAA0-C1B3-AD41-88D6-8FF4680353B6}" srcId="{5014134E-3E9B-BF43-BA4D-E00672484277}" destId="{CC1799F1-9FBA-934B-95CC-1F6DF81E6AE8}" srcOrd="2" destOrd="0" parTransId="{DD3DDF37-D25B-D242-8782-912C97564A6C}" sibTransId="{D074D9B0-B312-B44D-A899-D6DD8DC35215}"/>
    <dgm:cxn modelId="{ABC00CCE-642C-D946-9896-4F69CCDF9A5D}" srcId="{5014134E-3E9B-BF43-BA4D-E00672484277}" destId="{A3213A60-1035-0B4B-8461-E4373E523E35}" srcOrd="3" destOrd="0" parTransId="{2B1292FB-DFE8-584F-8124-94EF90EC6381}" sibTransId="{D3464AA2-E166-0648-8297-B6A8FDB70E63}"/>
    <dgm:cxn modelId="{81E7C4D4-79CB-424E-B32E-39974DCB14E1}" type="presOf" srcId="{E6FE85B7-327C-034A-A882-11A2F787B54D}" destId="{DA65C973-51AB-EA4C-9690-B76F958833E4}" srcOrd="0" destOrd="0" presId="urn:microsoft.com/office/officeart/2005/8/layout/matrix3"/>
    <dgm:cxn modelId="{9507F5F2-D6B3-D944-8AB0-1CC1CB3B6AC8}" type="presOf" srcId="{A3213A60-1035-0B4B-8461-E4373E523E35}" destId="{A018AB4F-CBCC-2040-8E56-30DB9C7C7600}" srcOrd="0" destOrd="0" presId="urn:microsoft.com/office/officeart/2005/8/layout/matrix3"/>
    <dgm:cxn modelId="{C26D99FD-5F29-AB45-B0A7-AACB2554669F}" type="presOf" srcId="{8393F98B-5F03-1F40-BB38-336481462C8E}" destId="{C7397D7D-C8CE-2749-8BD2-3E04F02235ED}" srcOrd="0" destOrd="0" presId="urn:microsoft.com/office/officeart/2005/8/layout/matrix3"/>
    <dgm:cxn modelId="{3C586217-BFA6-0549-9A4B-038C33E502E8}" type="presParOf" srcId="{4BE0950B-92B0-DC4A-8163-1D0BAD2C0C82}" destId="{E8EBBAAB-BD14-474B-8FE7-B7D0EF4435C9}" srcOrd="0" destOrd="0" presId="urn:microsoft.com/office/officeart/2005/8/layout/matrix3"/>
    <dgm:cxn modelId="{8E0E098D-77D0-3946-80FE-6F3BC95B1E80}" type="presParOf" srcId="{4BE0950B-92B0-DC4A-8163-1D0BAD2C0C82}" destId="{C7397D7D-C8CE-2749-8BD2-3E04F02235ED}" srcOrd="1" destOrd="0" presId="urn:microsoft.com/office/officeart/2005/8/layout/matrix3"/>
    <dgm:cxn modelId="{72665BE3-3129-8A43-904F-76B0F3A0A7FC}" type="presParOf" srcId="{4BE0950B-92B0-DC4A-8163-1D0BAD2C0C82}" destId="{DA65C973-51AB-EA4C-9690-B76F958833E4}" srcOrd="2" destOrd="0" presId="urn:microsoft.com/office/officeart/2005/8/layout/matrix3"/>
    <dgm:cxn modelId="{58431701-26E4-3642-8CD6-C806A9E35681}" type="presParOf" srcId="{4BE0950B-92B0-DC4A-8163-1D0BAD2C0C82}" destId="{70BC49EC-865F-5C42-A60C-40202C63BB21}" srcOrd="3" destOrd="0" presId="urn:microsoft.com/office/officeart/2005/8/layout/matrix3"/>
    <dgm:cxn modelId="{0F81E06B-9A3D-5946-B8F7-D26162D6B640}" type="presParOf" srcId="{4BE0950B-92B0-DC4A-8163-1D0BAD2C0C82}" destId="{A018AB4F-CBCC-2040-8E56-30DB9C7C760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9F4EB-26DA-5A49-94AB-B7F36D5A8C51}">
      <dsp:nvSpPr>
        <dsp:cNvPr id="0" name=""/>
        <dsp:cNvSpPr/>
      </dsp:nvSpPr>
      <dsp:spPr>
        <a:xfrm>
          <a:off x="167" y="0"/>
          <a:ext cx="7549419" cy="12003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Отсутствие интеграции: Планы живут отдельно от календарей, карт и других сервисов</a:t>
          </a:r>
          <a:r>
            <a:rPr lang="ru-RU" sz="1600" b="0" i="0" kern="1200" dirty="0"/>
            <a:t>.</a:t>
          </a:r>
          <a:br>
            <a:rPr lang="ru-RU" sz="2000" kern="1200" dirty="0"/>
          </a:br>
          <a:endParaRPr lang="ru-RU" sz="2000" kern="1200" dirty="0"/>
        </a:p>
      </dsp:txBody>
      <dsp:txXfrm>
        <a:off x="167" y="0"/>
        <a:ext cx="7549419" cy="1200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35BB2-9DF4-4C45-B288-73324D390E2C}">
      <dsp:nvSpPr>
        <dsp:cNvPr id="0" name=""/>
        <dsp:cNvSpPr/>
      </dsp:nvSpPr>
      <dsp:spPr>
        <a:xfrm>
          <a:off x="660871" y="480"/>
          <a:ext cx="5843910" cy="12217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0" i="0" kern="1200" dirty="0"/>
            <a:t> </a:t>
          </a:r>
          <a:r>
            <a:rPr lang="ru-RU" sz="2000" b="0" i="0" kern="1200" dirty="0"/>
            <a:t>Хаос и стресс: Потеря контроля над задачами, срывы дедлайнов, чувство перегруженности.</a:t>
          </a:r>
          <a:endParaRPr lang="ru-RU" sz="2000" kern="1200" dirty="0"/>
        </a:p>
      </dsp:txBody>
      <dsp:txXfrm>
        <a:off x="660871" y="480"/>
        <a:ext cx="5843910" cy="12217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76E38-51D8-FA4D-96BA-E66178CB8493}">
      <dsp:nvSpPr>
        <dsp:cNvPr id="0" name=""/>
        <dsp:cNvSpPr/>
      </dsp:nvSpPr>
      <dsp:spPr>
        <a:xfrm>
          <a:off x="1053394" y="227"/>
          <a:ext cx="7342011" cy="13882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 Низкая продуктивность: Неэффективное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распределение времени, прокрастинация,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отсутствие баланса между работой и личной жизнью.</a:t>
          </a:r>
          <a:endParaRPr lang="ru-RU" sz="2000" kern="1200" dirty="0"/>
        </a:p>
      </dsp:txBody>
      <dsp:txXfrm>
        <a:off x="1053394" y="227"/>
        <a:ext cx="7342011" cy="13882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B79D7-C27D-0A41-98CE-3BD1A5AAD6F5}">
      <dsp:nvSpPr>
        <dsp:cNvPr id="0" name=""/>
        <dsp:cNvSpPr/>
      </dsp:nvSpPr>
      <dsp:spPr>
        <a:xfrm>
          <a:off x="1085186" y="430"/>
          <a:ext cx="7600947" cy="1199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 Несовершенство текущих решений: Существующие приложения либо слишком простые (только список дел), либо слишком сложные. Не хватает «интеллекта» и персонализации.</a:t>
          </a:r>
          <a:endParaRPr lang="ru-RU" sz="2000" kern="1200" dirty="0"/>
        </a:p>
      </dsp:txBody>
      <dsp:txXfrm>
        <a:off x="1085186" y="430"/>
        <a:ext cx="7600947" cy="11994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244F0-C05F-354F-AF10-874327D14805}">
      <dsp:nvSpPr>
        <dsp:cNvPr id="0" name=""/>
        <dsp:cNvSpPr/>
      </dsp:nvSpPr>
      <dsp:spPr>
        <a:xfrm>
          <a:off x="0" y="8156"/>
          <a:ext cx="8477250" cy="823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· Универсальность: Подходит для планирования на день, неделю, месяц и год — от рабочих проектов до личных целей.</a:t>
          </a:r>
          <a:endParaRPr lang="ru-RU" sz="2000" kern="1200" dirty="0"/>
        </a:p>
      </dsp:txBody>
      <dsp:txXfrm>
        <a:off x="40209" y="48365"/>
        <a:ext cx="8396832" cy="7432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10596-AA64-C24F-A292-771DAD9B75EF}">
      <dsp:nvSpPr>
        <dsp:cNvPr id="0" name=""/>
        <dsp:cNvSpPr/>
      </dsp:nvSpPr>
      <dsp:spPr>
        <a:xfrm>
          <a:off x="0" y="524"/>
          <a:ext cx="8477251" cy="11773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· Единый умный центр: Объединение планирования задач, календаря, заметок и анализа в одном месте.</a:t>
          </a:r>
          <a:endParaRPr lang="ru-RU" sz="2000" kern="1200" dirty="0"/>
        </a:p>
      </dsp:txBody>
      <dsp:txXfrm>
        <a:off x="57476" y="58000"/>
        <a:ext cx="8362299" cy="10624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7CDED-3AE2-D547-8750-9782337174FD}">
      <dsp:nvSpPr>
        <dsp:cNvPr id="0" name=""/>
        <dsp:cNvSpPr/>
      </dsp:nvSpPr>
      <dsp:spPr>
        <a:xfrm>
          <a:off x="0" y="130263"/>
          <a:ext cx="8647151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· ИИ-ассистент в основе: Не пассивный инструмент, а активный помощник, который предлагает решения, оптимизирует расписание и дает рекомендации.</a:t>
          </a:r>
          <a:endParaRPr lang="ru-RU" sz="2000" kern="1200" dirty="0"/>
        </a:p>
      </dsp:txBody>
      <dsp:txXfrm>
        <a:off x="59399" y="189662"/>
        <a:ext cx="8528353" cy="10980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96E52-E466-7149-924D-D71318B06BCA}">
      <dsp:nvSpPr>
        <dsp:cNvPr id="0" name=""/>
        <dsp:cNvSpPr/>
      </dsp:nvSpPr>
      <dsp:spPr>
        <a:xfrm>
          <a:off x="0" y="1124"/>
          <a:ext cx="8604840" cy="11980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· </a:t>
          </a:r>
          <a:r>
            <a:rPr lang="ru-RU" sz="2000" b="0" i="0" kern="1200" dirty="0"/>
            <a:t>Глубокая персонализация: Приложение адаптируется под ваш ритм жизни, цели и предпочтения.</a:t>
          </a:r>
          <a:endParaRPr lang="ru-RU" sz="2100" kern="1200" dirty="0"/>
        </a:p>
      </dsp:txBody>
      <dsp:txXfrm>
        <a:off x="58485" y="59609"/>
        <a:ext cx="8487870" cy="10811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4BFAB-CA0A-544E-8DA4-96832B433E44}">
      <dsp:nvSpPr>
        <dsp:cNvPr id="0" name=""/>
        <dsp:cNvSpPr/>
      </dsp:nvSpPr>
      <dsp:spPr>
        <a:xfrm>
          <a:off x="0" y="956666"/>
          <a:ext cx="6096000" cy="3657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· Широкая аудитория: Мужчины и женщины любого возраста, ценящие свое время.</a:t>
          </a:r>
          <a:br>
            <a:rPr lang="ru-RU" sz="1800" kern="1200" dirty="0"/>
          </a:br>
          <a:r>
            <a:rPr lang="ru-RU" sz="1800" b="0" i="0" kern="1200" dirty="0"/>
            <a:t>· Профессионалы: Занятые руководители, фрилансеры, предприниматели, которым нужна четкая организация рабочего дня.</a:t>
          </a:r>
          <a:br>
            <a:rPr lang="ru-RU" sz="1800" kern="1200" dirty="0"/>
          </a:br>
          <a:r>
            <a:rPr lang="ru-RU" sz="1800" b="0" i="0" kern="1200" dirty="0"/>
            <a:t>· Студенты: Для планирования учебы, проектов и личных дел.</a:t>
          </a:r>
          <a:br>
            <a:rPr lang="ru-RU" sz="1800" kern="1200" dirty="0"/>
          </a:br>
          <a:r>
            <a:rPr lang="ru-RU" sz="1800" b="0" i="0" kern="1200" dirty="0"/>
            <a:t>· Семьи: Для координации общих планов, покупок и мероприятий (через «семейный» аккаунт).</a:t>
          </a:r>
          <a:br>
            <a:rPr lang="ru-RU" sz="1800" kern="1200" dirty="0"/>
          </a:br>
          <a:r>
            <a:rPr lang="ru-RU" sz="1800" b="0" i="0" kern="1200" dirty="0"/>
            <a:t>· Все, кто стремится к саморазвитию: Люди, которые ставят цели и хотят видеть свой прогресс</a:t>
          </a:r>
          <a:endParaRPr lang="ru-RU" sz="1800" kern="1200" dirty="0"/>
        </a:p>
      </dsp:txBody>
      <dsp:txXfrm>
        <a:off x="107127" y="1063793"/>
        <a:ext cx="5881746" cy="34433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6ACDD-C49C-B149-ABD7-4E9CD3711319}">
      <dsp:nvSpPr>
        <dsp:cNvPr id="0" name=""/>
        <dsp:cNvSpPr/>
      </dsp:nvSpPr>
      <dsp:spPr>
        <a:xfrm>
          <a:off x="781182" y="1180"/>
          <a:ext cx="5742937" cy="28714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· Платный тариф (</a:t>
          </a:r>
          <a:r>
            <a:rPr lang="en-US" sz="1700" b="0" i="0" kern="1200" dirty="0"/>
            <a:t>Pro) — </a:t>
          </a:r>
          <a:r>
            <a:rPr lang="ru-RU" sz="1700" b="0" i="0" kern="1200" dirty="0"/>
            <a:t>основная модель:</a:t>
          </a:r>
          <a:br>
            <a:rPr lang="ru-RU" sz="1700" kern="1200" dirty="0"/>
          </a:br>
          <a:r>
            <a:rPr lang="ru-RU" sz="1700" b="0" i="0" kern="1200" dirty="0"/>
            <a:t>· Полный доступ к ИИ-ассистенту (оптимизация, аналитика, планирование выходных).</a:t>
          </a:r>
          <a:br>
            <a:rPr lang="ru-RU" sz="1700" kern="1200" dirty="0"/>
          </a:br>
          <a:r>
            <a:rPr lang="ru-RU" sz="1700" b="0" i="0" kern="1200" dirty="0"/>
            <a:t>· Неограниченное количество задач и проектов.</a:t>
          </a:r>
          <a:br>
            <a:rPr lang="ru-RU" sz="1700" kern="1200" dirty="0"/>
          </a:br>
          <a:r>
            <a:rPr lang="ru-RU" sz="1700" b="0" i="0" kern="1200" dirty="0"/>
            <a:t>· Расширенная статистика и графики.</a:t>
          </a:r>
          <a:br>
            <a:rPr lang="ru-RU" sz="1700" kern="1200" dirty="0"/>
          </a:br>
          <a:r>
            <a:rPr lang="ru-RU" sz="1700" b="0" i="0" kern="1200" dirty="0"/>
            <a:t>· Интеграции с внешними сервисами.</a:t>
          </a:r>
          <a:br>
            <a:rPr lang="ru-RU" sz="1700" kern="1200" dirty="0"/>
          </a:br>
          <a:r>
            <a:rPr lang="ru-RU" sz="1700" b="0" i="0" kern="1200" dirty="0"/>
            <a:t>· Семейный аккаунт (до 5 пользователей).</a:t>
          </a:r>
          <a:br>
            <a:rPr lang="ru-RU" sz="1700" kern="1200" dirty="0"/>
          </a:br>
          <a:r>
            <a:rPr lang="ru-RU" sz="1700" b="0" i="0" kern="1200" dirty="0"/>
            <a:t>· Кастомизация (темы, стикеры).</a:t>
          </a:r>
          <a:br>
            <a:rPr lang="ru-RU" sz="1700" kern="1200" dirty="0"/>
          </a:br>
          <a:r>
            <a:rPr lang="ru-RU" sz="1700" b="0" i="0" kern="1200" dirty="0"/>
            <a:t>· Монетизация: Подписка (месяц/год). Возможен разовый платеж за пожизненный доступ</a:t>
          </a:r>
          <a:endParaRPr lang="ru-RU" sz="1700" kern="1200" dirty="0"/>
        </a:p>
      </dsp:txBody>
      <dsp:txXfrm>
        <a:off x="865284" y="85282"/>
        <a:ext cx="5574733" cy="270326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B5D01-8439-DF43-9EB8-EBBC70EFAE62}">
      <dsp:nvSpPr>
        <dsp:cNvPr id="0" name=""/>
        <dsp:cNvSpPr/>
      </dsp:nvSpPr>
      <dsp:spPr>
        <a:xfrm>
          <a:off x="355577" y="726"/>
          <a:ext cx="5386823" cy="2046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· Бесплатный тариф (</a:t>
          </a:r>
          <a:r>
            <a:rPr lang="en-US" sz="1900" b="0" i="0" kern="1200" dirty="0"/>
            <a:t>Basic):</a:t>
          </a:r>
          <a:br>
            <a:rPr lang="en-US" sz="1900" kern="1200" dirty="0"/>
          </a:br>
          <a:r>
            <a:rPr lang="en-US" sz="1900" b="0" i="0" kern="1200" dirty="0"/>
            <a:t>· </a:t>
          </a:r>
          <a:r>
            <a:rPr lang="ru-RU" sz="1900" b="0" i="0" kern="1200" dirty="0"/>
            <a:t>Базовое планирование (задачи, календарь).</a:t>
          </a:r>
          <a:br>
            <a:rPr lang="ru-RU" sz="1900" kern="1200" dirty="0"/>
          </a:br>
          <a:r>
            <a:rPr lang="ru-RU" sz="1900" b="0" i="0" kern="1200" dirty="0"/>
            <a:t>· Простые напоминания.</a:t>
          </a:r>
          <a:br>
            <a:rPr lang="ru-RU" sz="1900" kern="1200" dirty="0"/>
          </a:br>
          <a:r>
            <a:rPr lang="ru-RU" sz="1900" b="0" i="0" kern="1200" dirty="0"/>
            <a:t>· Ограниченное количество проектов/категорий.</a:t>
          </a:r>
          <a:br>
            <a:rPr lang="ru-RU" sz="1900" kern="1200" dirty="0"/>
          </a:br>
          <a:r>
            <a:rPr lang="ru-RU" sz="1900" b="0" i="0" kern="1200" dirty="0"/>
            <a:t>· Работа оффлайн.</a:t>
          </a:r>
          <a:endParaRPr lang="ru-RU" sz="1900" kern="1200" dirty="0"/>
        </a:p>
      </dsp:txBody>
      <dsp:txXfrm>
        <a:off x="415509" y="60658"/>
        <a:ext cx="5266959" cy="192635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BBAAB-BD14-474B-8FE7-B7D0EF4435C9}">
      <dsp:nvSpPr>
        <dsp:cNvPr id="0" name=""/>
        <dsp:cNvSpPr/>
      </dsp:nvSpPr>
      <dsp:spPr>
        <a:xfrm>
          <a:off x="2038597" y="0"/>
          <a:ext cx="6448301" cy="6448301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397D7D-C8CE-2749-8BD2-3E04F02235ED}">
      <dsp:nvSpPr>
        <dsp:cNvPr id="0" name=""/>
        <dsp:cNvSpPr/>
      </dsp:nvSpPr>
      <dsp:spPr>
        <a:xfrm>
          <a:off x="2651186" y="612588"/>
          <a:ext cx="2514837" cy="2514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 Планер — это не просто приложение, а инвестиция в ваше время и спокойствие.</a:t>
          </a:r>
          <a:br>
            <a:rPr lang="ru-RU" sz="1800" kern="1200" dirty="0"/>
          </a:br>
          <a:r>
            <a:rPr lang="ru-RU" sz="1800" b="0" i="0" kern="1200" dirty="0"/>
            <a:t>.</a:t>
          </a:r>
          <a:br>
            <a:rPr lang="ru-RU" sz="1800" kern="1200" dirty="0"/>
          </a:br>
          <a:endParaRPr lang="ru-RU" sz="1800" kern="1200" dirty="0"/>
        </a:p>
      </dsp:txBody>
      <dsp:txXfrm>
        <a:off x="2773950" y="735352"/>
        <a:ext cx="2269309" cy="2269309"/>
      </dsp:txXfrm>
    </dsp:sp>
    <dsp:sp modelId="{DA65C973-51AB-EA4C-9690-B76F958833E4}">
      <dsp:nvSpPr>
        <dsp:cNvPr id="0" name=""/>
        <dsp:cNvSpPr/>
      </dsp:nvSpPr>
      <dsp:spPr>
        <a:xfrm>
          <a:off x="5359472" y="612588"/>
          <a:ext cx="2514837" cy="2514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Мы объединяем простоту, красоту и искусственный интеллект. </a:t>
          </a:r>
          <a:endParaRPr lang="ru-RU" sz="1800" kern="1200" dirty="0"/>
        </a:p>
      </dsp:txBody>
      <dsp:txXfrm>
        <a:off x="5482236" y="735352"/>
        <a:ext cx="2269309" cy="2269309"/>
      </dsp:txXfrm>
    </dsp:sp>
    <dsp:sp modelId="{70BC49EC-865F-5C42-A60C-40202C63BB21}">
      <dsp:nvSpPr>
        <dsp:cNvPr id="0" name=""/>
        <dsp:cNvSpPr/>
      </dsp:nvSpPr>
      <dsp:spPr>
        <a:xfrm>
          <a:off x="2687274" y="3168551"/>
          <a:ext cx="2514837" cy="2514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Наша цель: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 Стать вашим незаменимым личным помощником в управлении жизнью· Наша цель:</a:t>
          </a:r>
          <a:endParaRPr lang="ru-RU" sz="1800" kern="1200" dirty="0"/>
        </a:p>
      </dsp:txBody>
      <dsp:txXfrm>
        <a:off x="2810038" y="3291315"/>
        <a:ext cx="2269309" cy="2269309"/>
      </dsp:txXfrm>
    </dsp:sp>
    <dsp:sp modelId="{A018AB4F-CBCC-2040-8E56-30DB9C7C7600}">
      <dsp:nvSpPr>
        <dsp:cNvPr id="0" name=""/>
        <dsp:cNvSpPr/>
      </dsp:nvSpPr>
      <dsp:spPr>
        <a:xfrm>
          <a:off x="5359472" y="3320875"/>
          <a:ext cx="2514837" cy="2514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Чтобы вы могли сосредоточиться на главном, пока мы заботимся о вашем расписании.</a:t>
          </a:r>
          <a:br>
            <a:rPr lang="ru-RU" sz="1800" kern="1200" dirty="0"/>
          </a:br>
          <a:endParaRPr lang="ru-RU" sz="1800" kern="1200" dirty="0"/>
        </a:p>
      </dsp:txBody>
      <dsp:txXfrm>
        <a:off x="5482236" y="3443639"/>
        <a:ext cx="2269309" cy="2269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44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55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8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11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73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6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664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8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1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46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02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6496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83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339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660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03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9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98800B-CDD8-F04D-8079-745DCC25275B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89FE2-09BF-C94D-B609-0B42BDB3D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240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Relationship Id="rId2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BD5916-5F5F-D0AC-812B-5D56F901E617}"/>
              </a:ext>
            </a:extLst>
          </p:cNvPr>
          <p:cNvSpPr txBox="1"/>
          <p:nvPr/>
        </p:nvSpPr>
        <p:spPr>
          <a:xfrm>
            <a:off x="3394363" y="2529282"/>
            <a:ext cx="5403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Планер – </a:t>
            </a:r>
            <a:r>
              <a:rPr lang="en-US" sz="3000" dirty="0"/>
              <a:t>SUNMOON</a:t>
            </a:r>
          </a:p>
          <a:p>
            <a:r>
              <a:rPr lang="ru-RU" sz="3000" dirty="0"/>
              <a:t>«Твой личный помощник»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9E932-C148-83B8-C2C0-07C095B6C2C4}"/>
              </a:ext>
            </a:extLst>
          </p:cNvPr>
          <p:cNvSpPr txBox="1"/>
          <p:nvPr/>
        </p:nvSpPr>
        <p:spPr>
          <a:xfrm>
            <a:off x="382575" y="5543550"/>
            <a:ext cx="52240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Название проекта: </a:t>
            </a:r>
            <a:r>
              <a:rPr lang="en-US" sz="1800" dirty="0"/>
              <a:t>SUNMOON</a:t>
            </a:r>
          </a:p>
          <a:p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 Планер — твой личный помощник</a:t>
            </a:r>
            <a:br>
              <a:rPr lang="ru-RU" dirty="0"/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Слоган: Структурируй время. Достигай большего.</a:t>
            </a:r>
            <a:br>
              <a:rPr lang="ru-RU" dirty="0"/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Команда проекта: </a:t>
            </a:r>
            <a:r>
              <a:rPr lang="ru-RU" dirty="0" err="1">
                <a:solidFill>
                  <a:srgbClr val="E1E3E6"/>
                </a:solidFill>
                <a:latin typeface="-apple-system"/>
              </a:rPr>
              <a:t>Г</a:t>
            </a:r>
            <a:r>
              <a:rPr lang="ru-RU" b="0" i="0" dirty="0" err="1">
                <a:solidFill>
                  <a:srgbClr val="E1E3E6"/>
                </a:solidFill>
                <a:effectLst/>
                <a:latin typeface="-apple-system"/>
              </a:rPr>
              <a:t>азизова.Э</a:t>
            </a: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 и </a:t>
            </a:r>
            <a:r>
              <a:rPr lang="ru-RU" b="0" i="0" dirty="0" err="1">
                <a:solidFill>
                  <a:srgbClr val="E1E3E6"/>
                </a:solidFill>
                <a:effectLst/>
                <a:latin typeface="-apple-system"/>
              </a:rPr>
              <a:t>Каюмова.А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6341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CA670C75-7E97-04D8-15B6-FF33DDEC6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853158"/>
              </p:ext>
            </p:extLst>
          </p:nvPr>
        </p:nvGraphicFramePr>
        <p:xfrm>
          <a:off x="4135733" y="5490429"/>
          <a:ext cx="7549587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4B35DE4-0D2F-F83E-1A77-C46BF08837F5}"/>
              </a:ext>
            </a:extLst>
          </p:cNvPr>
          <p:cNvSpPr txBox="1"/>
          <p:nvPr/>
        </p:nvSpPr>
        <p:spPr>
          <a:xfrm>
            <a:off x="361950" y="453509"/>
            <a:ext cx="9448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Решаемая проблема. Что беспокоит пользователей?</a:t>
            </a:r>
            <a:endParaRPr lang="ru-RU" sz="2500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81FEB4CD-555F-A467-4DE5-2B0A77C447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135827"/>
              </p:ext>
            </p:extLst>
          </p:nvPr>
        </p:nvGraphicFramePr>
        <p:xfrm>
          <a:off x="-169788" y="1102897"/>
          <a:ext cx="7165654" cy="1222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58A287D8-6BCF-6AFD-0C06-A979B666CB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3361499"/>
              </p:ext>
            </p:extLst>
          </p:nvPr>
        </p:nvGraphicFramePr>
        <p:xfrm>
          <a:off x="525092" y="2497992"/>
          <a:ext cx="9448800" cy="1388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0451E792-3BE6-3157-5B6C-16B6F049C0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825741"/>
              </p:ext>
            </p:extLst>
          </p:nvPr>
        </p:nvGraphicFramePr>
        <p:xfrm>
          <a:off x="1897222" y="4059995"/>
          <a:ext cx="9771321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06045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4A426363-5390-0243-63D6-F79BC46DA2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901512"/>
              </p:ext>
            </p:extLst>
          </p:nvPr>
        </p:nvGraphicFramePr>
        <p:xfrm>
          <a:off x="751811" y="1711843"/>
          <a:ext cx="8477250" cy="839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B61A676-5321-4C9E-D7FB-1B41ED2C4029}"/>
              </a:ext>
            </a:extLst>
          </p:cNvPr>
          <p:cNvSpPr txBox="1"/>
          <p:nvPr/>
        </p:nvSpPr>
        <p:spPr>
          <a:xfrm>
            <a:off x="379671" y="287194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Суть проекта и наше решение</a:t>
            </a:r>
            <a:endParaRPr lang="ru-RU" sz="2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8C653C-F646-E4E8-F539-FFA77AB38B63}"/>
              </a:ext>
            </a:extLst>
          </p:cNvPr>
          <p:cNvSpPr txBox="1"/>
          <p:nvPr/>
        </p:nvSpPr>
        <p:spPr>
          <a:xfrm>
            <a:off x="379671" y="343089"/>
            <a:ext cx="9795245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500" dirty="0"/>
            </a:br>
            <a:r>
              <a:rPr lang="ru-RU" sz="2300" b="0" i="0" dirty="0">
                <a:solidFill>
                  <a:srgbClr val="E1E3E6"/>
                </a:solidFill>
                <a:effectLst/>
                <a:latin typeface="-apple-system"/>
              </a:rPr>
              <a:t>Мы создаем не просто планировщик, а персональную систему управления жизнью.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FB4C628E-7D21-0AE6-6FF8-06255DBB6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768652"/>
              </p:ext>
            </p:extLst>
          </p:nvPr>
        </p:nvGraphicFramePr>
        <p:xfrm>
          <a:off x="751809" y="5381202"/>
          <a:ext cx="8477251" cy="1178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225C7641-611C-710E-2ED9-59BF798D94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801523"/>
              </p:ext>
            </p:extLst>
          </p:nvPr>
        </p:nvGraphicFramePr>
        <p:xfrm>
          <a:off x="709500" y="3883559"/>
          <a:ext cx="8647151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CA050587-1A5C-B588-CD91-966BF5E1D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644217"/>
              </p:ext>
            </p:extLst>
          </p:nvPr>
        </p:nvGraphicFramePr>
        <p:xfrm>
          <a:off x="751811" y="2662916"/>
          <a:ext cx="860484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A3B441D-99DE-7E2F-0801-E27BF409F5B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67527" y="2551837"/>
            <a:ext cx="2300182" cy="37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4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7EAB7D97-6D46-7A7F-07D7-D078D8DD05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159020"/>
              </p:ext>
            </p:extLst>
          </p:nvPr>
        </p:nvGraphicFramePr>
        <p:xfrm>
          <a:off x="571500" y="1004071"/>
          <a:ext cx="6096000" cy="5570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3860FBB-E881-C854-7DAC-AA16ADC65591}"/>
              </a:ext>
            </a:extLst>
          </p:cNvPr>
          <p:cNvSpPr txBox="1"/>
          <p:nvPr/>
        </p:nvSpPr>
        <p:spPr>
          <a:xfrm>
            <a:off x="571500" y="527017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(Кому это нужно?)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F01BC6-5026-D6CF-2DBE-858DFD1AA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905" y="2692605"/>
            <a:ext cx="4977066" cy="346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4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431FF4-D62A-6CB7-9AC8-BE1E9F48E853}"/>
              </a:ext>
            </a:extLst>
          </p:cNvPr>
          <p:cNvSpPr txBox="1"/>
          <p:nvPr/>
        </p:nvSpPr>
        <p:spPr>
          <a:xfrm>
            <a:off x="161925" y="808762"/>
            <a:ext cx="871537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1. Умный ИИ-ассистент — ваше второе «Я» в планировании: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Автоматическая оптимизация: Распределяет задачи с учетом приоритета, дедлайнов и вашей продуктивности.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Статистика и аналитика: Анализирует выполнение дел, показывает «пожирателей времени» и дает персональные рекомендации по улучшению.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Планировщик выходного дня: По вашим интересам предлагает, куда сходить, что посмотреть. Интегрируется с картами (</a:t>
            </a:r>
            <a:r>
              <a:rPr lang="en" sz="1600" b="0" i="0" dirty="0">
                <a:solidFill>
                  <a:srgbClr val="E1E3E6"/>
                </a:solidFill>
                <a:effectLst/>
                <a:latin typeface="-apple-system"/>
              </a:rPr>
              <a:t>Google Maps/</a:t>
            </a:r>
            <a:r>
              <a:rPr lang="ru-RU" sz="1600" b="0" i="0" dirty="0" err="1">
                <a:solidFill>
                  <a:srgbClr val="E1E3E6"/>
                </a:solidFill>
                <a:effectLst/>
                <a:latin typeface="-apple-system"/>
              </a:rPr>
              <a:t>Яндекс.Карты</a:t>
            </a: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), чтобы сразу показать лучший маршрут.</a:t>
            </a:r>
            <a:br>
              <a:rPr lang="ru-RU" sz="1600" dirty="0"/>
            </a:b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2. Удобство и дизайн: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Современный интуитивный интерфейс с возможностью настройки (темы, виджеты).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Гибкие инструменты: Категории, метки, стикеры, цветовые кодировки.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Визуализация прогресса: Графики и диаграммы выполненных задач.</a:t>
            </a:r>
            <a:br>
              <a:rPr lang="ru-RU" sz="1600" dirty="0"/>
            </a:b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3. Функциональность без компромиссов: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Работа оффлайн: Создание и редактирование задач без интернета. Синхронизация при подключении.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Гибкие уведомления: Приятные звуковые и </a:t>
            </a:r>
            <a:r>
              <a:rPr lang="en" sz="1600" b="0" i="0" dirty="0">
                <a:solidFill>
                  <a:srgbClr val="E1E3E6"/>
                </a:solidFill>
                <a:effectLst/>
                <a:latin typeface="-apple-system"/>
              </a:rPr>
              <a:t>push-</a:t>
            </a: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оповещения, которые нельзя пропустить.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Пространство для заметок: Встроенный блокнот для идей, мыслей и прикрепления файлов к задачам.</a:t>
            </a:r>
            <a:br>
              <a:rPr lang="ru-RU" sz="1600" dirty="0"/>
            </a:b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* Интеграция: Синхронизация с популярными календарями (</a:t>
            </a:r>
            <a:r>
              <a:rPr lang="en" sz="1600" b="0" i="0" dirty="0">
                <a:solidFill>
                  <a:srgbClr val="E1E3E6"/>
                </a:solidFill>
                <a:effectLst/>
                <a:latin typeface="-apple-system"/>
              </a:rPr>
              <a:t>Google Calendar, Apple Calendar) </a:t>
            </a:r>
            <a:r>
              <a:rPr lang="ru-RU" sz="1600" b="0" i="0" dirty="0">
                <a:solidFill>
                  <a:srgbClr val="E1E3E6"/>
                </a:solidFill>
                <a:effectLst/>
                <a:latin typeface="-apple-system"/>
              </a:rPr>
              <a:t>и сервисами.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A9D33-7892-DB8E-A56C-861FC105B4E4}"/>
              </a:ext>
            </a:extLst>
          </p:cNvPr>
          <p:cNvSpPr txBox="1"/>
          <p:nvPr/>
        </p:nvSpPr>
        <p:spPr>
          <a:xfrm>
            <a:off x="333375" y="331708"/>
            <a:ext cx="9372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Ключевые особенности и преимущества (Что делает нас лучше?)</a:t>
            </a:r>
            <a:endParaRPr lang="ru-RU" sz="25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F76459-8D86-3D65-268C-34033CA80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584" y="1379458"/>
            <a:ext cx="990600" cy="30972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81C496-E14A-0DE3-6217-A18C6B5D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4323" y="4476750"/>
            <a:ext cx="1399445" cy="21066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15F7E7-B08E-9F14-9663-84011594B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228" y="2514600"/>
            <a:ext cx="1149978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4F82E7-EA5D-5959-186E-CFEF17A2F782}"/>
              </a:ext>
            </a:extLst>
          </p:cNvPr>
          <p:cNvSpPr txBox="1"/>
          <p:nvPr/>
        </p:nvSpPr>
        <p:spPr>
          <a:xfrm>
            <a:off x="476250" y="5247233"/>
            <a:ext cx="104203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>
                <a:solidFill>
                  <a:schemeClr val="bg1"/>
                </a:solidFill>
              </a:rPr>
            </a:br>
            <a:br>
              <a:rPr lang="ru-RU" dirty="0">
                <a:solidFill>
                  <a:schemeClr val="bg1"/>
                </a:solidFill>
              </a:rPr>
            </a:br>
            <a:r>
              <a:rPr lang="ru-RU" sz="2000" b="0" i="0" dirty="0">
                <a:effectLst/>
                <a:latin typeface="-apple-system"/>
              </a:rPr>
              <a:t>Вывод: Мы заполняем рыночную нишу персонального интеллектуального ассистента для планирования жизни.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F1B66-2A47-DB36-B515-F3711A3AB488}"/>
              </a:ext>
            </a:extLst>
          </p:cNvPr>
          <p:cNvSpPr txBox="1"/>
          <p:nvPr/>
        </p:nvSpPr>
        <p:spPr>
          <a:xfrm>
            <a:off x="476250" y="564118"/>
            <a:ext cx="794385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Как решается проблема сейчас (Анализ рынка)</a:t>
            </a:r>
            <a:endParaRPr lang="ru-RU" sz="2500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ADA73F4-4DD1-3DB6-6510-28B2A2162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016083"/>
              </p:ext>
            </p:extLst>
          </p:nvPr>
        </p:nvGraphicFramePr>
        <p:xfrm>
          <a:off x="476250" y="1263705"/>
          <a:ext cx="11239500" cy="43305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6500">
                  <a:extLst>
                    <a:ext uri="{9D8B030D-6E8A-4147-A177-3AD203B41FA5}">
                      <a16:colId xmlns:a16="http://schemas.microsoft.com/office/drawing/2014/main" val="3368247528"/>
                    </a:ext>
                  </a:extLst>
                </a:gridCol>
                <a:gridCol w="3746500">
                  <a:extLst>
                    <a:ext uri="{9D8B030D-6E8A-4147-A177-3AD203B41FA5}">
                      <a16:colId xmlns:a16="http://schemas.microsoft.com/office/drawing/2014/main" val="2029449324"/>
                    </a:ext>
                  </a:extLst>
                </a:gridCol>
                <a:gridCol w="3746500">
                  <a:extLst>
                    <a:ext uri="{9D8B030D-6E8A-4147-A177-3AD203B41FA5}">
                      <a16:colId xmlns:a16="http://schemas.microsoft.com/office/drawing/2014/main" val="2810071761"/>
                    </a:ext>
                  </a:extLst>
                </a:gridCol>
              </a:tblGrid>
              <a:tr h="429038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Существующие решения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Их недостатки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Наше преимущество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89294"/>
                  </a:ext>
                </a:extLst>
              </a:tr>
              <a:tr h="74053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Базовые планировщики/</a:t>
                      </a:r>
                      <a:r>
                        <a:rPr lang="en" b="0" dirty="0">
                          <a:solidFill>
                            <a:schemeClr val="bg1"/>
                          </a:solidFill>
                          <a:effectLst/>
                        </a:rPr>
                        <a:t>To-Do 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листы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Нет аналитики, «простой» список.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Умный ИИ, который думает за вас и оптимизирует.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2779"/>
                  </a:ext>
                </a:extLst>
              </a:tr>
              <a:tr h="105790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Корпоративные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effectLst/>
                        </a:rPr>
                        <a:t>таск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-менеджеры (</a:t>
                      </a:r>
                      <a:r>
                        <a:rPr lang="en" b="0" dirty="0">
                          <a:solidFill>
                            <a:schemeClr val="bg1"/>
                          </a:solidFill>
                          <a:effectLst/>
                        </a:rPr>
                        <a:t>Jira, Asana)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Слишком сложны для личного использования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Простота и глубина в одном флаконе. Фокус на личную эффективность.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58657"/>
                  </a:ext>
                </a:extLst>
              </a:tr>
              <a:tr h="105790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Бумажные ежедневники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Нельзя оперативно изменить, нет напоминаний, нет аналитики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Цифровизация всех преимуществ бумажного планирования + уникальные цифровые фишки.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56650"/>
                  </a:ext>
                </a:extLst>
              </a:tr>
              <a:tr h="74053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Календари (</a:t>
                      </a:r>
                      <a:r>
                        <a:rPr lang="en" b="0" dirty="0">
                          <a:solidFill>
                            <a:schemeClr val="bg1"/>
                          </a:solidFill>
                          <a:effectLst/>
                        </a:rPr>
                        <a:t>Google, Apple)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Неудобны для хранения списков задач и глубокого планирования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bg1"/>
                          </a:solidFill>
                          <a:effectLst/>
                        </a:rPr>
                        <a:t>Глубокая работа с задачами + интеграция с календарями.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14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75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40BF8C-0442-6B1E-B143-B40A50ADDE7B}"/>
              </a:ext>
            </a:extLst>
          </p:cNvPr>
          <p:cNvSpPr txBox="1"/>
          <p:nvPr/>
        </p:nvSpPr>
        <p:spPr>
          <a:xfrm>
            <a:off x="1047751" y="971550"/>
            <a:ext cx="9029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Визуализация проекта (Графический концепт)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</a:t>
            </a:r>
            <a:r>
              <a:rPr lang="ru-RU" b="0" i="0" dirty="0" err="1">
                <a:solidFill>
                  <a:srgbClr val="E1E3E6"/>
                </a:solidFill>
                <a:effectLst/>
                <a:latin typeface="-apple-system"/>
              </a:rPr>
              <a:t>Мокапы</a:t>
            </a: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 интерфейса приложения: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Изображение 1:</a:t>
            </a:r>
          </a:p>
          <a:p>
            <a:pPr algn="l"/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Главный экран с виджетом на день, предложениями от ИИ и быстрым добавлением задачи.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Изображение 2: Экран детали задачи с категориями, метками, заметками и прикрепленным файлом.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Изображение 3: Экран статистики с графиками продуктивности за неделю.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Изображение 4: Диалог с ИИ-ассистентом: «Запланируй мне интересные выходные с походом в музей и ужином в итальянском ресторане».</a:t>
            </a:r>
            <a:b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</a:br>
            <a:r>
              <a:rPr lang="ru-RU" b="0" i="0" dirty="0">
                <a:solidFill>
                  <a:srgbClr val="E1E3E6"/>
                </a:solidFill>
                <a:effectLst/>
                <a:latin typeface="-apple-system"/>
              </a:rPr>
              <a:t>· Схема интеграций: Иконки связанных сервисов (Карты, Календари, Облачные хранилища).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01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00984-E7E9-3EDE-ABCD-D45E7CE2E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951FCC-9ACB-906B-6F8B-EE1633485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24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CCAFE2AF-0C5D-FA6E-3E68-A7AA0F1719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517838"/>
              </p:ext>
            </p:extLst>
          </p:nvPr>
        </p:nvGraphicFramePr>
        <p:xfrm>
          <a:off x="4619501" y="3633849"/>
          <a:ext cx="7305302" cy="2873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1D315DC-44E3-ED38-13BC-55F356027B65}"/>
              </a:ext>
            </a:extLst>
          </p:cNvPr>
          <p:cNvSpPr txBox="1"/>
          <p:nvPr/>
        </p:nvSpPr>
        <p:spPr>
          <a:xfrm>
            <a:off x="547749" y="451525"/>
            <a:ext cx="6096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Модель аккаунтов и монетизация</a:t>
            </a:r>
            <a:endParaRPr lang="ru-RU" sz="2500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302C06D4-C155-79BD-6E03-289EC957C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709723"/>
              </p:ext>
            </p:extLst>
          </p:nvPr>
        </p:nvGraphicFramePr>
        <p:xfrm>
          <a:off x="374074" y="1381330"/>
          <a:ext cx="6097978" cy="2047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674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BCDD455-1EC5-BA77-0DA1-302CFAD90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9926772"/>
              </p:ext>
            </p:extLst>
          </p:nvPr>
        </p:nvGraphicFramePr>
        <p:xfrm>
          <a:off x="833252" y="320633"/>
          <a:ext cx="10525496" cy="644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51C36B3-764E-ADCE-A336-AC4790923AFD}"/>
              </a:ext>
            </a:extLst>
          </p:cNvPr>
          <p:cNvSpPr txBox="1"/>
          <p:nvPr/>
        </p:nvSpPr>
        <p:spPr>
          <a:xfrm>
            <a:off x="650174" y="468476"/>
            <a:ext cx="609797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0" i="0" dirty="0">
                <a:solidFill>
                  <a:srgbClr val="E1E3E6"/>
                </a:solidFill>
                <a:effectLst/>
                <a:latin typeface="-apple-system"/>
              </a:rPr>
              <a:t>Заключение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671565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{6A90453D-3D51-534A-8649-1D92552B4810}tf10001062</Template>
  <TotalTime>53</TotalTime>
  <Words>930</Words>
  <Application>Microsoft Macintosh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-apple-system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Элина Газизова</dc:creator>
  <cp:lastModifiedBy>Элина Газизова</cp:lastModifiedBy>
  <cp:revision>1</cp:revision>
  <dcterms:created xsi:type="dcterms:W3CDTF">2026-02-05T16:41:30Z</dcterms:created>
  <dcterms:modified xsi:type="dcterms:W3CDTF">2026-02-05T17:34:49Z</dcterms:modified>
</cp:coreProperties>
</file>